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20"/>
  </p:notesMasterIdLst>
  <p:sldIdLst>
    <p:sldId id="256" r:id="rId5"/>
    <p:sldId id="318" r:id="rId6"/>
    <p:sldId id="322" r:id="rId7"/>
    <p:sldId id="280" r:id="rId8"/>
    <p:sldId id="317" r:id="rId9"/>
    <p:sldId id="321" r:id="rId10"/>
    <p:sldId id="302" r:id="rId11"/>
    <p:sldId id="320" r:id="rId12"/>
    <p:sldId id="308" r:id="rId13"/>
    <p:sldId id="323" r:id="rId14"/>
    <p:sldId id="269" r:id="rId15"/>
    <p:sldId id="314" r:id="rId16"/>
    <p:sldId id="283" r:id="rId17"/>
    <p:sldId id="260" r:id="rId18"/>
    <p:sldId id="298" r:id="rId19"/>
  </p:sldIdLst>
  <p:sldSz cx="12192000" cy="6858000"/>
  <p:notesSz cx="6858000" cy="9144000"/>
  <p:embeddedFontLst>
    <p:embeddedFont>
      <p:font typeface="Noto Sans" panose="020B0502040504020204" pitchFamily="34" charset="0"/>
      <p:regular r:id="rId21"/>
      <p:bold r:id="rId22"/>
      <p:italic r:id="rId23"/>
      <p:boldItalic r:id="rId24"/>
    </p:embeddedFont>
    <p:embeddedFont>
      <p:font typeface="Noto Sans Black" panose="020B0502040504020204" pitchFamily="34" charset="0"/>
      <p:bold r:id="rId25"/>
      <p:italic r:id="rId26"/>
      <p:boldItalic r:id="rId27"/>
    </p:embeddedFont>
    <p:embeddedFont>
      <p:font typeface="Noto Sans Medium" panose="020B0502040504020204" pitchFamily="34" charset="0"/>
      <p:regular r:id="rId28"/>
      <p:italic r:id="rId29"/>
    </p:embeddedFont>
    <p:embeddedFont>
      <p:font typeface="Noto Sans SemiBold" panose="020B0502040504020204" pitchFamily="34" charset="0"/>
      <p:regular r:id="rId30"/>
      <p:bold r:id="rId31"/>
      <p:italic r:id="rId32"/>
      <p:boldItalic r:id="rId33"/>
    </p:embeddedFont>
    <p:embeddedFont>
      <p:font typeface="Playfair Display SemiBold" pitchFamily="2" charset="77"/>
      <p:regular r:id="rId34"/>
      <p:bold r:id="rId35"/>
      <p:italic r:id="rId36"/>
      <p:boldItalic r:id="rId37"/>
    </p:embeddedFont>
  </p:embeddedFontLst>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08E5F0-24CB-7049-888A-B4B59046CDB3}" v="63" dt="2026-10-26T06:02:02.1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748" autoAdjust="0"/>
    <p:restoredTop sz="83146"/>
  </p:normalViewPr>
  <p:slideViewPr>
    <p:cSldViewPr snapToGrid="0">
      <p:cViewPr varScale="1">
        <p:scale>
          <a:sx n="76" d="100"/>
          <a:sy n="76" d="100"/>
        </p:scale>
        <p:origin x="216" y="7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openxmlformats.org/officeDocument/2006/relationships/viewProps" Target="viewProps.xml"/><Relationship Id="rId21" Type="http://schemas.openxmlformats.org/officeDocument/2006/relationships/font" Target="fonts/font1.fntdata"/><Relationship Id="rId34" Type="http://schemas.openxmlformats.org/officeDocument/2006/relationships/font" Target="fonts/font14.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8AAFD72D-1472-874B-ABC0-C6EAF94CB0BC}" type="datetimeFigureOut">
              <a:rPr lang="en-GB" smtClean="0"/>
              <a:t>30/10/2026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344347-940C-B14F-A2E1-ACCDC292FE89}" type="slidenum">
              <a:rPr lang="en-GB" smtClean="0"/>
              <a:t>‹#›</a:t>
            </a:fld>
            <a:endParaRPr lang="en-GB" dirty="0"/>
          </a:p>
        </p:txBody>
      </p:sp>
    </p:spTree>
    <p:extLst>
      <p:ext uri="{BB962C8B-B14F-4D97-AF65-F5344CB8AC3E}">
        <p14:creationId xmlns:p14="http://schemas.microsoft.com/office/powerpoint/2010/main" val="97936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[0:00–0:20]</a:t>
            </a:r>
          </a:p>
          <a:p>
            <a:r>
              <a:rPr dirty="0"/>
              <a:t>• Matti Minkkinen, University of Turku — WP2: AI governance across organizations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[0:20–1:35]</a:t>
            </a:r>
          </a:p>
          <a:p>
            <a:r>
              <a:rPr dirty="0"/>
              <a:t>• A bank can write an AI policy, set up a governance committee, document its models…</a:t>
            </a:r>
          </a:p>
          <a:p>
            <a:r>
              <a:rPr dirty="0"/>
              <a:t>• …but it can't decide these four things alone — </a:t>
            </a:r>
            <a:r>
              <a:rPr lang="en-US" dirty="0"/>
              <a:t>[</a:t>
            </a:r>
            <a:r>
              <a:rPr dirty="0"/>
              <a:t>read them as written, they preview the model</a:t>
            </a:r>
            <a:r>
              <a:rPr lang="en-US" dirty="0"/>
              <a:t>]</a:t>
            </a:r>
            <a:r>
              <a:rPr dirty="0"/>
              <a:t>:</a:t>
            </a:r>
          </a:p>
          <a:p>
            <a:r>
              <a:rPr dirty="0"/>
              <a:t>   – upstream: was the licensed foundation model trained responsibly?</a:t>
            </a:r>
          </a:p>
          <a:p>
            <a:r>
              <a:rPr dirty="0"/>
              <a:t>   – scrutiny: does the supervisor accept its explanation of a credit decision?</a:t>
            </a:r>
          </a:p>
          <a:p>
            <a:r>
              <a:rPr dirty="0"/>
              <a:t>   – assurance: is there an auditor who can certify its AI management system?</a:t>
            </a:r>
          </a:p>
          <a:p>
            <a:r>
              <a:rPr dirty="0"/>
              <a:t>   – customers: will they trust an automated decision?</a:t>
            </a:r>
          </a:p>
          <a:p>
            <a:r>
              <a:rPr dirty="0"/>
              <a:t>• Quote: developed by one, deployed by another, audited by third parties, regulated by governments → "fundamentally an interorganizational phenomenon"</a:t>
            </a:r>
          </a:p>
          <a:p>
            <a:r>
              <a:rPr dirty="0"/>
              <a:t>• Organizational AI governance is only half the picture — that's the gap WP2 looks at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[1:35–2:25]</a:t>
            </a:r>
          </a:p>
          <a:p>
            <a:r>
              <a:rPr dirty="0"/>
              <a:t>• Two questions:</a:t>
            </a:r>
          </a:p>
          <a:p>
            <a:r>
              <a:rPr dirty="0"/>
              <a:t>   1. What does the ecosystem around a bank or insurer look like? → ecosystem model</a:t>
            </a:r>
          </a:p>
          <a:p>
            <a:r>
              <a:rPr dirty="0"/>
              <a:t>   2. How should the firm position itself in it? → strategy framework</a:t>
            </a:r>
          </a:p>
          <a:p>
            <a:r>
              <a:rPr dirty="0"/>
              <a:t>• "Plural logics": several valid ways to frame what the problem and the answer are — more on slide 7 [don't explain here]</a:t>
            </a:r>
          </a:p>
          <a:p>
            <a:r>
              <a:rPr dirty="0"/>
              <a:t>• A synthesis, not from scratch: three FLAIG studies (two at I3E this year), two MSc theses, the GenAI expert study</a:t>
            </a:r>
          </a:p>
          <a:p>
            <a:r>
              <a:rPr dirty="0"/>
              <a:t>• Preliminary</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[2:25–3:40]</a:t>
            </a:r>
          </a:p>
          <a:p>
            <a:r>
              <a:rPr dirty="0"/>
              <a:t>• "Ecosystem" is used loosely in policy talk (EU "ecosystem of trust") — here in the business-ecosystem sense</a:t>
            </a:r>
          </a:p>
          <a:p>
            <a:r>
              <a:rPr dirty="0"/>
              <a:t>• Adner: defined by who needs to align for a value proposition to materialize — here, responsibly governed AI</a:t>
            </a:r>
          </a:p>
          <a:p>
            <a:r>
              <a:rPr dirty="0"/>
              <a:t>• Three things follow:</a:t>
            </a:r>
          </a:p>
          <a:p>
            <a:r>
              <a:rPr dirty="0"/>
              <a:t>   1. A structure: includes actors with no contract with the bank — e.g., supervisors, standard-setters</a:t>
            </a:r>
          </a:p>
          <a:p>
            <a:r>
              <a:rPr dirty="0"/>
              <a:t>   2. Institutions: regulation and standards are part of the ecosystem, not an outside constraint — key in a heavily regulated sector</a:t>
            </a:r>
          </a:p>
          <a:p>
            <a:r>
              <a:rPr dirty="0"/>
              <a:t>   3. Actors reason differently: supervisor vs. data scientist on a black-box credit model — "it works" vs. "can it be explained?"</a:t>
            </a:r>
          </a:p>
          <a:p>
            <a:r>
              <a:rPr dirty="0"/>
              <a:t>• Nobody orchestrates the responsible AI ecosystem (our 2023 paper) → differences aren't smoothed out from above; firms keep meeting them</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[3:40–6:25]</a:t>
            </a:r>
            <a:endParaRPr lang="en-GB" dirty="0"/>
          </a:p>
          <a:p>
            <a:r>
              <a:rPr lang="en-GB" dirty="0"/>
              <a:t>• Bank or insurer in the middle; three layers: ecosystem, organization, AI systems</a:t>
            </a:r>
          </a:p>
          <a:p>
            <a:r>
              <a:rPr dirty="0"/>
              <a:t>• TOP — polycentric governance = AUTHORITY: who outside the firm gets to look and judge?</a:t>
            </a:r>
          </a:p>
          <a:p>
            <a:r>
              <a:rPr dirty="0"/>
              <a:t>   – supervisors, auditors, standard-setters, civil society</a:t>
            </a:r>
          </a:p>
          <a:p>
            <a:r>
              <a:rPr dirty="0"/>
              <a:t>   – many </a:t>
            </a:r>
            <a:r>
              <a:rPr dirty="0" err="1"/>
              <a:t>centres</a:t>
            </a:r>
            <a:r>
              <a:rPr dirty="0"/>
              <a:t>, formally independent, but within a common framework (Ostrom)</a:t>
            </a:r>
          </a:p>
          <a:p>
            <a:r>
              <a:rPr dirty="0"/>
              <a:t>   – requirements come down, evidence goes up — translated, not simply applied</a:t>
            </a:r>
          </a:p>
          <a:p>
            <a:r>
              <a:rPr dirty="0"/>
              <a:t>• MIDDLE ROW — value chain governance = OBLIGATION; the direction differs:</a:t>
            </a:r>
          </a:p>
          <a:p>
            <a:r>
              <a:rPr dirty="0"/>
              <a:t>   – Upstream (cloud, model, system providers): one-way oversight — </a:t>
            </a:r>
            <a:r>
              <a:rPr lang="en-US" dirty="0"/>
              <a:t>e.g., c</a:t>
            </a:r>
            <a:r>
              <a:rPr dirty="0"/>
              <a:t>ontracts</a:t>
            </a:r>
          </a:p>
          <a:p>
            <a:r>
              <a:rPr dirty="0"/>
              <a:t>   – Insurers &amp; reinsurers: risk alleviation — cover alleviates risk, pricing gives an incentive to reduce it → insurance as a governance mechanism; still evolving</a:t>
            </a:r>
          </a:p>
          <a:p>
            <a:r>
              <a:rPr dirty="0"/>
              <a:t>   – Downstream (customers, policyholders): two-way — they transact and oversee at the same time; feed back expectations, trust or distrust</a:t>
            </a:r>
          </a:p>
          <a:p>
            <a:r>
              <a:rPr dirty="0"/>
              <a:t>• BOTTOM — AI systems in use (credit scoring, claims, fraud, chatbots): the firm governs them through controls; their properties push back (opaque, learning)</a:t>
            </a:r>
          </a:p>
          <a:p>
            <a:r>
              <a:rPr dirty="0"/>
              <a:t>• INSIDE — four logics meet and are negotiated → next slide [don't go through them here]</a:t>
            </a:r>
          </a:p>
          <a:p>
            <a:r>
              <a:rPr dirty="0"/>
              <a:t>• Message: a bank's responsible AI position depends less on its internal framework than on how it's placed in, and acts on, this structure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[6:25–8:25]</a:t>
            </a:r>
          </a:p>
          <a:p>
            <a:r>
              <a:rPr dirty="0"/>
              <a:t>• Four coherent views of what counts as responsible AI, each with its own source of legitimacy:</a:t>
            </a:r>
          </a:p>
          <a:p>
            <a:r>
              <a:rPr dirty="0"/>
              <a:t>   – AI ethics </a:t>
            </a:r>
            <a:r>
              <a:rPr dirty="0" err="1"/>
              <a:t>principlism</a:t>
            </a:r>
            <a:r>
              <a:rPr dirty="0"/>
              <a:t>: ethical expertise</a:t>
            </a:r>
          </a:p>
          <a:p>
            <a:r>
              <a:rPr dirty="0"/>
              <a:t>   – Managerial rationalism: efficiency, ROI — so self-evident it's easy to overlook</a:t>
            </a:r>
          </a:p>
          <a:p>
            <a:r>
              <a:rPr dirty="0"/>
              <a:t>   – IT professionalism: technical competence</a:t>
            </a:r>
          </a:p>
          <a:p>
            <a:r>
              <a:rPr dirty="0"/>
              <a:t>   – Regulatory oversight: the force of law</a:t>
            </a:r>
          </a:p>
          <a:p>
            <a:r>
              <a:rPr dirty="0"/>
              <a:t>• A supervisor's requirement carries a logic and meets the other logics inside the bank. Ideally they point the same way — the interesting cases are the clashes</a:t>
            </a:r>
          </a:p>
          <a:p>
            <a:r>
              <a:rPr dirty="0"/>
              <a:t>• Three well-known outcomes from IS research:</a:t>
            </a:r>
          </a:p>
          <a:p>
            <a:r>
              <a:rPr dirty="0"/>
              <a:t>   – Loose coupling: compliant on the surface, diverging underneath — the letter, not the spirit</a:t>
            </a:r>
          </a:p>
          <a:p>
            <a:r>
              <a:rPr dirty="0"/>
              <a:t>   – Polarization, compromise or synthesis, issue by issue — e.g., black-box credit model: "too opaque, we can't use it" vs. "it's the most efficient, competitors use it"</a:t>
            </a:r>
          </a:p>
          <a:p>
            <a:r>
              <a:rPr dirty="0"/>
              <a:t>   – Hybrid professionals as brokers: law, IT and ethics speak different languages → brokering grows in value (until conflict gets too intense)</a:t>
            </a:r>
          </a:p>
          <a:p>
            <a:r>
              <a:rPr dirty="0"/>
              <a:t>• </a:t>
            </a:r>
            <a:r>
              <a:rPr lang="en-US" dirty="0"/>
              <a:t>B</a:t>
            </a:r>
            <a:r>
              <a:rPr dirty="0"/>
              <a:t>anking &amp; insurance's own risk logic = hybrid of regulatory oversight + managerial rationalism, carried by risk and actuarial functions and insurers' pricing</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[8:25–9:55]</a:t>
            </a:r>
          </a:p>
          <a:p>
            <a:r>
              <a:rPr dirty="0"/>
              <a:t>• "Translation" on purpose: requirements aren't implemented like a specification in code</a:t>
            </a:r>
          </a:p>
          <a:p>
            <a:r>
              <a:rPr dirty="0"/>
              <a:t>• 27 interviews, 23 Nordic organizations — three findings:</a:t>
            </a:r>
          </a:p>
          <a:p>
            <a:r>
              <a:rPr dirty="0"/>
              <a:t>   1. Regulation is non-negotiable, but firms translate it differently, system by system, use case by use case</a:t>
            </a:r>
          </a:p>
          <a:p>
            <a:r>
              <a:rPr dirty="0"/>
              <a:t>   2. Stable translation needs a stable spokesperson — an AI governance function or committee with decision rights; otherwise the same issues get renegotiated again and again</a:t>
            </a:r>
          </a:p>
          <a:p>
            <a:r>
              <a:rPr dirty="0"/>
              <a:t>   3. AI systems shape their own governance — the bottom-up arrow. READ THE QUOTE</a:t>
            </a:r>
          </a:p>
          <a:p>
            <a:r>
              <a:rPr dirty="0"/>
              <a:t>• SO WHAT — say it as a statement: logics + translation explain why the same pressure leads to different responses (real adoption, loose coupling, compromise, polarization) → translation capacity is a strategic choice a firm can build</a:t>
            </a:r>
          </a:p>
          <a:p>
            <a:r>
              <a:rPr dirty="0"/>
              <a:t>• (If time: this is also where WP2 meets WP1's governance framework)</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[9:55–11:40]</a:t>
            </a:r>
          </a:p>
          <a:p>
            <a:r>
              <a:rPr dirty="0"/>
              <a:t>• Second question: how to position yourself</a:t>
            </a:r>
          </a:p>
          <a:p>
            <a:r>
              <a:rPr dirty="0"/>
              <a:t>• Derived from the model (right column): five areas from the five components of the two patterns, one from translation, one from the ecosystem changing over time</a:t>
            </a:r>
          </a:p>
          <a:p>
            <a:r>
              <a:rPr dirty="0"/>
              <a:t>• Three positions per area — illustrate with area 1, external scrutiny:</a:t>
            </a:r>
          </a:p>
          <a:p>
            <a:r>
              <a:rPr dirty="0"/>
              <a:t>   – Minimal compliance: do what's required</a:t>
            </a:r>
          </a:p>
          <a:p>
            <a:r>
              <a:rPr dirty="0"/>
              <a:t>   – Managed participation: invest selectively to reduce own risk</a:t>
            </a:r>
          </a:p>
          <a:p>
            <a:r>
              <a:rPr dirty="0"/>
              <a:t>   – Active shaping: act on the ecosystem itself — standards, sector practice</a:t>
            </a:r>
          </a:p>
          <a:p>
            <a:r>
              <a:rPr dirty="0"/>
              <a:t>• Not a maturity scale [say this once, here only]: more isn't always better; a firm can be minimal in one area and active in another</a:t>
            </a:r>
          </a:p>
          <a:p>
            <a:r>
              <a:rPr dirty="0"/>
              <a:t>• Note area 5, risk transfer &amp; insurability: FLAIG has a bank and an insurer on two sides of the same mechanism — and it's where our evidence is thinnest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[11:40–13:25]</a:t>
            </a:r>
          </a:p>
          <a:p>
            <a:r>
              <a:t>• Which position fits? Four questions per decision area [say the question; let the slide show the branches]</a:t>
            </a:r>
          </a:p>
          <a:p>
            <a:r>
              <a:t>• Reality check first: for most firms in most areas, the live choice is minimal compliance vs. managed participation. Active shaping is realistic in a few areas — and mostly collectively, with peers</a:t>
            </a:r>
          </a:p>
          <a:p>
            <a:r>
              <a:t>• Tests 1–3 (business ecosystem research) mainly tell you whether shaping is realistic:</a:t>
            </a:r>
          </a:p>
          <a:p>
            <a:r>
              <a:t>   1. Will others follow your lead — or join it? Leadership is conferred, not declared (Adner: "willing followership"). For a Finnish firm, usually shaping together: sector association, joint positions toward large providers</a:t>
            </a:r>
          </a:p>
          <a:p>
            <a:r>
              <a:t>   2. Complement or substitute? Sector gains from pooling → shape it together; firms compete on it → managed participation, build your own</a:t>
            </a:r>
          </a:p>
          <a:p>
            <a:r>
              <a:t>   3. Is the field still open? No orchestrator yet, AI Act still being phased in → a window; once settled → minimal or managed</a:t>
            </a:r>
          </a:p>
          <a:p>
            <a:r>
              <a:t>• Test 4 (institutional logics) applies to every position: which logic in the firm would carry it? Regulatory → minimal; IT professionalism → managed; ethics, reputation → shaping. No fit → announced, not enacted (loose coupling again)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[13:25–14:05]  Headlines only — don't re-explain</a:t>
            </a:r>
          </a:p>
          <a:p>
            <a:r>
              <a:rPr dirty="0"/>
              <a:t>• WHAT: three layers, two patterns, four logics negotiated inside the firm (echoes the hourglass model from earlier today)</a:t>
            </a:r>
          </a:p>
          <a:p>
            <a:r>
              <a:rPr dirty="0"/>
              <a:t>• WHY: a bank can't govern its AI alone; same pressure → different responses; the ecosystem isn't settled yet</a:t>
            </a:r>
          </a:p>
          <a:p>
            <a:r>
              <a:rPr dirty="0"/>
              <a:t>• HOW: seven decision areas × three positions; four tests for choosing a position in each area</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Takeaway: responsible AI in banking and insurance is an ecosystem question — and a firm's position in it is a choice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[14:05–14:20]</a:t>
            </a:r>
          </a:p>
          <a:p>
            <a:r>
              <a:rPr dirty="0"/>
              <a:t>• Thank you. (≈40 s in reserve)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[5:00–6:30] Khan &amp; </a:t>
            </a:r>
            <a:r>
              <a:rPr dirty="0" err="1"/>
              <a:t>Mäntymäki's</a:t>
            </a:r>
            <a:r>
              <a:rPr dirty="0"/>
              <a:t> synthesis of 54 academic and grey-literature documents gives two patterns. Polycentric governance — the term is from Ostrom — is about authority: who outside the firm gets to look and judge. In finance this is unusually dense already. Value chain governance is about obligation, and the direction differs: upstream is one-way oversight of vendors; downstream is two-way — customers transact and oversee at the same time; and risk alleviation treats insurance as a governance mechanism, not just a sector. Note that insurers show up in both patterns. Why not split the ecosystem layer in two? Because the difference between a supervisor and a vendor isn't scope but the kind of relation (authority vs. transaction) — and e.g. insurers and auditors are both at once.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[9:15–10:15] Quickly on evidence. The insurance interviews support distributed responsibility and show AI governance being built on existing risk and compliance routines. The retail banking vignettes show what customers would feed back — mostly ethical and relational expectations, not judgements of technical competence. What's missing is just as interesting: standards and AI insurance didn't come up at all, and customers aren't really overseers yet. I don't read these as defects in the model but as gaps between the ecosystem in the literature and the ecosystem in practice — which is what a strategy framework should help firms decide about.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[3:45–5:00] Here's the whole model on one page — I'll go through it piece by piece on the next slides. In short: responsible AI in banking and insurance is governed on three layers, with different actors and competing logics on each. On the ecosystem layer, governance runs through two patterns. And pressure from that layer doesn't just apply itself — it's translated inside the organization. So a bank's responsible AI position depends less on its internal framework than on how it's placed in, and acts on, this structure. Where the pieces come from: layers and logics from our layered institutional perspective, patterns from Khan &amp; Mäntymäki, translation from Birkstedt et al.; the actor map is new in the report.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[OPTION A — simplified figure, same layout as before. Delete the yellow tag and the other options.]</a:t>
            </a:r>
          </a:p>
          <a:p>
            <a:endParaRPr/>
          </a:p>
          <a:p>
            <a:r>
              <a:t>[3:45–5:00] Here's the model in its simplest form — I'll go through it piece by piece on the next slides. Responsible AI in banking and insurance is governed on three layers: the ecosystem around the firm, the bank or insurer itself, and the AI systems. On the ecosystem layer, governance runs through two patterns: polycentric governance acts on the firm from outside, value chain governance runs through it. Inside the firm, four logics meet and are negotiated. And pressure between the layers doesn't just apply itself — it's translated, in both directions. So a bank's responsible AI position depends less on its internal framework than on how it's placed in, and acts on, this structure. Where the pieces come from: layers and logics from our layered institutional perspective, patterns from Khan &amp; Mäntymäki, translation from Birkstedt et al.; the full actor map is in the report.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01F9-0B61-091C-3700-9B69F978DCF7}"/>
              </a:ext>
            </a:extLst>
          </p:cNvPr>
          <p:cNvSpPr>
            <a:spLocks noGrp="1"/>
          </p:cNvSpPr>
          <p:nvPr>
            <p:ph type="ctrTitle"/>
          </p:nvPr>
        </p:nvSpPr>
        <p:spPr>
          <a:xfrm>
            <a:off x="533400" y="1665961"/>
            <a:ext cx="11142663" cy="1844001"/>
          </a:xfrm>
        </p:spPr>
        <p:txBody>
          <a:bodyPr anchor="b">
            <a:normAutofit/>
          </a:bodyPr>
          <a:lstStyle>
            <a:lvl1pPr algn="l">
              <a:defRPr sz="4800">
                <a:solidFill>
                  <a:schemeClr val="bg1"/>
                </a:solidFill>
              </a:defRPr>
            </a:lvl1pPr>
          </a:lstStyle>
          <a:p>
            <a:r>
              <a:rPr lang="en-GB" noProof="0"/>
              <a:t>Click to edit Master title style</a:t>
            </a:r>
          </a:p>
        </p:txBody>
      </p:sp>
      <p:sp>
        <p:nvSpPr>
          <p:cNvPr id="3" name="Subtitle 2">
            <a:extLst>
              <a:ext uri="{FF2B5EF4-FFF2-40B4-BE49-F238E27FC236}">
                <a16:creationId xmlns:a16="http://schemas.microsoft.com/office/drawing/2014/main" id="{20FEF0B2-9194-41F1-52A0-91AFFA1576EC}"/>
              </a:ext>
            </a:extLst>
          </p:cNvPr>
          <p:cNvSpPr>
            <a:spLocks noGrp="1"/>
          </p:cNvSpPr>
          <p:nvPr>
            <p:ph type="subTitle" idx="1"/>
          </p:nvPr>
        </p:nvSpPr>
        <p:spPr>
          <a:xfrm>
            <a:off x="533400" y="3564460"/>
            <a:ext cx="11142663" cy="1007540"/>
          </a:xfrm>
        </p:spPr>
        <p:txBody>
          <a:bodyPr>
            <a:normAutofit/>
          </a:bodyPr>
          <a:lstStyle>
            <a:lvl1pPr marL="0" indent="0" algn="l">
              <a:buNone/>
              <a:defRPr sz="18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p>
        </p:txBody>
      </p:sp>
      <p:sp>
        <p:nvSpPr>
          <p:cNvPr id="4" name="Date Placeholder 3">
            <a:extLst>
              <a:ext uri="{FF2B5EF4-FFF2-40B4-BE49-F238E27FC236}">
                <a16:creationId xmlns:a16="http://schemas.microsoft.com/office/drawing/2014/main" id="{909CD39A-9449-6934-C9A7-53A16F95FB50}"/>
              </a:ext>
            </a:extLst>
          </p:cNvPr>
          <p:cNvSpPr>
            <a:spLocks noGrp="1"/>
          </p:cNvSpPr>
          <p:nvPr>
            <p:ph type="dt" sz="half" idx="10"/>
          </p:nvPr>
        </p:nvSpPr>
        <p:spPr>
          <a:xfrm>
            <a:off x="533400" y="6231090"/>
            <a:ext cx="2743200" cy="365125"/>
          </a:xfrm>
        </p:spPr>
        <p:txBody>
          <a:bodyPr/>
          <a:lstStyle>
            <a:lvl1pPr>
              <a:defRPr>
                <a:solidFill>
                  <a:schemeClr val="bg1"/>
                </a:solidFill>
              </a:defRPr>
            </a:lvl1pPr>
          </a:lstStyle>
          <a:p>
            <a:fld id="{F04C3C58-FE6A-4135-9AC0-1E77E493333F}" type="datetime1">
              <a:rPr lang="en-GB" noProof="0" smtClean="0"/>
              <a:t>30/10/2026</a:t>
            </a:fld>
            <a:endParaRPr lang="en-GB" noProof="0"/>
          </a:p>
        </p:txBody>
      </p:sp>
      <p:sp>
        <p:nvSpPr>
          <p:cNvPr id="5" name="Footer Placeholder 4">
            <a:extLst>
              <a:ext uri="{FF2B5EF4-FFF2-40B4-BE49-F238E27FC236}">
                <a16:creationId xmlns:a16="http://schemas.microsoft.com/office/drawing/2014/main" id="{99EE51D0-9123-DEA7-659B-64051E34AD28}"/>
              </a:ext>
            </a:extLst>
          </p:cNvPr>
          <p:cNvSpPr>
            <a:spLocks noGrp="1"/>
          </p:cNvSpPr>
          <p:nvPr>
            <p:ph type="ftr" sz="quarter" idx="11"/>
          </p:nvPr>
        </p:nvSpPr>
        <p:spPr/>
        <p:txBody>
          <a:bodyPr/>
          <a:lstStyle>
            <a:lvl1pPr>
              <a:defRPr>
                <a:solidFill>
                  <a:schemeClr val="bg1"/>
                </a:solidFill>
              </a:defRPr>
            </a:lvl1pPr>
          </a:lstStyle>
          <a:p>
            <a:endParaRPr lang="en-GB" noProof="0"/>
          </a:p>
        </p:txBody>
      </p:sp>
      <p:sp>
        <p:nvSpPr>
          <p:cNvPr id="6" name="Slide Number Placeholder 5">
            <a:extLst>
              <a:ext uri="{FF2B5EF4-FFF2-40B4-BE49-F238E27FC236}">
                <a16:creationId xmlns:a16="http://schemas.microsoft.com/office/drawing/2014/main" id="{2E1C59CC-F17A-EA5C-0576-4B9946ADCB59}"/>
              </a:ext>
            </a:extLst>
          </p:cNvPr>
          <p:cNvSpPr>
            <a:spLocks noGrp="1"/>
          </p:cNvSpPr>
          <p:nvPr>
            <p:ph type="sldNum" sz="quarter" idx="12"/>
          </p:nvPr>
        </p:nvSpPr>
        <p:spPr>
          <a:xfrm>
            <a:off x="8797098" y="6231090"/>
            <a:ext cx="935865"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0" name="Text Placeholder 9">
            <a:extLst>
              <a:ext uri="{FF2B5EF4-FFF2-40B4-BE49-F238E27FC236}">
                <a16:creationId xmlns:a16="http://schemas.microsoft.com/office/drawing/2014/main" id="{C4AD3422-EEA2-A86B-1658-98F8A5E3BD13}"/>
              </a:ext>
            </a:extLst>
          </p:cNvPr>
          <p:cNvSpPr>
            <a:spLocks noGrp="1"/>
          </p:cNvSpPr>
          <p:nvPr>
            <p:ph type="body" sz="quarter" idx="13"/>
          </p:nvPr>
        </p:nvSpPr>
        <p:spPr>
          <a:xfrm>
            <a:off x="533400" y="4922837"/>
            <a:ext cx="4884759" cy="538511"/>
          </a:xfrm>
        </p:spPr>
        <p:txBody>
          <a:bodyPr>
            <a:noAutofit/>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endParaRPr lang="en-GB" noProof="0"/>
          </a:p>
        </p:txBody>
      </p:sp>
      <p:pic>
        <p:nvPicPr>
          <p:cNvPr id="9" name="Picture 11">
            <a:extLst>
              <a:ext uri="{FF2B5EF4-FFF2-40B4-BE49-F238E27FC236}">
                <a16:creationId xmlns:a16="http://schemas.microsoft.com/office/drawing/2014/main" id="{9E6CA7D3-4994-4C41-AFA5-1682F1FBD83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200600" y="601912"/>
            <a:ext cx="2475463" cy="691200"/>
          </a:xfrm>
          <a:prstGeom prst="rect">
            <a:avLst/>
          </a:prstGeom>
        </p:spPr>
      </p:pic>
    </p:spTree>
    <p:extLst>
      <p:ext uri="{BB962C8B-B14F-4D97-AF65-F5344CB8AC3E}">
        <p14:creationId xmlns:p14="http://schemas.microsoft.com/office/powerpoint/2010/main" val="34668865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a:xfrm>
            <a:off x="533399" y="441325"/>
            <a:ext cx="11142662" cy="1262215"/>
          </a:xfrm>
        </p:spPr>
        <p:txBody>
          <a:bodyPr anchor="ctr" anchorCtr="0"/>
          <a:lstStyle/>
          <a:p>
            <a:r>
              <a:rPr lang="en-US" dirty="0"/>
              <a:t>Click </a:t>
            </a:r>
            <a:r>
              <a:rPr lang="en-GB" noProof="0" dirty="0"/>
              <a:t>to</a:t>
            </a:r>
            <a:r>
              <a:rPr lang="en-US" dirty="0"/>
              <a:t> edit Master title style</a:t>
            </a:r>
            <a:endParaRPr lang="en-GB" dirty="0"/>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1" y="1930872"/>
            <a:ext cx="11142662" cy="4090516"/>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p>
            <a:fld id="{C07113CC-BB09-4E84-A08F-3B17E2C963C2}" type="datetime1">
              <a:rPr lang="en-GB" noProof="0" smtClean="0"/>
              <a:t>30/10/2026</a:t>
            </a:fld>
            <a:endParaRPr lang="en-GB" noProof="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a:xfrm>
            <a:off x="3616368" y="6231090"/>
            <a:ext cx="4856120" cy="365125"/>
          </a:xfrm>
        </p:spPr>
        <p:txBody>
          <a:bodyPr/>
          <a:lstStyle/>
          <a:p>
            <a:endParaRPr lang="en-GB" dirty="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812256" y="6231090"/>
            <a:ext cx="920708" cy="365125"/>
          </a:xfrm>
          <a:prstGeom prst="rect">
            <a:avLst/>
          </a:prstGeom>
        </p:spPr>
        <p:txBody>
          <a:bodyPr/>
          <a:lstStyle/>
          <a:p>
            <a:fld id="{55E77CB2-C284-934C-81D5-5EB262090403}" type="slidenum">
              <a:rPr lang="en-GB" noProof="0" smtClean="0"/>
              <a:t>‹#›</a:t>
            </a:fld>
            <a:endParaRPr lang="en-GB" noProof="0"/>
          </a:p>
        </p:txBody>
      </p:sp>
      <p:pic>
        <p:nvPicPr>
          <p:cNvPr id="8" name="Picture 7">
            <a:extLst>
              <a:ext uri="{FF2B5EF4-FFF2-40B4-BE49-F238E27FC236}">
                <a16:creationId xmlns:a16="http://schemas.microsoft.com/office/drawing/2014/main" id="{F5702B8F-FD5F-4D20-96B2-F161C111C08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223196307"/>
      </p:ext>
    </p:extLst>
  </p:cSld>
  <p:clrMapOvr>
    <a:masterClrMapping/>
  </p:clrMapOvr>
  <p:extLst>
    <p:ext uri="{DCECCB84-F9BA-43D5-87BE-67443E8EF086}">
      <p15:sldGuideLst xmlns:p15="http://schemas.microsoft.com/office/powerpoint/2012/main">
        <p15:guide id="1" orient="horz" pos="107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a:xfrm>
            <a:off x="533399" y="441017"/>
            <a:ext cx="11142664" cy="1262524"/>
          </a:xfrm>
        </p:spPr>
        <p:txBody>
          <a:bodyPr anchor="ctr" anchorCtr="0"/>
          <a:lstStyle>
            <a:lvl1pPr>
              <a:defRPr>
                <a:solidFill>
                  <a:schemeClr val="bg1"/>
                </a:solidFill>
              </a:defRPr>
            </a:lvl1pPr>
          </a:lstStyle>
          <a:p>
            <a:endParaRPr lang="en-GB" dirty="0"/>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1" y="1930872"/>
            <a:ext cx="11142662" cy="4090516"/>
          </a:xfrm>
        </p:spPr>
        <p:txBody>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lvl1pPr>
              <a:defRPr>
                <a:solidFill>
                  <a:schemeClr val="bg1"/>
                </a:solidFill>
              </a:defRPr>
            </a:lvl1pPr>
          </a:lstStyle>
          <a:p>
            <a:fld id="{123C0BD7-65B9-4E8C-954C-5DF9D9554A8F}" type="datetime1">
              <a:rPr lang="en-GB" noProof="0" smtClean="0"/>
              <a:t>30/10/2026</a:t>
            </a:fld>
            <a:endParaRPr lang="en-GB" noProof="0" dirty="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a:xfrm>
            <a:off x="3611563" y="6231090"/>
            <a:ext cx="4864280" cy="365125"/>
          </a:xfrm>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796338" y="6231090"/>
            <a:ext cx="936626"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pic>
        <p:nvPicPr>
          <p:cNvPr id="8" name="Picture 9">
            <a:extLst>
              <a:ext uri="{FF2B5EF4-FFF2-40B4-BE49-F238E27FC236}">
                <a16:creationId xmlns:a16="http://schemas.microsoft.com/office/drawing/2014/main" id="{0BEBD2D0-CD07-4AFA-95FA-8D676AB4004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1340788970"/>
      </p:ext>
    </p:extLst>
  </p:cSld>
  <p:clrMapOvr>
    <a:masterClrMapping/>
  </p:clrMapOvr>
  <p:extLst>
    <p:ext uri="{DCECCB84-F9BA-43D5-87BE-67443E8EF086}">
      <p15:sldGuideLst xmlns:p15="http://schemas.microsoft.com/office/powerpoint/2012/main">
        <p15:guide id="3" orient="horz" pos="27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0978-8D6D-9EFA-576D-9546277CC188}"/>
              </a:ext>
            </a:extLst>
          </p:cNvPr>
          <p:cNvSpPr>
            <a:spLocks noGrp="1"/>
          </p:cNvSpPr>
          <p:nvPr>
            <p:ph type="title"/>
          </p:nvPr>
        </p:nvSpPr>
        <p:spPr/>
        <p:txBody>
          <a:bodyPr anchor="ctr" anchorCtr="0"/>
          <a:lstStyle/>
          <a:p>
            <a:r>
              <a:rPr lang="en-GB" noProof="0"/>
              <a:t>Click to edit Master title style</a:t>
            </a:r>
          </a:p>
        </p:txBody>
      </p:sp>
      <p:sp>
        <p:nvSpPr>
          <p:cNvPr id="3" name="Content Placeholder 2">
            <a:extLst>
              <a:ext uri="{FF2B5EF4-FFF2-40B4-BE49-F238E27FC236}">
                <a16:creationId xmlns:a16="http://schemas.microsoft.com/office/drawing/2014/main" id="{853688BF-963B-FD19-110C-D063A674C9BA}"/>
              </a:ext>
            </a:extLst>
          </p:cNvPr>
          <p:cNvSpPr>
            <a:spLocks noGrp="1"/>
          </p:cNvSpPr>
          <p:nvPr>
            <p:ph idx="1"/>
          </p:nvPr>
        </p:nvSpPr>
        <p:spPr>
          <a:xfrm>
            <a:off x="533400" y="1930872"/>
            <a:ext cx="11142663" cy="4090516"/>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e Placeholder 3">
            <a:extLst>
              <a:ext uri="{FF2B5EF4-FFF2-40B4-BE49-F238E27FC236}">
                <a16:creationId xmlns:a16="http://schemas.microsoft.com/office/drawing/2014/main" id="{54A628DB-8404-1C95-96BC-A8F9BE8538DE}"/>
              </a:ext>
            </a:extLst>
          </p:cNvPr>
          <p:cNvSpPr>
            <a:spLocks noGrp="1"/>
          </p:cNvSpPr>
          <p:nvPr>
            <p:ph type="dt" sz="half" idx="10"/>
          </p:nvPr>
        </p:nvSpPr>
        <p:spPr/>
        <p:txBody>
          <a:bodyPr/>
          <a:lstStyle/>
          <a:p>
            <a:fld id="{0FBF240E-F5F6-4AAB-9278-ABB10F85EB5D}" type="datetime1">
              <a:rPr lang="en-GB" noProof="0" smtClean="0"/>
              <a:t>30/10/2026</a:t>
            </a:fld>
            <a:endParaRPr lang="en-GB" noProof="0"/>
          </a:p>
        </p:txBody>
      </p:sp>
      <p:sp>
        <p:nvSpPr>
          <p:cNvPr id="5" name="Footer Placeholder 4">
            <a:extLst>
              <a:ext uri="{FF2B5EF4-FFF2-40B4-BE49-F238E27FC236}">
                <a16:creationId xmlns:a16="http://schemas.microsoft.com/office/drawing/2014/main" id="{598A209B-8830-F346-D75A-77B8447124D1}"/>
              </a:ext>
            </a:extLst>
          </p:cNvPr>
          <p:cNvSpPr>
            <a:spLocks noGrp="1"/>
          </p:cNvSpPr>
          <p:nvPr>
            <p:ph type="ftr" sz="quarter" idx="11"/>
          </p:nvPr>
        </p:nvSpPr>
        <p:spPr/>
        <p:txBody>
          <a:bodyPr/>
          <a:lstStyle/>
          <a:p>
            <a:endParaRPr lang="en-GB" noProof="0"/>
          </a:p>
        </p:txBody>
      </p:sp>
      <p:sp>
        <p:nvSpPr>
          <p:cNvPr id="6" name="Slide Number Placeholder 5">
            <a:extLst>
              <a:ext uri="{FF2B5EF4-FFF2-40B4-BE49-F238E27FC236}">
                <a16:creationId xmlns:a16="http://schemas.microsoft.com/office/drawing/2014/main" id="{5E379618-BDC2-8A75-5DF8-707E2E44E145}"/>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smtClean="0"/>
              <a:t>‹#›</a:t>
            </a:fld>
            <a:endParaRPr lang="en-GB" dirty="0"/>
          </a:p>
        </p:txBody>
      </p:sp>
      <p:pic>
        <p:nvPicPr>
          <p:cNvPr id="9" name="Picture 7">
            <a:extLst>
              <a:ext uri="{FF2B5EF4-FFF2-40B4-BE49-F238E27FC236}">
                <a16:creationId xmlns:a16="http://schemas.microsoft.com/office/drawing/2014/main" id="{C9D54FEB-BAC7-45D8-BF36-37E947C0D79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42014852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1" y="443272"/>
            <a:ext cx="6380966" cy="1256941"/>
          </a:xfrm>
        </p:spPr>
        <p:txBody>
          <a:bodyPr anchor="ctr" anchorCtr="0"/>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32665" cy="365125"/>
          </a:xfrm>
        </p:spPr>
        <p:txBody>
          <a:bodyPr/>
          <a:lstStyle/>
          <a:p>
            <a:fld id="{295179B5-36E9-4659-8A58-733BC5D9963B}" type="datetime1">
              <a:rPr lang="en-GB" noProof="0" smtClean="0"/>
              <a:t>30/10/2026</a:t>
            </a:fld>
            <a:endParaRPr lang="en-GB" noProof="0"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1699" y="6231090"/>
            <a:ext cx="962939"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dirty="0"/>
              <a:t>Click icon to add picture</a:t>
            </a:r>
            <a:endParaRPr lang="en-GB" dirty="0"/>
          </a:p>
        </p:txBody>
      </p:sp>
    </p:spTree>
    <p:extLst>
      <p:ext uri="{BB962C8B-B14F-4D97-AF65-F5344CB8AC3E}">
        <p14:creationId xmlns:p14="http://schemas.microsoft.com/office/powerpoint/2010/main" val="359248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3272"/>
            <a:ext cx="6380966" cy="1256941"/>
          </a:xfrm>
        </p:spPr>
        <p:txBody>
          <a:bodyPr anchor="ctr" anchorCtr="0"/>
          <a:lstStyle>
            <a:lvl1pPr>
              <a:defRPr>
                <a:solidFill>
                  <a:schemeClr val="bg1"/>
                </a:solidFill>
              </a:defRPr>
            </a:lvl1pPr>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bg1"/>
                </a:solidFill>
              </a:defRPr>
            </a:lvl1pPr>
          </a:lstStyle>
          <a:p>
            <a:fld id="{FBCBC364-4160-424D-8438-342FF0FD4634}" type="datetime1">
              <a:rPr lang="en-GB" noProof="0" smtClean="0"/>
              <a:t>30/10/2026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bg1"/>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dirty="0"/>
              <a:t>Click icon to add picture</a:t>
            </a:r>
            <a:endParaRPr lang="en-GB" dirty="0"/>
          </a:p>
        </p:txBody>
      </p:sp>
    </p:spTree>
    <p:extLst>
      <p:ext uri="{BB962C8B-B14F-4D97-AF65-F5344CB8AC3E}">
        <p14:creationId xmlns:p14="http://schemas.microsoft.com/office/powerpoint/2010/main" val="2422732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Gree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6F5DD4-75B1-411A-8A6B-3237EF1F3B75}"/>
              </a:ext>
            </a:extLst>
          </p:cNvPr>
          <p:cNvSpPr/>
          <p:nvPr userDrawn="1"/>
        </p:nvSpPr>
        <p:spPr>
          <a:xfrm>
            <a:off x="0" y="0"/>
            <a:ext cx="764274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1326"/>
            <a:ext cx="6380966" cy="1258888"/>
          </a:xfrm>
        </p:spPr>
        <p:txBody>
          <a:bodyPr anchor="ctr" anchorCtr="0"/>
          <a:lstStyle>
            <a:lvl1pPr>
              <a:defRPr>
                <a:solidFill>
                  <a:schemeClr val="bg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bg1"/>
                </a:solidFill>
              </a:defRPr>
            </a:lvl1pPr>
          </a:lstStyle>
          <a:p>
            <a:fld id="{AC7C9F16-F6FE-4CE9-9C24-5331A68555A0}" type="datetime1">
              <a:rPr lang="en-GB" noProof="0" smtClean="0"/>
              <a:t>30/10/2026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bg1"/>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bg1"/>
                </a:solidFill>
              </a:defRPr>
            </a:lvl1pPr>
          </a:lstStyle>
          <a:p>
            <a:fld id="{55E77CB2-C284-934C-81D5-5EB262090403}" type="slidenum">
              <a:rPr lang="en-GB" smtClean="0"/>
              <a:pPr/>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251510" y="351556"/>
            <a:ext cx="4940490" cy="6154889"/>
          </a:xfrm>
        </p:spPr>
        <p:txBody>
          <a:bodyPr/>
          <a:lstStyle>
            <a:lvl1pPr marL="0" indent="0" algn="ctr">
              <a:buNone/>
              <a:defRPr/>
            </a:lvl1pPr>
          </a:lstStyle>
          <a:p>
            <a:r>
              <a:rPr lang="en-US" dirty="0"/>
              <a:t>Click icon to add picture</a:t>
            </a:r>
            <a:endParaRPr lang="en-GB" dirty="0"/>
          </a:p>
        </p:txBody>
      </p:sp>
    </p:spTree>
    <p:extLst>
      <p:ext uri="{BB962C8B-B14F-4D97-AF65-F5344CB8AC3E}">
        <p14:creationId xmlns:p14="http://schemas.microsoft.com/office/powerpoint/2010/main" val="3970154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3272"/>
            <a:ext cx="6411239" cy="1256941"/>
          </a:xfrm>
        </p:spPr>
        <p:txBody>
          <a:bodyPr/>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00915" cy="365125"/>
          </a:xfrm>
        </p:spPr>
        <p:txBody>
          <a:bodyPr/>
          <a:lstStyle/>
          <a:p>
            <a:fld id="{73B29BAA-A99C-4031-B844-C0544B967DC9}" type="datetime1">
              <a:rPr lang="fi-FI" smtClean="0"/>
              <a:t>30.10.2026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6013449" y="6231090"/>
            <a:ext cx="931189"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353300" y="0"/>
            <a:ext cx="4838700" cy="6858000"/>
          </a:xfrm>
        </p:spPr>
        <p:txBody>
          <a:bodyPr/>
          <a:lstStyle>
            <a:lvl1pPr marL="0" indent="0">
              <a:buNone/>
              <a:defRPr/>
            </a:lvl1pPr>
          </a:lstStyle>
          <a:p>
            <a:r>
              <a:rPr lang="en-US" dirty="0"/>
              <a:t>Click icon to add picture</a:t>
            </a:r>
            <a:endParaRPr lang="en-GB" dirty="0"/>
          </a:p>
        </p:txBody>
      </p:sp>
    </p:spTree>
    <p:extLst>
      <p:ext uri="{BB962C8B-B14F-4D97-AF65-F5344CB8AC3E}">
        <p14:creationId xmlns:p14="http://schemas.microsoft.com/office/powerpoint/2010/main" val="1523234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Sand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6F5DD4-75B1-411A-8A6B-3237EF1F3B75}"/>
              </a:ext>
            </a:extLst>
          </p:cNvPr>
          <p:cNvSpPr/>
          <p:nvPr userDrawn="1"/>
        </p:nvSpPr>
        <p:spPr>
          <a:xfrm>
            <a:off x="0" y="0"/>
            <a:ext cx="76427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33400" y="441326"/>
            <a:ext cx="6380966" cy="1258888"/>
          </a:xfrm>
        </p:spPr>
        <p:txBody>
          <a:bodyPr anchor="ctr" anchorCtr="0"/>
          <a:lstStyle>
            <a:lvl1pPr>
              <a:defRPr>
                <a:solidFill>
                  <a:schemeClr val="tx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33399" y="1916114"/>
            <a:ext cx="6380967" cy="4105274"/>
          </a:xfrm>
        </p:spPr>
        <p:txBody>
          <a:bodyPr>
            <a:normAutofit/>
          </a:bodyPr>
          <a:lstStyle>
            <a:lvl1pPr>
              <a:lnSpc>
                <a:spcPct val="100000"/>
              </a:lnSpc>
              <a:defRPr sz="2800">
                <a:solidFill>
                  <a:schemeClr val="tx2"/>
                </a:solidFill>
              </a:defRPr>
            </a:lvl1pPr>
            <a:lvl2pPr>
              <a:lnSpc>
                <a:spcPct val="100000"/>
              </a:lnSpc>
              <a:defRPr sz="2400">
                <a:solidFill>
                  <a:schemeClr val="tx2"/>
                </a:solidFill>
              </a:defRPr>
            </a:lvl2pPr>
            <a:lvl3pPr>
              <a:lnSpc>
                <a:spcPct val="100000"/>
              </a:lnSpc>
              <a:defRPr sz="2400">
                <a:solidFill>
                  <a:schemeClr val="tx2"/>
                </a:solidFill>
              </a:defRPr>
            </a:lvl3pPr>
            <a:lvl4pPr>
              <a:lnSpc>
                <a:spcPct val="100000"/>
              </a:lnSpc>
              <a:defRPr sz="2400">
                <a:solidFill>
                  <a:schemeClr val="tx2"/>
                </a:solidFill>
              </a:defRPr>
            </a:lvl4pPr>
            <a:lvl5pPr>
              <a:lnSpc>
                <a:spcPct val="100000"/>
              </a:lnSpc>
              <a:defRPr sz="2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33400" y="6231090"/>
            <a:ext cx="926313" cy="365125"/>
          </a:xfrm>
        </p:spPr>
        <p:txBody>
          <a:bodyPr/>
          <a:lstStyle>
            <a:lvl1pPr>
              <a:defRPr>
                <a:solidFill>
                  <a:schemeClr val="tx2"/>
                </a:solidFill>
              </a:defRPr>
            </a:lvl1pPr>
          </a:lstStyle>
          <a:p>
            <a:fld id="{C5E81D6A-E44E-45F6-80AA-8C57FC607754}" type="datetime1">
              <a:rPr lang="fi-FI" smtClean="0"/>
              <a:t>30.10.2026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1666482" y="6231090"/>
            <a:ext cx="4114800" cy="365125"/>
          </a:xfrm>
        </p:spPr>
        <p:txBody>
          <a:bodyPr/>
          <a:lstStyle>
            <a:lvl1pPr>
              <a:defRPr>
                <a:solidFill>
                  <a:schemeClr val="tx2"/>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5988051" y="6231090"/>
            <a:ext cx="956588" cy="365125"/>
          </a:xfrm>
          <a:prstGeom prst="rect">
            <a:avLst/>
          </a:prstGeom>
        </p:spPr>
        <p:txBody>
          <a:bodyPr/>
          <a:lstStyle>
            <a:lvl1pPr>
              <a:defRPr>
                <a:solidFill>
                  <a:schemeClr val="tx2"/>
                </a:solidFill>
              </a:defRPr>
            </a:lvl1pPr>
          </a:lstStyle>
          <a:p>
            <a:fld id="{55E77CB2-C284-934C-81D5-5EB262090403}" type="slidenum">
              <a:rPr lang="fi-FI" smtClean="0"/>
              <a:pPr/>
              <a:t>‹#›</a:t>
            </a:fld>
            <a:endParaRPr lang="fi-FI"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7251510" y="351556"/>
            <a:ext cx="4940490" cy="6154889"/>
          </a:xfrm>
        </p:spPr>
        <p:txBody>
          <a:bodyPr/>
          <a:lstStyle>
            <a:lvl1pPr marL="0" indent="0" algn="ctr">
              <a:buNone/>
              <a:defRPr/>
            </a:lvl1pPr>
          </a:lstStyle>
          <a:p>
            <a:r>
              <a:rPr lang="en-US" dirty="0"/>
              <a:t>Click icon to add picture</a:t>
            </a:r>
            <a:endParaRPr lang="en-GB" dirty="0"/>
          </a:p>
        </p:txBody>
      </p:sp>
    </p:spTree>
    <p:extLst>
      <p:ext uri="{BB962C8B-B14F-4D97-AF65-F5344CB8AC3E}">
        <p14:creationId xmlns:p14="http://schemas.microsoft.com/office/powerpoint/2010/main" val="1945517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Image Lef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60136"/>
            <a:ext cx="6207594" cy="1240077"/>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7731" cy="365125"/>
          </a:xfrm>
        </p:spPr>
        <p:txBody>
          <a:bodyPr/>
          <a:lstStyle/>
          <a:p>
            <a:fld id="{FF18EA23-2C9D-4490-9160-C598EE16B066}" type="datetime1">
              <a:rPr lang="fi-FI" smtClean="0"/>
              <a:t>30.10.2026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570771" y="6231090"/>
            <a:ext cx="2345598" cy="365125"/>
          </a:xfrm>
        </p:spPr>
        <p:txBody>
          <a:body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9060941" y="6231090"/>
            <a:ext cx="672022" cy="365125"/>
          </a:xfrm>
          <a:prstGeom prst="rect">
            <a:avLst/>
          </a:prstGeom>
        </p:spPr>
        <p:txBody>
          <a:bodyPr/>
          <a:lstStyle/>
          <a:p>
            <a:fld id="{55E77CB2-C284-934C-81D5-5EB262090403}" type="slidenum">
              <a:rPr lang="en-GB" smtClean="0"/>
              <a:t>‹#›</a:t>
            </a:fld>
            <a:endParaRPr lang="en-GB" dirty="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US" dirty="0"/>
              <a:t>Click icon to add picture</a:t>
            </a:r>
            <a:endParaRPr lang="en-GB" dirty="0"/>
          </a:p>
        </p:txBody>
      </p:sp>
      <p:pic>
        <p:nvPicPr>
          <p:cNvPr id="10" name="Picture 7">
            <a:extLst>
              <a:ext uri="{FF2B5EF4-FFF2-40B4-BE49-F238E27FC236}">
                <a16:creationId xmlns:a16="http://schemas.microsoft.com/office/drawing/2014/main" id="{5791D8A6-4B32-4BE9-B7EE-00511BEA7ED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219250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Image Lef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bg1"/>
                </a:solidFill>
              </a:defRPr>
            </a:lvl1pPr>
          </a:lstStyle>
          <a:p>
            <a:r>
              <a:rPr lang="en-GB" noProof="0" dirty="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bg1"/>
                </a:solidFill>
              </a:defRPr>
            </a:lvl1pPr>
          </a:lstStyle>
          <a:p>
            <a:fld id="{75F1BB07-AD55-40F2-9516-28DC139BC701}" type="datetime1">
              <a:rPr lang="en-GB" noProof="0" smtClean="0"/>
              <a:t>30/10/2026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bg1"/>
                </a:solidFill>
              </a:defRPr>
            </a:lvl1p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GB" noProof="0"/>
              <a:t>Click icon to add picture</a:t>
            </a:r>
          </a:p>
        </p:txBody>
      </p:sp>
      <p:pic>
        <p:nvPicPr>
          <p:cNvPr id="10" name="Picture 9">
            <a:extLst>
              <a:ext uri="{FF2B5EF4-FFF2-40B4-BE49-F238E27FC236}">
                <a16:creationId xmlns:a16="http://schemas.microsoft.com/office/drawing/2014/main" id="{38E4FD34-0F99-4164-ADDB-D537B4BED03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2507537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Image Left Green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DE7E89-BAC1-4A20-A1B5-0E2D337B816E}"/>
              </a:ext>
            </a:extLst>
          </p:cNvPr>
          <p:cNvSpPr/>
          <p:nvPr userDrawn="1"/>
        </p:nvSpPr>
        <p:spPr>
          <a:xfrm>
            <a:off x="4549254" y="0"/>
            <a:ext cx="764274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bg1"/>
                </a:solidFill>
              </a:defRPr>
            </a:lvl1pPr>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bg1"/>
                </a:solidFill>
              </a:defRPr>
            </a:lvl1pPr>
            <a:lvl2pPr>
              <a:lnSpc>
                <a:spcPct val="100000"/>
              </a:lnSpc>
              <a:defRPr sz="2400">
                <a:solidFill>
                  <a:schemeClr val="bg1"/>
                </a:solidFill>
              </a:defRPr>
            </a:lvl2pPr>
            <a:lvl3pPr>
              <a:lnSpc>
                <a:spcPct val="100000"/>
              </a:lnSpc>
              <a:defRPr sz="2400">
                <a:solidFill>
                  <a:schemeClr val="bg1"/>
                </a:solidFill>
              </a:defRPr>
            </a:lvl3pPr>
            <a:lvl4pPr>
              <a:lnSpc>
                <a:spcPct val="100000"/>
              </a:lnSpc>
              <a:defRPr sz="2400">
                <a:solidFill>
                  <a:schemeClr val="bg1"/>
                </a:solidFill>
              </a:defRPr>
            </a:lvl4pPr>
            <a:lvl5pPr>
              <a:lnSpc>
                <a:spcPct val="100000"/>
              </a:lnSpc>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bg1"/>
                </a:solidFill>
              </a:defRPr>
            </a:lvl1pPr>
          </a:lstStyle>
          <a:p>
            <a:fld id="{87EB74F9-4691-4C47-8739-6BA403DF512F}" type="datetime1">
              <a:rPr lang="en-GB" noProof="0" smtClean="0"/>
              <a:t>30/10/2026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bg1"/>
                </a:solidFill>
              </a:defRPr>
            </a:lvl1p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353680"/>
            <a:ext cx="4838700" cy="6150641"/>
          </a:xfrm>
        </p:spPr>
        <p:txBody>
          <a:bodyPr/>
          <a:lstStyle>
            <a:lvl1pPr marL="0" indent="0" algn="ctr">
              <a:buNone/>
              <a:defRPr/>
            </a:lvl1pPr>
          </a:lstStyle>
          <a:p>
            <a:r>
              <a:rPr lang="en-GB" noProof="0"/>
              <a:t>Click icon to add picture</a:t>
            </a:r>
          </a:p>
        </p:txBody>
      </p:sp>
      <p:pic>
        <p:nvPicPr>
          <p:cNvPr id="12" name="Picture 9">
            <a:extLst>
              <a:ext uri="{FF2B5EF4-FFF2-40B4-BE49-F238E27FC236}">
                <a16:creationId xmlns:a16="http://schemas.microsoft.com/office/drawing/2014/main" id="{7C3B865D-3169-4F41-AFEE-F37A7D3AA95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4099810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Image Left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p>
            <a:r>
              <a:rPr lang="en-GB" noProof="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lvl1pPr>
            <a:lvl2pPr>
              <a:lnSpc>
                <a:spcPct val="100000"/>
              </a:lnSpc>
              <a:defRPr sz="2400"/>
            </a:lvl2pPr>
            <a:lvl3pPr>
              <a:lnSpc>
                <a:spcPct val="100000"/>
              </a:lnSpc>
              <a:defRPr sz="2400"/>
            </a:lvl3pPr>
            <a:lvl4pPr>
              <a:lnSpc>
                <a:spcPct val="100000"/>
              </a:lnSpc>
              <a:defRPr sz="2400"/>
            </a:lvl4pPr>
            <a:lvl5pPr>
              <a:lnSpc>
                <a:spcPct val="100000"/>
              </a:lnSpc>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1014881" cy="365125"/>
          </a:xfrm>
        </p:spPr>
        <p:txBody>
          <a:bodyPr/>
          <a:lstStyle/>
          <a:p>
            <a:fld id="{7F79C1E0-06D4-42B3-8A23-AF9F6CDC2BFB}" type="datetime1">
              <a:rPr lang="en-GB" noProof="0" smtClean="0"/>
              <a:t>30/10/2026</a:t>
            </a:fld>
            <a:endParaRPr lang="en-GB" noProof="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p>
            <a:endParaRPr lang="en-GB" noProof="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p>
            <a:fld id="{55E77CB2-C284-934C-81D5-5EB262090403}" type="slidenum">
              <a:rPr lang="en-GB" noProof="0" smtClean="0"/>
              <a:t>‹#›</a:t>
            </a:fld>
            <a:endParaRPr lang="en-GB" noProof="0"/>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0"/>
            <a:ext cx="4838700" cy="6858000"/>
          </a:xfrm>
        </p:spPr>
        <p:txBody>
          <a:bodyPr/>
          <a:lstStyle>
            <a:lvl1pPr marL="0" indent="0">
              <a:buNone/>
              <a:defRPr/>
            </a:lvl1pPr>
          </a:lstStyle>
          <a:p>
            <a:r>
              <a:rPr lang="en-GB" noProof="0"/>
              <a:t>Click icon to add picture</a:t>
            </a:r>
          </a:p>
        </p:txBody>
      </p:sp>
      <p:pic>
        <p:nvPicPr>
          <p:cNvPr id="10" name="Picture 7">
            <a:extLst>
              <a:ext uri="{FF2B5EF4-FFF2-40B4-BE49-F238E27FC236}">
                <a16:creationId xmlns:a16="http://schemas.microsoft.com/office/drawing/2014/main" id="{8E226D6B-CB81-42D8-8356-17EB5CBC082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2387828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Image Left Sand 2">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DE7E89-BAC1-4A20-A1B5-0E2D337B816E}"/>
              </a:ext>
            </a:extLst>
          </p:cNvPr>
          <p:cNvSpPr/>
          <p:nvPr userDrawn="1"/>
        </p:nvSpPr>
        <p:spPr>
          <a:xfrm>
            <a:off x="4549254" y="0"/>
            <a:ext cx="76427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A4F6F33F-D7B9-20A9-C748-6C0B4215524B}"/>
              </a:ext>
            </a:extLst>
          </p:cNvPr>
          <p:cNvSpPr>
            <a:spLocks noGrp="1"/>
          </p:cNvSpPr>
          <p:nvPr>
            <p:ph type="title"/>
          </p:nvPr>
        </p:nvSpPr>
        <p:spPr>
          <a:xfrm>
            <a:off x="5468471" y="441325"/>
            <a:ext cx="6207594" cy="1258888"/>
          </a:xfrm>
        </p:spPr>
        <p:txBody>
          <a:bodyPr/>
          <a:lstStyle>
            <a:lvl1pPr>
              <a:defRPr>
                <a:solidFill>
                  <a:schemeClr val="tx2"/>
                </a:solidFill>
              </a:defRPr>
            </a:lvl1pPr>
          </a:lstStyle>
          <a:p>
            <a:r>
              <a:rPr lang="en-GB" noProof="0" dirty="0"/>
              <a:t>Click to edit Master title style</a:t>
            </a:r>
          </a:p>
        </p:txBody>
      </p:sp>
      <p:sp>
        <p:nvSpPr>
          <p:cNvPr id="3" name="Content Placeholder 2">
            <a:extLst>
              <a:ext uri="{FF2B5EF4-FFF2-40B4-BE49-F238E27FC236}">
                <a16:creationId xmlns:a16="http://schemas.microsoft.com/office/drawing/2014/main" id="{C1EA7BB3-B25E-0F49-9576-5EBFDAB29EEF}"/>
              </a:ext>
            </a:extLst>
          </p:cNvPr>
          <p:cNvSpPr>
            <a:spLocks noGrp="1"/>
          </p:cNvSpPr>
          <p:nvPr>
            <p:ph sz="half" idx="1"/>
          </p:nvPr>
        </p:nvSpPr>
        <p:spPr>
          <a:xfrm>
            <a:off x="5468470" y="1916114"/>
            <a:ext cx="6207594" cy="4105274"/>
          </a:xfrm>
        </p:spPr>
        <p:txBody>
          <a:bodyPr>
            <a:normAutofit/>
          </a:bodyPr>
          <a:lstStyle>
            <a:lvl1pPr>
              <a:lnSpc>
                <a:spcPct val="100000"/>
              </a:lnSpc>
              <a:defRPr sz="2800">
                <a:solidFill>
                  <a:schemeClr val="tx2"/>
                </a:solidFill>
              </a:defRPr>
            </a:lvl1pPr>
            <a:lvl2pPr>
              <a:lnSpc>
                <a:spcPct val="100000"/>
              </a:lnSpc>
              <a:defRPr sz="2400">
                <a:solidFill>
                  <a:schemeClr val="tx2"/>
                </a:solidFill>
              </a:defRPr>
            </a:lvl2pPr>
            <a:lvl3pPr>
              <a:lnSpc>
                <a:spcPct val="100000"/>
              </a:lnSpc>
              <a:defRPr sz="2400">
                <a:solidFill>
                  <a:schemeClr val="tx2"/>
                </a:solidFill>
              </a:defRPr>
            </a:lvl3pPr>
            <a:lvl4pPr>
              <a:lnSpc>
                <a:spcPct val="100000"/>
              </a:lnSpc>
              <a:defRPr sz="2400">
                <a:solidFill>
                  <a:schemeClr val="tx2"/>
                </a:solidFill>
              </a:defRPr>
            </a:lvl4pPr>
            <a:lvl5pPr>
              <a:lnSpc>
                <a:spcPct val="100000"/>
              </a:lnSpc>
              <a:defRPr sz="2400">
                <a:solidFill>
                  <a:schemeClr val="tx2"/>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8421A0B8-4A68-364C-C17A-B5149A80386C}"/>
              </a:ext>
            </a:extLst>
          </p:cNvPr>
          <p:cNvSpPr>
            <a:spLocks noGrp="1"/>
          </p:cNvSpPr>
          <p:nvPr>
            <p:ph type="dt" sz="half" idx="10"/>
          </p:nvPr>
        </p:nvSpPr>
        <p:spPr>
          <a:xfrm>
            <a:off x="5468469" y="6231090"/>
            <a:ext cx="951381" cy="365125"/>
          </a:xfrm>
        </p:spPr>
        <p:txBody>
          <a:bodyPr/>
          <a:lstStyle>
            <a:lvl1pPr>
              <a:defRPr>
                <a:solidFill>
                  <a:schemeClr val="tx2"/>
                </a:solidFill>
              </a:defRPr>
            </a:lvl1pPr>
          </a:lstStyle>
          <a:p>
            <a:fld id="{4FE09656-C90D-411C-99B5-CA480BA1A14C}" type="datetime1">
              <a:rPr lang="en-GB" smtClean="0"/>
              <a:pPr/>
              <a:t>30/10/2026</a:t>
            </a:fld>
            <a:endParaRPr lang="en-GB" dirty="0"/>
          </a:p>
        </p:txBody>
      </p:sp>
      <p:sp>
        <p:nvSpPr>
          <p:cNvPr id="6" name="Footer Placeholder 5">
            <a:extLst>
              <a:ext uri="{FF2B5EF4-FFF2-40B4-BE49-F238E27FC236}">
                <a16:creationId xmlns:a16="http://schemas.microsoft.com/office/drawing/2014/main" id="{FC5FDA20-C910-BC44-42F6-A4AB548F2CCF}"/>
              </a:ext>
            </a:extLst>
          </p:cNvPr>
          <p:cNvSpPr>
            <a:spLocks noGrp="1"/>
          </p:cNvSpPr>
          <p:nvPr>
            <p:ph type="ftr" sz="quarter" idx="11"/>
          </p:nvPr>
        </p:nvSpPr>
        <p:spPr>
          <a:xfrm>
            <a:off x="6601552" y="6231090"/>
            <a:ext cx="2194786" cy="365125"/>
          </a:xfrm>
        </p:spPr>
        <p:txBody>
          <a:bodyPr/>
          <a:lstStyle>
            <a:lvl1pPr>
              <a:defRPr>
                <a:solidFill>
                  <a:schemeClr val="tx2"/>
                </a:solidFill>
              </a:defRPr>
            </a:lvl1pPr>
          </a:lstStyle>
          <a:p>
            <a:endParaRPr lang="en-GB" dirty="0"/>
          </a:p>
        </p:txBody>
      </p:sp>
      <p:sp>
        <p:nvSpPr>
          <p:cNvPr id="7" name="Slide Number Placeholder 6">
            <a:extLst>
              <a:ext uri="{FF2B5EF4-FFF2-40B4-BE49-F238E27FC236}">
                <a16:creationId xmlns:a16="http://schemas.microsoft.com/office/drawing/2014/main" id="{6E50BFAA-FE34-2070-7A2A-263773357223}"/>
              </a:ext>
            </a:extLst>
          </p:cNvPr>
          <p:cNvSpPr>
            <a:spLocks noGrp="1"/>
          </p:cNvSpPr>
          <p:nvPr>
            <p:ph type="sldNum" sz="quarter" idx="12"/>
          </p:nvPr>
        </p:nvSpPr>
        <p:spPr>
          <a:xfrm>
            <a:off x="8965122" y="6231090"/>
            <a:ext cx="767841" cy="365125"/>
          </a:xfrm>
          <a:prstGeom prst="rect">
            <a:avLst/>
          </a:prstGeom>
        </p:spPr>
        <p:txBody>
          <a:bodyPr/>
          <a:lstStyle>
            <a:lvl1pPr>
              <a:defRPr>
                <a:solidFill>
                  <a:schemeClr val="tx2"/>
                </a:solidFill>
              </a:defRPr>
            </a:lvl1pPr>
          </a:lstStyle>
          <a:p>
            <a:fld id="{55E77CB2-C284-934C-81D5-5EB262090403}" type="slidenum">
              <a:rPr lang="fi-FI" smtClean="0"/>
              <a:pPr/>
              <a:t>‹#›</a:t>
            </a:fld>
            <a:endParaRPr lang="fi-FI"/>
          </a:p>
        </p:txBody>
      </p:sp>
      <p:sp>
        <p:nvSpPr>
          <p:cNvPr id="11" name="Picture Placeholder 10">
            <a:extLst>
              <a:ext uri="{FF2B5EF4-FFF2-40B4-BE49-F238E27FC236}">
                <a16:creationId xmlns:a16="http://schemas.microsoft.com/office/drawing/2014/main" id="{A7B8F2FA-5F2B-49CB-1B23-E8854BB46DD8}"/>
              </a:ext>
            </a:extLst>
          </p:cNvPr>
          <p:cNvSpPr>
            <a:spLocks noGrp="1"/>
          </p:cNvSpPr>
          <p:nvPr>
            <p:ph type="pic" sz="quarter" idx="13"/>
          </p:nvPr>
        </p:nvSpPr>
        <p:spPr>
          <a:xfrm>
            <a:off x="0" y="353680"/>
            <a:ext cx="4838700" cy="6150641"/>
          </a:xfrm>
        </p:spPr>
        <p:txBody>
          <a:bodyPr/>
          <a:lstStyle>
            <a:lvl1pPr marL="0" indent="0" algn="ctr">
              <a:buNone/>
              <a:defRPr/>
            </a:lvl1pPr>
          </a:lstStyle>
          <a:p>
            <a:r>
              <a:rPr lang="en-GB" noProof="0"/>
              <a:t>Click icon to add picture</a:t>
            </a:r>
          </a:p>
        </p:txBody>
      </p:sp>
      <p:pic>
        <p:nvPicPr>
          <p:cNvPr id="12" name="Picture 7">
            <a:extLst>
              <a:ext uri="{FF2B5EF4-FFF2-40B4-BE49-F238E27FC236}">
                <a16:creationId xmlns:a16="http://schemas.microsoft.com/office/drawing/2014/main" id="{5A1903C9-86CA-417B-92AF-DAB901019A3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1846124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6"/>
            <a:ext cx="11142663" cy="1258888"/>
          </a:xfrm>
        </p:spPr>
        <p:txBody>
          <a:bodyPr/>
          <a:lstStyle/>
          <a:p>
            <a:r>
              <a:rPr lang="en-GB" noProof="0"/>
              <a:t>Click to edit Master title style</a:t>
            </a:r>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399" y="1930872"/>
            <a:ext cx="5475600" cy="4090516"/>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0463" y="1930872"/>
            <a:ext cx="5475600" cy="4090516"/>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p>
            <a:fld id="{6F82A3B1-C246-49E4-9600-0E1ED7B2FD47}" type="datetime1">
              <a:rPr lang="en-GB" noProof="0" smtClean="0"/>
              <a:t>30/10/2026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noProof="0" smtClean="0"/>
              <a:t>‹#›</a:t>
            </a:fld>
            <a:endParaRPr lang="en-GB" noProof="0"/>
          </a:p>
        </p:txBody>
      </p:sp>
      <p:pic>
        <p:nvPicPr>
          <p:cNvPr id="10" name="Picture 7">
            <a:extLst>
              <a:ext uri="{FF2B5EF4-FFF2-40B4-BE49-F238E27FC236}">
                <a16:creationId xmlns:a16="http://schemas.microsoft.com/office/drawing/2014/main" id="{A6DA8FC4-C72F-4E76-8B9C-2946724BE36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3700618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6"/>
            <a:ext cx="11142662" cy="1258888"/>
          </a:xfrm>
        </p:spPr>
        <p:txBody>
          <a:bodyPr/>
          <a:lstStyle>
            <a:lvl1pPr>
              <a:defRPr>
                <a:solidFill>
                  <a:schemeClr val="bg1"/>
                </a:solidFill>
              </a:defRPr>
            </a:lvl1pPr>
          </a:lstStyle>
          <a:p>
            <a:r>
              <a:rPr lang="en-GB" noProof="0"/>
              <a:t>Click to edit Master title style</a:t>
            </a:r>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400" y="1930872"/>
            <a:ext cx="5473700" cy="4090516"/>
          </a:xfrm>
        </p:spPr>
        <p:txBody>
          <a:bodyPr>
            <a:normAutofit/>
          </a:bodyPr>
          <a:lstStyle>
            <a:lvl1pPr marL="0" indent="0">
              <a:lnSpc>
                <a:spcPct val="100000"/>
              </a:lnSpc>
              <a:buNone/>
              <a:defRPr sz="2800">
                <a:solidFill>
                  <a:schemeClr val="bg1"/>
                </a:solidFill>
              </a:defRPr>
            </a:lvl1pPr>
            <a:lvl2pPr marL="457200" indent="0">
              <a:lnSpc>
                <a:spcPct val="100000"/>
              </a:lnSpc>
              <a:buNone/>
              <a:defRPr sz="2400">
                <a:solidFill>
                  <a:schemeClr val="bg1"/>
                </a:solidFill>
              </a:defRPr>
            </a:lvl2pPr>
            <a:lvl3pPr marL="914400" indent="0">
              <a:lnSpc>
                <a:spcPct val="100000"/>
              </a:lnSpc>
              <a:buNone/>
              <a:defRPr sz="2400">
                <a:solidFill>
                  <a:schemeClr val="bg1"/>
                </a:solidFill>
              </a:defRPr>
            </a:lvl3pPr>
            <a:lvl4pPr marL="1371600" indent="0">
              <a:lnSpc>
                <a:spcPct val="100000"/>
              </a:lnSpc>
              <a:buNone/>
              <a:defRPr sz="2400">
                <a:solidFill>
                  <a:schemeClr val="bg1"/>
                </a:solidFill>
              </a:defRPr>
            </a:lvl4pPr>
            <a:lvl5pPr marL="1828800" indent="0">
              <a:lnSpc>
                <a:spcPct val="100000"/>
              </a:lnSpc>
              <a:buNone/>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2363" y="1930872"/>
            <a:ext cx="5473699" cy="4090516"/>
          </a:xfrm>
        </p:spPr>
        <p:txBody>
          <a:bodyPr>
            <a:normAutofit/>
          </a:bodyPr>
          <a:lstStyle>
            <a:lvl1pPr marL="0" indent="0">
              <a:lnSpc>
                <a:spcPct val="100000"/>
              </a:lnSpc>
              <a:buNone/>
              <a:defRPr sz="2800">
                <a:solidFill>
                  <a:schemeClr val="bg1"/>
                </a:solidFill>
              </a:defRPr>
            </a:lvl1pPr>
            <a:lvl2pPr marL="457200" indent="0">
              <a:lnSpc>
                <a:spcPct val="100000"/>
              </a:lnSpc>
              <a:buNone/>
              <a:defRPr sz="2400">
                <a:solidFill>
                  <a:schemeClr val="bg1"/>
                </a:solidFill>
              </a:defRPr>
            </a:lvl2pPr>
            <a:lvl3pPr marL="914400" indent="0">
              <a:lnSpc>
                <a:spcPct val="100000"/>
              </a:lnSpc>
              <a:buNone/>
              <a:defRPr sz="2400">
                <a:solidFill>
                  <a:schemeClr val="bg1"/>
                </a:solidFill>
              </a:defRPr>
            </a:lvl3pPr>
            <a:lvl4pPr marL="1371600" indent="0">
              <a:lnSpc>
                <a:spcPct val="100000"/>
              </a:lnSpc>
              <a:buNone/>
              <a:defRPr sz="2400">
                <a:solidFill>
                  <a:schemeClr val="bg1"/>
                </a:solidFill>
              </a:defRPr>
            </a:lvl4pPr>
            <a:lvl5pPr marL="1828800" indent="0">
              <a:lnSpc>
                <a:spcPct val="100000"/>
              </a:lnSpc>
              <a:buNone/>
              <a:defRPr sz="2400">
                <a:solidFill>
                  <a:schemeClr val="bg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lvl1pPr>
              <a:defRPr>
                <a:solidFill>
                  <a:schemeClr val="bg1"/>
                </a:solidFill>
              </a:defRPr>
            </a:lvl1pPr>
          </a:lstStyle>
          <a:p>
            <a:fld id="{3F652285-F14A-41A2-9EE9-2DA1FC60CB15}" type="datetime1">
              <a:rPr lang="en-GB" noProof="0" smtClean="0"/>
              <a:t>30/10/2026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lvl1pPr>
              <a:defRPr>
                <a:solidFill>
                  <a:schemeClr val="bg1"/>
                </a:solidFill>
              </a:defRPr>
            </a:lvl1p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lvl1pPr>
              <a:defRPr>
                <a:solidFill>
                  <a:schemeClr val="bg1"/>
                </a:solidFill>
              </a:defRPr>
            </a:lvl1pPr>
          </a:lstStyle>
          <a:p>
            <a:fld id="{55E77CB2-C284-934C-81D5-5EB262090403}" type="slidenum">
              <a:rPr lang="en-GB" noProof="0" smtClean="0"/>
              <a:pPr/>
              <a:t>‹#›</a:t>
            </a:fld>
            <a:endParaRPr lang="en-GB" noProof="0"/>
          </a:p>
        </p:txBody>
      </p:sp>
      <p:pic>
        <p:nvPicPr>
          <p:cNvPr id="11" name="Picture 9">
            <a:extLst>
              <a:ext uri="{FF2B5EF4-FFF2-40B4-BE49-F238E27FC236}">
                <a16:creationId xmlns:a16="http://schemas.microsoft.com/office/drawing/2014/main" id="{3E40C7DB-D630-4067-936F-C99A09BBC4D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4" y="6170652"/>
            <a:ext cx="1740559" cy="486000"/>
          </a:xfrm>
          <a:prstGeom prst="rect">
            <a:avLst/>
          </a:prstGeom>
        </p:spPr>
      </p:pic>
    </p:spTree>
    <p:extLst>
      <p:ext uri="{BB962C8B-B14F-4D97-AF65-F5344CB8AC3E}">
        <p14:creationId xmlns:p14="http://schemas.microsoft.com/office/powerpoint/2010/main" val="1009644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17CF-019B-6504-E050-4EF9C8C8E5D1}"/>
              </a:ext>
            </a:extLst>
          </p:cNvPr>
          <p:cNvSpPr>
            <a:spLocks noGrp="1"/>
          </p:cNvSpPr>
          <p:nvPr>
            <p:ph type="title"/>
          </p:nvPr>
        </p:nvSpPr>
        <p:spPr>
          <a:xfrm>
            <a:off x="533400" y="441325"/>
            <a:ext cx="11142663" cy="1258888"/>
          </a:xfrm>
        </p:spPr>
        <p:txBody>
          <a:bodyPr/>
          <a:lstStyle/>
          <a:p>
            <a:r>
              <a:rPr lang="en-GB" noProof="0"/>
              <a:t>Click to edit Master title style</a:t>
            </a:r>
          </a:p>
        </p:txBody>
      </p:sp>
      <p:sp>
        <p:nvSpPr>
          <p:cNvPr id="4" name="Content Placeholder 3">
            <a:extLst>
              <a:ext uri="{FF2B5EF4-FFF2-40B4-BE49-F238E27FC236}">
                <a16:creationId xmlns:a16="http://schemas.microsoft.com/office/drawing/2014/main" id="{F74CE4C7-0976-8020-1684-DF9C3AA90760}"/>
              </a:ext>
            </a:extLst>
          </p:cNvPr>
          <p:cNvSpPr>
            <a:spLocks noGrp="1"/>
          </p:cNvSpPr>
          <p:nvPr>
            <p:ph sz="half" idx="2"/>
          </p:nvPr>
        </p:nvSpPr>
        <p:spPr>
          <a:xfrm>
            <a:off x="533399" y="1930872"/>
            <a:ext cx="5475600" cy="4088928"/>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Content Placeholder 5">
            <a:extLst>
              <a:ext uri="{FF2B5EF4-FFF2-40B4-BE49-F238E27FC236}">
                <a16:creationId xmlns:a16="http://schemas.microsoft.com/office/drawing/2014/main" id="{EA64655C-146B-9302-28EA-00E0E52EBE53}"/>
              </a:ext>
            </a:extLst>
          </p:cNvPr>
          <p:cNvSpPr>
            <a:spLocks noGrp="1"/>
          </p:cNvSpPr>
          <p:nvPr>
            <p:ph sz="quarter" idx="4"/>
          </p:nvPr>
        </p:nvSpPr>
        <p:spPr>
          <a:xfrm>
            <a:off x="6200463" y="1930872"/>
            <a:ext cx="5475600" cy="4088928"/>
          </a:xfrm>
        </p:spPr>
        <p:txBody>
          <a:bodyPr>
            <a:normAutofit/>
          </a:bodyPr>
          <a:lstStyle>
            <a:lvl1pPr marL="0" indent="0">
              <a:lnSpc>
                <a:spcPct val="100000"/>
              </a:lnSpc>
              <a:buNone/>
              <a:defRPr sz="2800"/>
            </a:lvl1pPr>
            <a:lvl2pPr marL="457200" indent="0">
              <a:lnSpc>
                <a:spcPct val="100000"/>
              </a:lnSpc>
              <a:buNone/>
              <a:defRPr sz="2400"/>
            </a:lvl2pPr>
            <a:lvl3pPr marL="914400" indent="0">
              <a:lnSpc>
                <a:spcPct val="100000"/>
              </a:lnSpc>
              <a:buNone/>
              <a:defRPr sz="2400"/>
            </a:lvl3pPr>
            <a:lvl4pPr marL="1371600" indent="0">
              <a:lnSpc>
                <a:spcPct val="100000"/>
              </a:lnSpc>
              <a:buNone/>
              <a:defRPr sz="2400"/>
            </a:lvl4pPr>
            <a:lvl5pPr marL="1828800" indent="0">
              <a:lnSpc>
                <a:spcPct val="100000"/>
              </a:lnSpc>
              <a:buNone/>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Date Placeholder 6">
            <a:extLst>
              <a:ext uri="{FF2B5EF4-FFF2-40B4-BE49-F238E27FC236}">
                <a16:creationId xmlns:a16="http://schemas.microsoft.com/office/drawing/2014/main" id="{AA562266-2277-2F39-0044-846058BD647E}"/>
              </a:ext>
            </a:extLst>
          </p:cNvPr>
          <p:cNvSpPr>
            <a:spLocks noGrp="1"/>
          </p:cNvSpPr>
          <p:nvPr>
            <p:ph type="dt" sz="half" idx="10"/>
          </p:nvPr>
        </p:nvSpPr>
        <p:spPr>
          <a:xfrm>
            <a:off x="533400" y="6231090"/>
            <a:ext cx="2743200" cy="365125"/>
          </a:xfrm>
        </p:spPr>
        <p:txBody>
          <a:bodyPr/>
          <a:lstStyle/>
          <a:p>
            <a:fld id="{8EF3A21C-F0C6-45A9-9D80-F39254227A46}" type="datetime1">
              <a:rPr lang="en-GB" noProof="0" smtClean="0"/>
              <a:t>30/10/2026</a:t>
            </a:fld>
            <a:endParaRPr lang="en-GB" noProof="0"/>
          </a:p>
        </p:txBody>
      </p:sp>
      <p:sp>
        <p:nvSpPr>
          <p:cNvPr id="8" name="Footer Placeholder 7">
            <a:extLst>
              <a:ext uri="{FF2B5EF4-FFF2-40B4-BE49-F238E27FC236}">
                <a16:creationId xmlns:a16="http://schemas.microsoft.com/office/drawing/2014/main" id="{8BF4DCA7-2218-577E-6D75-394E5A75843D}"/>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2163339B-3C78-99C8-685C-A70D78A4CBC7}"/>
              </a:ext>
            </a:extLst>
          </p:cNvPr>
          <p:cNvSpPr>
            <a:spLocks noGrp="1"/>
          </p:cNvSpPr>
          <p:nvPr>
            <p:ph type="sldNum" sz="quarter" idx="12"/>
          </p:nvPr>
        </p:nvSpPr>
        <p:spPr>
          <a:xfrm>
            <a:off x="8817020" y="6231090"/>
            <a:ext cx="915943" cy="365125"/>
          </a:xfrm>
          <a:prstGeom prst="rect">
            <a:avLst/>
          </a:prstGeom>
        </p:spPr>
        <p:txBody>
          <a:bodyPr/>
          <a:lstStyle/>
          <a:p>
            <a:fld id="{55E77CB2-C284-934C-81D5-5EB262090403}" type="slidenum">
              <a:rPr lang="en-GB" noProof="0" smtClean="0"/>
              <a:t>‹#›</a:t>
            </a:fld>
            <a:endParaRPr lang="en-GB" noProof="0"/>
          </a:p>
        </p:txBody>
      </p:sp>
      <p:pic>
        <p:nvPicPr>
          <p:cNvPr id="10" name="Picture 7">
            <a:extLst>
              <a:ext uri="{FF2B5EF4-FFF2-40B4-BE49-F238E27FC236}">
                <a16:creationId xmlns:a16="http://schemas.microsoft.com/office/drawing/2014/main" id="{CBA79E82-D3D6-453C-A14D-E2B7574118C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4061500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ing and tex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41150" y="2588256"/>
            <a:ext cx="3744132" cy="1681488"/>
          </a:xfrm>
        </p:spPr>
        <p:txBody>
          <a:bodyPr anchor="ctr" anchorCtr="0">
            <a:noAutofit/>
          </a:bodyPr>
          <a:lstStyle>
            <a:lvl1pPr>
              <a:defRPr sz="4400">
                <a:solidFill>
                  <a:schemeClr val="tx2"/>
                </a:solidFill>
              </a:defRPr>
            </a:lvl1pPr>
          </a:lstStyle>
          <a:p>
            <a:r>
              <a:rPr lang="en-US" noProof="0" dirty="0"/>
              <a:t>Click to edit Master title style</a:t>
            </a:r>
            <a:endParaRPr lang="fi-FI" noProof="0" dirty="0"/>
          </a:p>
        </p:txBody>
      </p:sp>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hasCustomPrompt="1"/>
          </p:nvPr>
        </p:nvSpPr>
        <p:spPr>
          <a:xfrm>
            <a:off x="6608736" y="1471126"/>
            <a:ext cx="5340457" cy="3915747"/>
          </a:xfrm>
        </p:spPr>
        <p:txBody>
          <a:bodyPr anchor="ctr" anchorCtr="0">
            <a:noAutofit/>
          </a:bodyPr>
          <a:lstStyle>
            <a:lvl1pPr marL="0" indent="0">
              <a:lnSpc>
                <a:spcPct val="150000"/>
              </a:lnSpc>
              <a:buNone/>
              <a:defRPr sz="2400">
                <a:solidFill>
                  <a:schemeClr val="tx2"/>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r>
              <a:rPr lang="en-US" noProof="0" dirty="0"/>
              <a:t>Edit Master text styles</a:t>
            </a:r>
          </a:p>
        </p:txBody>
      </p:sp>
      <p:pic>
        <p:nvPicPr>
          <p:cNvPr id="5" name="Picture 7">
            <a:extLst>
              <a:ext uri="{FF2B5EF4-FFF2-40B4-BE49-F238E27FC236}">
                <a16:creationId xmlns:a16="http://schemas.microsoft.com/office/drawing/2014/main" id="{0F53087C-419A-4D86-A56D-90C8BAE0116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1020171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33400" y="2588256"/>
            <a:ext cx="8197241" cy="1681488"/>
          </a:xfrm>
        </p:spPr>
        <p:txBody>
          <a:bodyPr anchor="ctr" anchorCtr="0">
            <a:normAutofit/>
          </a:bodyPr>
          <a:lstStyle>
            <a:lvl1pPr>
              <a:defRPr sz="3600">
                <a:solidFill>
                  <a:schemeClr val="bg1"/>
                </a:solidFill>
              </a:defRPr>
            </a:lvl1pPr>
          </a:lstStyle>
          <a:p>
            <a:r>
              <a:rPr lang="en-GB" noProof="0"/>
              <a:t>Click to edit Master title style</a:t>
            </a:r>
          </a:p>
        </p:txBody>
      </p:sp>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p:nvPr>
        </p:nvSpPr>
        <p:spPr>
          <a:xfrm>
            <a:off x="533400" y="5499473"/>
            <a:ext cx="5095875" cy="820738"/>
          </a:xfrm>
        </p:spPr>
        <p:txBody>
          <a:bodyPr>
            <a:noAutofit/>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endParaRPr lang="en-GB" noProof="0"/>
          </a:p>
        </p:txBody>
      </p:sp>
      <p:pic>
        <p:nvPicPr>
          <p:cNvPr id="6" name="Picture 9">
            <a:extLst>
              <a:ext uri="{FF2B5EF4-FFF2-40B4-BE49-F238E27FC236}">
                <a16:creationId xmlns:a16="http://schemas.microsoft.com/office/drawing/2014/main" id="{2209C8B9-1BBE-48C1-9D53-E24C3B85C23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56944" y="3083345"/>
            <a:ext cx="2475859" cy="691311"/>
          </a:xfrm>
          <a:prstGeom prst="rect">
            <a:avLst/>
          </a:prstGeom>
        </p:spPr>
      </p:pic>
    </p:spTree>
    <p:extLst>
      <p:ext uri="{BB962C8B-B14F-4D97-AF65-F5344CB8AC3E}">
        <p14:creationId xmlns:p14="http://schemas.microsoft.com/office/powerpoint/2010/main" val="21357080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San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33400" y="2588256"/>
            <a:ext cx="8197241" cy="1681488"/>
          </a:xfrm>
        </p:spPr>
        <p:txBody>
          <a:bodyPr anchor="ctr" anchorCtr="0">
            <a:normAutofit/>
          </a:bodyPr>
          <a:lstStyle>
            <a:lvl1pPr>
              <a:defRPr sz="3600">
                <a:solidFill>
                  <a:schemeClr val="tx2"/>
                </a:solidFill>
              </a:defRPr>
            </a:lvl1pPr>
          </a:lstStyle>
          <a:p>
            <a:r>
              <a:rPr lang="en-GB" noProof="0" dirty="0"/>
              <a:t>Click to edit Master title style</a:t>
            </a:r>
          </a:p>
        </p:txBody>
      </p:sp>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p:nvPr>
        </p:nvSpPr>
        <p:spPr>
          <a:xfrm>
            <a:off x="533400" y="5499473"/>
            <a:ext cx="5095875" cy="820738"/>
          </a:xfrm>
        </p:spPr>
        <p:txBody>
          <a:bodyPr>
            <a:noAutofit/>
          </a:bodyPr>
          <a:lstStyle>
            <a:lvl1pPr marL="0" indent="0">
              <a:buNone/>
              <a:defRPr sz="1600">
                <a:solidFill>
                  <a:schemeClr val="tx2"/>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endParaRPr lang="en-GB" noProof="0" dirty="0"/>
          </a:p>
        </p:txBody>
      </p:sp>
      <p:pic>
        <p:nvPicPr>
          <p:cNvPr id="7" name="Picture 7">
            <a:extLst>
              <a:ext uri="{FF2B5EF4-FFF2-40B4-BE49-F238E27FC236}">
                <a16:creationId xmlns:a16="http://schemas.microsoft.com/office/drawing/2014/main" id="{5553356B-F412-4201-8562-40D55C61048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56944" y="3083676"/>
            <a:ext cx="2472697" cy="690428"/>
          </a:xfrm>
          <a:prstGeom prst="rect">
            <a:avLst/>
          </a:prstGeom>
        </p:spPr>
      </p:pic>
    </p:spTree>
    <p:extLst>
      <p:ext uri="{BB962C8B-B14F-4D97-AF65-F5344CB8AC3E}">
        <p14:creationId xmlns:p14="http://schemas.microsoft.com/office/powerpoint/2010/main" val="4097060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ubheading with sloga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1460876" y="4070836"/>
            <a:ext cx="9270248" cy="820738"/>
          </a:xfrm>
        </p:spPr>
        <p:txBody>
          <a:bodyPr anchor="ctr" anchorCtr="0">
            <a:normAutofit/>
          </a:bodyPr>
          <a:lstStyle>
            <a:lvl1pPr algn="ctr">
              <a:defRPr sz="2800" b="0" i="0" baseline="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endParaRPr lang="en-GB" noProof="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460876" y="2242850"/>
            <a:ext cx="9270248" cy="1446550"/>
          </a:xfrm>
          <a:prstGeom prst="rect">
            <a:avLst/>
          </a:prstGeom>
          <a:noFill/>
        </p:spPr>
        <p:txBody>
          <a:bodyPr wrap="square" rtlCol="0">
            <a:spAutoFit/>
          </a:bodyPr>
          <a:lstStyle/>
          <a:p>
            <a:pPr algn="ctr"/>
            <a:r>
              <a:rPr lang="en-GB" sz="8800" noProof="0" dirty="0">
                <a:solidFill>
                  <a:schemeClr val="bg1"/>
                </a:solidFill>
                <a:latin typeface="+mj-lt"/>
              </a:rPr>
              <a:t>Get inspired</a:t>
            </a:r>
            <a:r>
              <a:rPr lang="en-GB" sz="8800" noProof="0" dirty="0">
                <a:solidFill>
                  <a:schemeClr val="accent2"/>
                </a:solidFill>
                <a:latin typeface="+mj-lt"/>
              </a:rPr>
              <a:t>.</a:t>
            </a:r>
          </a:p>
        </p:txBody>
      </p:sp>
      <p:pic>
        <p:nvPicPr>
          <p:cNvPr id="5" name="Picture 9">
            <a:extLst>
              <a:ext uri="{FF2B5EF4-FFF2-40B4-BE49-F238E27FC236}">
                <a16:creationId xmlns:a16="http://schemas.microsoft.com/office/drawing/2014/main" id="{903BF0F7-C209-43BB-B47B-7DDAAB42070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56944" y="5777992"/>
            <a:ext cx="2475859" cy="691311"/>
          </a:xfrm>
          <a:prstGeom prst="rect">
            <a:avLst/>
          </a:prstGeom>
        </p:spPr>
      </p:pic>
    </p:spTree>
    <p:extLst>
      <p:ext uri="{BB962C8B-B14F-4D97-AF65-F5344CB8AC3E}">
        <p14:creationId xmlns:p14="http://schemas.microsoft.com/office/powerpoint/2010/main" val="33224338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ubheading with sloga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1460876" y="4070836"/>
            <a:ext cx="9270248" cy="820738"/>
          </a:xfrm>
        </p:spPr>
        <p:txBody>
          <a:bodyPr anchor="ctr" anchorCtr="0">
            <a:normAutofit/>
          </a:bodyPr>
          <a:lstStyle>
            <a:lvl1pPr algn="ctr">
              <a:defRPr sz="2800" b="0" i="0" baseline="0">
                <a:solidFill>
                  <a:schemeClr val="tx2"/>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endParaRPr lang="en-GB" noProof="0" dirty="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460876" y="2242850"/>
            <a:ext cx="9270248" cy="1446550"/>
          </a:xfrm>
          <a:prstGeom prst="rect">
            <a:avLst/>
          </a:prstGeom>
          <a:noFill/>
        </p:spPr>
        <p:txBody>
          <a:bodyPr wrap="square" rtlCol="0">
            <a:spAutoFit/>
          </a:bodyPr>
          <a:lstStyle/>
          <a:p>
            <a:pPr algn="ctr"/>
            <a:r>
              <a:rPr lang="en-GB" sz="8800" noProof="0" dirty="0">
                <a:solidFill>
                  <a:schemeClr val="tx2"/>
                </a:solidFill>
                <a:latin typeface="+mj-lt"/>
              </a:rPr>
              <a:t>Get inspired.</a:t>
            </a:r>
          </a:p>
        </p:txBody>
      </p:sp>
      <p:pic>
        <p:nvPicPr>
          <p:cNvPr id="6" name="Picture 7">
            <a:extLst>
              <a:ext uri="{FF2B5EF4-FFF2-40B4-BE49-F238E27FC236}">
                <a16:creationId xmlns:a16="http://schemas.microsoft.com/office/drawing/2014/main" id="{746AF290-0CAD-4007-9BA9-5702AAD29B1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2113" y="5778875"/>
            <a:ext cx="2472697" cy="690428"/>
          </a:xfrm>
          <a:prstGeom prst="rect">
            <a:avLst/>
          </a:prstGeom>
        </p:spPr>
      </p:pic>
    </p:spTree>
    <p:extLst>
      <p:ext uri="{BB962C8B-B14F-4D97-AF65-F5344CB8AC3E}">
        <p14:creationId xmlns:p14="http://schemas.microsoft.com/office/powerpoint/2010/main" val="1929883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bheading with slogan and white margins">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9981E6-F6EC-409C-ABE1-201CD92FE3A2}"/>
              </a:ext>
            </a:extLst>
          </p:cNvPr>
          <p:cNvSpPr/>
          <p:nvPr userDrawn="1"/>
        </p:nvSpPr>
        <p:spPr>
          <a:xfrm>
            <a:off x="470727" y="470727"/>
            <a:ext cx="11250546" cy="5916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739775" y="4483100"/>
            <a:ext cx="8197241" cy="627388"/>
          </a:xfrm>
        </p:spPr>
        <p:txBody>
          <a:bodyPr anchor="ctr" anchorCtr="0">
            <a:normAutofit/>
          </a:bodyPr>
          <a:lstStyle>
            <a:lvl1pPr>
              <a:lnSpc>
                <a:spcPct val="100000"/>
              </a:lnSpc>
              <a:defRPr sz="2800" b="0" i="0" baseline="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endParaRPr lang="en-GB" noProof="0"/>
          </a:p>
        </p:txBody>
      </p:sp>
      <p:sp>
        <p:nvSpPr>
          <p:cNvPr id="3" name="TextBox 2">
            <a:extLst>
              <a:ext uri="{FF2B5EF4-FFF2-40B4-BE49-F238E27FC236}">
                <a16:creationId xmlns:a16="http://schemas.microsoft.com/office/drawing/2014/main" id="{B403F671-D019-4D23-809A-AC6D6F622212}"/>
              </a:ext>
            </a:extLst>
          </p:cNvPr>
          <p:cNvSpPr txBox="1"/>
          <p:nvPr userDrawn="1"/>
        </p:nvSpPr>
        <p:spPr>
          <a:xfrm>
            <a:off x="176925" y="1163457"/>
            <a:ext cx="6221575" cy="3041858"/>
          </a:xfrm>
          <a:prstGeom prst="rect">
            <a:avLst/>
          </a:prstGeom>
          <a:noFill/>
        </p:spPr>
        <p:txBody>
          <a:bodyPr wrap="none" rtlCol="0">
            <a:spAutoFit/>
          </a:bodyPr>
          <a:lstStyle/>
          <a:p>
            <a:pPr>
              <a:lnSpc>
                <a:spcPts val="11500"/>
              </a:lnSpc>
            </a:pPr>
            <a:r>
              <a:rPr lang="en-GB" sz="11500" noProof="0">
                <a:solidFill>
                  <a:schemeClr val="bg1"/>
                </a:solidFill>
                <a:latin typeface="+mj-lt"/>
              </a:rPr>
              <a:t>Get</a:t>
            </a:r>
          </a:p>
          <a:p>
            <a:pPr>
              <a:lnSpc>
                <a:spcPts val="11500"/>
              </a:lnSpc>
            </a:pPr>
            <a:r>
              <a:rPr lang="en-GB" sz="11500" noProof="0">
                <a:solidFill>
                  <a:schemeClr val="bg1"/>
                </a:solidFill>
                <a:latin typeface="+mj-lt"/>
              </a:rPr>
              <a:t>inspired</a:t>
            </a:r>
            <a:r>
              <a:rPr lang="en-GB" sz="11500" noProof="0">
                <a:solidFill>
                  <a:schemeClr val="accent2"/>
                </a:solidFill>
                <a:latin typeface="+mj-lt"/>
              </a:rPr>
              <a:t>.</a:t>
            </a:r>
          </a:p>
        </p:txBody>
      </p:sp>
      <p:pic>
        <p:nvPicPr>
          <p:cNvPr id="6" name="Picture 9">
            <a:extLst>
              <a:ext uri="{FF2B5EF4-FFF2-40B4-BE49-F238E27FC236}">
                <a16:creationId xmlns:a16="http://schemas.microsoft.com/office/drawing/2014/main" id="{9F9B1646-74CD-4034-B754-0E28DB33D30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937016" y="5499472"/>
            <a:ext cx="2475859" cy="691311"/>
          </a:xfrm>
          <a:prstGeom prst="rect">
            <a:avLst/>
          </a:prstGeom>
        </p:spPr>
      </p:pic>
    </p:spTree>
    <p:extLst>
      <p:ext uri="{BB962C8B-B14F-4D97-AF65-F5344CB8AC3E}">
        <p14:creationId xmlns:p14="http://schemas.microsoft.com/office/powerpoint/2010/main" val="122077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bheading with image">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8560DE8-8C65-4031-84DF-CD6D842BEF7E}"/>
              </a:ext>
            </a:extLst>
          </p:cNvPr>
          <p:cNvSpPr>
            <a:spLocks noGrp="1"/>
          </p:cNvSpPr>
          <p:nvPr>
            <p:ph type="pic" sz="quarter" idx="11"/>
          </p:nvPr>
        </p:nvSpPr>
        <p:spPr>
          <a:xfrm>
            <a:off x="0" y="0"/>
            <a:ext cx="12192000" cy="6858000"/>
          </a:xfrm>
        </p:spPr>
        <p:txBody>
          <a:bodyPr anchor="t" anchorCtr="1"/>
          <a:lstStyle>
            <a:lvl1pPr marL="0" indent="0" algn="ctr">
              <a:buNone/>
              <a:defRPr>
                <a:solidFill>
                  <a:schemeClr val="bg1"/>
                </a:solidFill>
              </a:defRPr>
            </a:lvl1pPr>
          </a:lstStyle>
          <a:p>
            <a:endParaRPr lang="en-GB" noProof="0" dirty="0"/>
          </a:p>
        </p:txBody>
      </p:sp>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15938" y="2421388"/>
            <a:ext cx="3600000" cy="3600000"/>
          </a:xfrm>
          <a:solidFill>
            <a:schemeClr val="tx2"/>
          </a:solidFill>
        </p:spPr>
        <p:txBody>
          <a:bodyPr lIns="216000" tIns="216000" rIns="216000" bIns="216000" anchor="b" anchorCtr="0">
            <a:normAutofit/>
          </a:bodyPr>
          <a:lstStyle>
            <a:lvl1pPr>
              <a:defRPr sz="3600" b="0">
                <a:solidFill>
                  <a:schemeClr val="bg1"/>
                </a:solidFill>
              </a:defRPr>
            </a:lvl1pPr>
          </a:lstStyle>
          <a:p>
            <a:r>
              <a:rPr lang="en-GB" noProof="0" dirty="0"/>
              <a:t>Click to edit Master title style</a:t>
            </a:r>
          </a:p>
        </p:txBody>
      </p:sp>
    </p:spTree>
    <p:extLst>
      <p:ext uri="{BB962C8B-B14F-4D97-AF65-F5344CB8AC3E}">
        <p14:creationId xmlns:p14="http://schemas.microsoft.com/office/powerpoint/2010/main" val="9014022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ogan and logo Green">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03F671-D019-4D23-809A-AC6D6F622212}"/>
              </a:ext>
            </a:extLst>
          </p:cNvPr>
          <p:cNvSpPr txBox="1"/>
          <p:nvPr userDrawn="1"/>
        </p:nvSpPr>
        <p:spPr>
          <a:xfrm>
            <a:off x="2665413" y="2027891"/>
            <a:ext cx="6861174" cy="1446550"/>
          </a:xfrm>
          <a:prstGeom prst="rect">
            <a:avLst/>
          </a:prstGeom>
          <a:noFill/>
        </p:spPr>
        <p:txBody>
          <a:bodyPr wrap="none" rtlCol="0">
            <a:spAutoFit/>
          </a:bodyPr>
          <a:lstStyle/>
          <a:p>
            <a:pPr algn="ctr"/>
            <a:r>
              <a:rPr lang="en-GB" sz="8800" noProof="0" dirty="0">
                <a:solidFill>
                  <a:schemeClr val="bg1"/>
                </a:solidFill>
                <a:latin typeface="+mj-lt"/>
              </a:rPr>
              <a:t>Get inspired</a:t>
            </a:r>
            <a:r>
              <a:rPr lang="en-GB" sz="8800" noProof="0" dirty="0">
                <a:solidFill>
                  <a:schemeClr val="accent2"/>
                </a:solidFill>
                <a:latin typeface="+mj-lt"/>
              </a:rPr>
              <a:t>.</a:t>
            </a:r>
          </a:p>
        </p:txBody>
      </p:sp>
      <p:pic>
        <p:nvPicPr>
          <p:cNvPr id="4" name="Picture 9">
            <a:extLst>
              <a:ext uri="{FF2B5EF4-FFF2-40B4-BE49-F238E27FC236}">
                <a16:creationId xmlns:a16="http://schemas.microsoft.com/office/drawing/2014/main" id="{86269323-34BC-43C3-BFF5-3BA9BA534A8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426885" y="4471225"/>
            <a:ext cx="3338231" cy="932103"/>
          </a:xfrm>
          <a:prstGeom prst="rect">
            <a:avLst/>
          </a:prstGeom>
        </p:spPr>
      </p:pic>
    </p:spTree>
    <p:extLst>
      <p:ext uri="{BB962C8B-B14F-4D97-AF65-F5344CB8AC3E}">
        <p14:creationId xmlns:p14="http://schemas.microsoft.com/office/powerpoint/2010/main" val="42888748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ogan and logo Sand">
    <p:bg>
      <p:bgPr>
        <a:solidFill>
          <a:schemeClr val="bg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03F671-D019-4D23-809A-AC6D6F622212}"/>
              </a:ext>
            </a:extLst>
          </p:cNvPr>
          <p:cNvSpPr txBox="1"/>
          <p:nvPr userDrawn="1"/>
        </p:nvSpPr>
        <p:spPr>
          <a:xfrm>
            <a:off x="2665413" y="2027891"/>
            <a:ext cx="6861174" cy="1446550"/>
          </a:xfrm>
          <a:prstGeom prst="rect">
            <a:avLst/>
          </a:prstGeom>
          <a:noFill/>
        </p:spPr>
        <p:txBody>
          <a:bodyPr wrap="none" rtlCol="0">
            <a:spAutoFit/>
          </a:bodyPr>
          <a:lstStyle/>
          <a:p>
            <a:pPr algn="ctr"/>
            <a:r>
              <a:rPr lang="en-GB" sz="8800" noProof="0" dirty="0">
                <a:solidFill>
                  <a:schemeClr val="tx2"/>
                </a:solidFill>
                <a:latin typeface="+mj-lt"/>
              </a:rPr>
              <a:t>Get inspired.</a:t>
            </a:r>
          </a:p>
        </p:txBody>
      </p:sp>
      <p:pic>
        <p:nvPicPr>
          <p:cNvPr id="5" name="Picture 7">
            <a:extLst>
              <a:ext uri="{FF2B5EF4-FFF2-40B4-BE49-F238E27FC236}">
                <a16:creationId xmlns:a16="http://schemas.microsoft.com/office/drawing/2014/main" id="{DC44CC0C-11B6-4DEF-83D7-A8D1B2CAD68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509756" y="4494365"/>
            <a:ext cx="3172488" cy="885824"/>
          </a:xfrm>
          <a:prstGeom prst="rect">
            <a:avLst/>
          </a:prstGeom>
        </p:spPr>
      </p:pic>
    </p:spTree>
    <p:extLst>
      <p:ext uri="{BB962C8B-B14F-4D97-AF65-F5344CB8AC3E}">
        <p14:creationId xmlns:p14="http://schemas.microsoft.com/office/powerpoint/2010/main" val="3554821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85B47-EE4B-02C9-21DA-AC1165EE0B5A}"/>
              </a:ext>
            </a:extLst>
          </p:cNvPr>
          <p:cNvSpPr>
            <a:spLocks noGrp="1"/>
          </p:cNvSpPr>
          <p:nvPr>
            <p:ph type="dt" sz="half" idx="10"/>
          </p:nvPr>
        </p:nvSpPr>
        <p:spPr/>
        <p:txBody>
          <a:bodyPr/>
          <a:lstStyle/>
          <a:p>
            <a:fld id="{66125F02-FFAD-4584-9F3F-116D5FE268C5}" type="datetime1">
              <a:rPr lang="en-GB" noProof="0" smtClean="0"/>
              <a:t>30/10/2026</a:t>
            </a:fld>
            <a:endParaRPr lang="en-GB" noProof="0"/>
          </a:p>
        </p:txBody>
      </p:sp>
      <p:sp>
        <p:nvSpPr>
          <p:cNvPr id="3" name="Footer Placeholder 2">
            <a:extLst>
              <a:ext uri="{FF2B5EF4-FFF2-40B4-BE49-F238E27FC236}">
                <a16:creationId xmlns:a16="http://schemas.microsoft.com/office/drawing/2014/main" id="{856B0297-03FB-6BA1-F69C-E44C7EE47535}"/>
              </a:ext>
            </a:extLst>
          </p:cNvPr>
          <p:cNvSpPr>
            <a:spLocks noGrp="1"/>
          </p:cNvSpPr>
          <p:nvPr>
            <p:ph type="ftr" sz="quarter" idx="11"/>
          </p:nvPr>
        </p:nvSpPr>
        <p:spPr/>
        <p:txBody>
          <a:bodyPr/>
          <a:lstStyle/>
          <a:p>
            <a:endParaRPr lang="en-GB" noProof="0"/>
          </a:p>
        </p:txBody>
      </p:sp>
      <p:sp>
        <p:nvSpPr>
          <p:cNvPr id="4" name="Slide Number Placeholder 3">
            <a:extLst>
              <a:ext uri="{FF2B5EF4-FFF2-40B4-BE49-F238E27FC236}">
                <a16:creationId xmlns:a16="http://schemas.microsoft.com/office/drawing/2014/main" id="{3249FF79-5028-E71F-D3B0-256E8C53C0E4}"/>
              </a:ext>
            </a:extLst>
          </p:cNvPr>
          <p:cNvSpPr>
            <a:spLocks noGrp="1"/>
          </p:cNvSpPr>
          <p:nvPr>
            <p:ph type="sldNum" sz="quarter" idx="12"/>
          </p:nvPr>
        </p:nvSpPr>
        <p:spPr>
          <a:xfrm>
            <a:off x="8898699" y="6231090"/>
            <a:ext cx="834264" cy="365125"/>
          </a:xfrm>
          <a:prstGeom prst="rect">
            <a:avLst/>
          </a:prstGeom>
        </p:spPr>
        <p:txBody>
          <a:bodyPr/>
          <a:lstStyle/>
          <a:p>
            <a:fld id="{55E77CB2-C284-934C-81D5-5EB262090403}" type="slidenum">
              <a:rPr lang="en-GB" noProof="0" smtClean="0"/>
              <a:t>‹#›</a:t>
            </a:fld>
            <a:endParaRPr lang="en-GB" noProof="0"/>
          </a:p>
        </p:txBody>
      </p:sp>
      <p:pic>
        <p:nvPicPr>
          <p:cNvPr id="6" name="Picture 7">
            <a:extLst>
              <a:ext uri="{FF2B5EF4-FFF2-40B4-BE49-F238E27FC236}">
                <a16:creationId xmlns:a16="http://schemas.microsoft.com/office/drawing/2014/main" id="{67764BA3-C423-4020-961A-50ECB46B8C9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35503" y="6170652"/>
            <a:ext cx="1740559" cy="486000"/>
          </a:xfrm>
          <a:prstGeom prst="rect">
            <a:avLst/>
          </a:prstGeom>
        </p:spPr>
      </p:pic>
    </p:spTree>
    <p:extLst>
      <p:ext uri="{BB962C8B-B14F-4D97-AF65-F5344CB8AC3E}">
        <p14:creationId xmlns:p14="http://schemas.microsoft.com/office/powerpoint/2010/main" val="743185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B3E58C-48B1-E6F6-6E60-99DF412E7A02}"/>
              </a:ext>
            </a:extLst>
          </p:cNvPr>
          <p:cNvSpPr>
            <a:spLocks noGrp="1"/>
          </p:cNvSpPr>
          <p:nvPr>
            <p:ph type="title"/>
          </p:nvPr>
        </p:nvSpPr>
        <p:spPr>
          <a:xfrm>
            <a:off x="533399" y="441325"/>
            <a:ext cx="11142663" cy="1262216"/>
          </a:xfrm>
          <a:prstGeom prst="rect">
            <a:avLst/>
          </a:prstGeom>
        </p:spPr>
        <p:txBody>
          <a:bodyPr vert="horz" lIns="0" tIns="0" rIns="0" bIns="0" rtlCol="0" anchor="ctr" anchorCtr="0">
            <a:normAutofit/>
          </a:bodyPr>
          <a:lstStyle/>
          <a:p>
            <a:endParaRPr lang="en-GB" noProof="0"/>
          </a:p>
        </p:txBody>
      </p:sp>
      <p:sp>
        <p:nvSpPr>
          <p:cNvPr id="3" name="Text Placeholder 2">
            <a:extLst>
              <a:ext uri="{FF2B5EF4-FFF2-40B4-BE49-F238E27FC236}">
                <a16:creationId xmlns:a16="http://schemas.microsoft.com/office/drawing/2014/main" id="{CBAF9E43-204A-56B7-4F9A-4E8C1F8E423D}"/>
              </a:ext>
            </a:extLst>
          </p:cNvPr>
          <p:cNvSpPr>
            <a:spLocks noGrp="1"/>
          </p:cNvSpPr>
          <p:nvPr>
            <p:ph type="body" idx="1"/>
          </p:nvPr>
        </p:nvSpPr>
        <p:spPr>
          <a:xfrm>
            <a:off x="538098" y="1930872"/>
            <a:ext cx="11137965" cy="4090516"/>
          </a:xfrm>
          <a:prstGeom prst="rect">
            <a:avLst/>
          </a:prstGeom>
        </p:spPr>
        <p:txBody>
          <a:bodyPr vert="horz" lIns="0" tIns="0" rIns="0" bIns="0" rtlCol="0" anchor="t" anchorCtr="0">
            <a:normAutofit/>
          </a:bodyPr>
          <a:lstStyle/>
          <a:p>
            <a:pPr lvl="0"/>
            <a:endParaRPr lang="en-GB" noProof="0"/>
          </a:p>
        </p:txBody>
      </p:sp>
      <p:sp>
        <p:nvSpPr>
          <p:cNvPr id="4" name="Date Placeholder 3">
            <a:extLst>
              <a:ext uri="{FF2B5EF4-FFF2-40B4-BE49-F238E27FC236}">
                <a16:creationId xmlns:a16="http://schemas.microsoft.com/office/drawing/2014/main" id="{E9C4E6EE-57A3-DDFA-29D2-EE31983C5FB3}"/>
              </a:ext>
            </a:extLst>
          </p:cNvPr>
          <p:cNvSpPr>
            <a:spLocks noGrp="1"/>
          </p:cNvSpPr>
          <p:nvPr>
            <p:ph type="dt" sz="half" idx="2"/>
          </p:nvPr>
        </p:nvSpPr>
        <p:spPr>
          <a:xfrm>
            <a:off x="533400" y="6231090"/>
            <a:ext cx="2743200" cy="365125"/>
          </a:xfrm>
          <a:prstGeom prst="rect">
            <a:avLst/>
          </a:prstGeom>
        </p:spPr>
        <p:txBody>
          <a:bodyPr vert="horz" lIns="0" tIns="0" rIns="0" bIns="0" rtlCol="0" anchor="ctr"/>
          <a:lstStyle>
            <a:lvl1pPr algn="l">
              <a:defRPr sz="1200" b="0" i="0">
                <a:solidFill>
                  <a:srgbClr val="004A43"/>
                </a:solidFill>
                <a:latin typeface="+mn-lt"/>
                <a:ea typeface="Noto Sans Medium" panose="020B0502040504020204" pitchFamily="34" charset="0"/>
                <a:cs typeface="Noto Sans Medium" panose="020B0502040504020204" pitchFamily="34" charset="0"/>
              </a:defRPr>
            </a:lvl1pPr>
          </a:lstStyle>
          <a:p>
            <a:fld id="{DEEA4877-6B90-4D6A-805A-43D5F2850EB8}" type="datetime1">
              <a:rPr lang="en-GB" noProof="0" smtClean="0"/>
              <a:t>30/10/2026</a:t>
            </a:fld>
            <a:endParaRPr lang="en-GB" noProof="0"/>
          </a:p>
        </p:txBody>
      </p:sp>
      <p:sp>
        <p:nvSpPr>
          <p:cNvPr id="5" name="Footer Placeholder 4">
            <a:extLst>
              <a:ext uri="{FF2B5EF4-FFF2-40B4-BE49-F238E27FC236}">
                <a16:creationId xmlns:a16="http://schemas.microsoft.com/office/drawing/2014/main" id="{C4EC4DA0-8172-BFC0-8B62-B2EFA08C608C}"/>
              </a:ext>
            </a:extLst>
          </p:cNvPr>
          <p:cNvSpPr>
            <a:spLocks noGrp="1"/>
          </p:cNvSpPr>
          <p:nvPr>
            <p:ph type="ftr" sz="quarter" idx="3"/>
          </p:nvPr>
        </p:nvSpPr>
        <p:spPr>
          <a:xfrm>
            <a:off x="3621132" y="6231090"/>
            <a:ext cx="4851356" cy="365125"/>
          </a:xfrm>
          <a:prstGeom prst="rect">
            <a:avLst/>
          </a:prstGeom>
        </p:spPr>
        <p:txBody>
          <a:bodyPr vert="horz" lIns="0" tIns="0" rIns="0" bIns="0" rtlCol="0" anchor="ctr"/>
          <a:lstStyle>
            <a:lvl1pPr algn="ctr">
              <a:defRPr sz="1200" b="0" i="0">
                <a:solidFill>
                  <a:srgbClr val="004A43"/>
                </a:solidFill>
                <a:latin typeface="+mn-lt"/>
                <a:ea typeface="Noto Sans Medium" panose="020B0502040504020204" pitchFamily="34" charset="0"/>
                <a:cs typeface="Noto Sans Medium" panose="020B0502040504020204" pitchFamily="34" charset="0"/>
              </a:defRPr>
            </a:lvl1pPr>
          </a:lstStyle>
          <a:p>
            <a:endParaRPr lang="en-GB" noProof="0"/>
          </a:p>
        </p:txBody>
      </p:sp>
      <p:sp>
        <p:nvSpPr>
          <p:cNvPr id="8" name="Slide Number Placeholder 5">
            <a:extLst>
              <a:ext uri="{FF2B5EF4-FFF2-40B4-BE49-F238E27FC236}">
                <a16:creationId xmlns:a16="http://schemas.microsoft.com/office/drawing/2014/main" id="{FC2A60F9-AFAA-45F0-B8F8-6D3521BAAFE8}"/>
              </a:ext>
            </a:extLst>
          </p:cNvPr>
          <p:cNvSpPr>
            <a:spLocks noGrp="1"/>
          </p:cNvSpPr>
          <p:nvPr>
            <p:ph type="sldNum" sz="quarter" idx="4"/>
          </p:nvPr>
        </p:nvSpPr>
        <p:spPr>
          <a:xfrm>
            <a:off x="8797099" y="6231090"/>
            <a:ext cx="931101" cy="365125"/>
          </a:xfrm>
          <a:prstGeom prst="rect">
            <a:avLst/>
          </a:prstGeom>
        </p:spPr>
        <p:txBody>
          <a:bodyPr vert="horz" lIns="0" tIns="0" rIns="0" bIns="0" rtlCol="0" anchor="ctr"/>
          <a:lstStyle>
            <a:lvl1pPr algn="r">
              <a:defRPr lang="en-GB" sz="1200" b="0" i="0" smtClean="0">
                <a:solidFill>
                  <a:srgbClr val="004A43"/>
                </a:solidFill>
                <a:ea typeface="Noto Sans Medium" panose="020B0502040504020204" pitchFamily="34" charset="0"/>
                <a:cs typeface="Noto Sans Medium" panose="020B0502040504020204" pitchFamily="34" charset="0"/>
              </a:defRPr>
            </a:lvl1pPr>
          </a:lstStyle>
          <a:p>
            <a:fld id="{55E77CB2-C284-934C-81D5-5EB262090403}" type="slidenum">
              <a:rPr lang="en-GB" noProof="0" smtClean="0"/>
              <a:pPr/>
              <a:t>‹#›</a:t>
            </a:fld>
            <a:endParaRPr lang="en-GB" noProof="0"/>
          </a:p>
        </p:txBody>
      </p:sp>
    </p:spTree>
    <p:extLst>
      <p:ext uri="{BB962C8B-B14F-4D97-AF65-F5344CB8AC3E}">
        <p14:creationId xmlns:p14="http://schemas.microsoft.com/office/powerpoint/2010/main" val="2575866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2" r:id="rId5"/>
    <p:sldLayoutId id="2147483663" r:id="rId6"/>
    <p:sldLayoutId id="2147483684" r:id="rId7"/>
    <p:sldLayoutId id="2147483664" r:id="rId8"/>
    <p:sldLayoutId id="2147483685" r:id="rId9"/>
    <p:sldLayoutId id="2147483666" r:id="rId10"/>
    <p:sldLayoutId id="2147483667" r:id="rId11"/>
    <p:sldLayoutId id="2147483686" r:id="rId12"/>
    <p:sldLayoutId id="2147483668" r:id="rId13"/>
    <p:sldLayoutId id="2147483687" r:id="rId14"/>
    <p:sldLayoutId id="2147483674" r:id="rId15"/>
    <p:sldLayoutId id="2147483653" r:id="rId16"/>
    <p:sldLayoutId id="2147483676" r:id="rId17"/>
    <p:sldLayoutId id="2147483688" r:id="rId18"/>
    <p:sldLayoutId id="2147483651" r:id="rId19"/>
    <p:sldLayoutId id="2147483681" r:id="rId20"/>
    <p:sldLayoutId id="2147483678" r:id="rId21"/>
    <p:sldLayoutId id="2147483682" r:id="rId22"/>
    <p:sldLayoutId id="2147483679" r:id="rId23"/>
    <p:sldLayoutId id="2147483677" r:id="rId24"/>
    <p:sldLayoutId id="2147483680" r:id="rId25"/>
    <p:sldLayoutId id="2147483683" r:id="rId26"/>
    <p:sldLayoutId id="2147483655" r:id="rId27"/>
  </p:sldLayoutIdLst>
  <p:hf sldNum="0" hdr="0" ftr="0" dt="0"/>
  <p:txStyles>
    <p:titleStyle>
      <a:lvl1pPr algn="l" defTabSz="914400" rtl="0" eaLnBrk="1" latinLnBrk="0" hangingPunct="1">
        <a:lnSpc>
          <a:spcPct val="90000"/>
        </a:lnSpc>
        <a:spcBef>
          <a:spcPct val="0"/>
        </a:spcBef>
        <a:buNone/>
        <a:defRPr sz="4000" b="0" i="0" kern="1200">
          <a:solidFill>
            <a:srgbClr val="004A43"/>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b="0" i="0" kern="1200">
          <a:solidFill>
            <a:srgbClr val="004A43"/>
          </a:solidFill>
          <a:latin typeface="+mn-lt"/>
          <a:ea typeface="Noto Sans Medium" panose="020B0502040504020204" pitchFamily="34" charset="0"/>
          <a:cs typeface="Noto Sans Medium" panose="020B0502040504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1600" b="0" i="0" kern="1200">
          <a:solidFill>
            <a:srgbClr val="004A43"/>
          </a:solidFill>
          <a:latin typeface="+mn-lt"/>
          <a:ea typeface="Noto Sans Medium" panose="020B0502040504020204" pitchFamily="34" charset="0"/>
          <a:cs typeface="Noto Sans Medium" panose="020B0502040504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Medium" panose="020B0502040504020204" pitchFamily="34" charset="0"/>
          <a:cs typeface="Noto Sans Medium" panose="020B0502040504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Medium" panose="020B0502040504020204" pitchFamily="34" charset="0"/>
          <a:cs typeface="Noto Sans Medium" panose="020B0502040504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400" b="0" i="0" kern="1200">
          <a:solidFill>
            <a:srgbClr val="004A43"/>
          </a:solidFill>
          <a:latin typeface="+mn-lt"/>
          <a:ea typeface="Noto Sans Medium" panose="020B0502040504020204" pitchFamily="34" charset="0"/>
          <a:cs typeface="Noto Sans Medium" panose="020B050204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pos="7355" userDrawn="1">
          <p15:clr>
            <a:srgbClr val="F26B43"/>
          </p15:clr>
        </p15:guide>
        <p15:guide id="3" orient="horz" pos="278" userDrawn="1">
          <p15:clr>
            <a:srgbClr val="F26B43"/>
          </p15:clr>
        </p15:guide>
        <p15:guide id="4" pos="325" userDrawn="1">
          <p15:clr>
            <a:srgbClr val="F26B43"/>
          </p15:clr>
        </p15:guide>
        <p15:guide id="5" pos="6131" userDrawn="1">
          <p15:clr>
            <a:srgbClr val="F26B43"/>
          </p15:clr>
        </p15:guide>
        <p15:guide id="6" pos="5337" userDrawn="1">
          <p15:clr>
            <a:srgbClr val="F26B43"/>
          </p15:clr>
        </p15:guide>
        <p15:guide id="7" pos="2071" userDrawn="1">
          <p15:clr>
            <a:srgbClr val="F26B43"/>
          </p15:clr>
        </p15:guide>
        <p15:guide id="8" pos="2275" userDrawn="1">
          <p15:clr>
            <a:srgbClr val="F26B43"/>
          </p15:clr>
        </p15:guide>
        <p15:guide id="9" pos="5541" userDrawn="1">
          <p15:clr>
            <a:srgbClr val="F26B43"/>
          </p15:clr>
        </p15:guide>
        <p15:guide id="10" orient="horz" pos="1207" userDrawn="1">
          <p15:clr>
            <a:srgbClr val="F26B43"/>
          </p15:clr>
        </p15:guide>
        <p15:guide id="11" orient="horz" pos="379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i-governance.eu/ai-governance-framework/an-ecosystem-model-and-a-strategy-framework/"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ai-governance.eu/ai-governance-framework/an-ecosystem-model-and-a-strategy-framework/"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dirty="0"/>
              <a:t>Responsible AI ecosystems</a:t>
            </a:r>
            <a:r>
              <a:rPr lang="en-US" dirty="0"/>
              <a:t>:</a:t>
            </a:r>
            <a:br>
              <a:rPr lang="en-US" dirty="0"/>
            </a:br>
            <a:r>
              <a:rPr lang="en-US" dirty="0"/>
              <a:t>plural logics</a:t>
            </a:r>
            <a:r>
              <a:rPr dirty="0"/>
              <a:t> in banking and insurance</a:t>
            </a:r>
          </a:p>
        </p:txBody>
      </p:sp>
      <p:sp>
        <p:nvSpPr>
          <p:cNvPr id="3" name="Subtitle 2"/>
          <p:cNvSpPr>
            <a:spLocks noGrp="1"/>
          </p:cNvSpPr>
          <p:nvPr>
            <p:ph type="subTitle" idx="1"/>
          </p:nvPr>
        </p:nvSpPr>
        <p:spPr/>
        <p:txBody>
          <a:bodyPr/>
          <a:lstStyle/>
          <a:p>
            <a:r>
              <a:rPr dirty="0"/>
              <a:t>FLAIG Work Package 2</a:t>
            </a:r>
          </a:p>
        </p:txBody>
      </p:sp>
      <p:sp>
        <p:nvSpPr>
          <p:cNvPr id="4" name="Text Placeholder 3"/>
          <p:cNvSpPr>
            <a:spLocks noGrp="1"/>
          </p:cNvSpPr>
          <p:nvPr>
            <p:ph type="body" sz="quarter" idx="13"/>
          </p:nvPr>
        </p:nvSpPr>
        <p:spPr>
          <a:xfrm>
            <a:off x="533400" y="4922837"/>
            <a:ext cx="4884759" cy="1007540"/>
          </a:xfrm>
        </p:spPr>
        <p:txBody>
          <a:bodyPr/>
          <a:lstStyle/>
          <a:p>
            <a:r>
              <a:rPr lang="en-US" dirty="0"/>
              <a:t>FLAIG Summit, 3 November 2026</a:t>
            </a:r>
          </a:p>
          <a:p>
            <a:r>
              <a:rPr dirty="0"/>
              <a:t>Matti Minkkinen, Assistant Professor</a:t>
            </a:r>
            <a:br>
              <a:rPr dirty="0"/>
            </a:br>
            <a:r>
              <a:rPr dirty="0"/>
              <a:t>University of Turku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normAutofit fontScale="90000"/>
          </a:bodyPr>
          <a:lstStyle/>
          <a:p>
            <a:r>
              <a:rPr sz="3200" dirty="0"/>
              <a:t>Why an ecosystem view?</a:t>
            </a:r>
            <a:br>
              <a:rPr lang="en-US" sz="3200" dirty="0"/>
            </a:br>
            <a:r>
              <a:rPr sz="3200" dirty="0"/>
              <a:t>A bank or insurer can’t govern its AI alone</a:t>
            </a:r>
          </a:p>
        </p:txBody>
      </p:sp>
      <p:sp>
        <p:nvSpPr>
          <p:cNvPr id="3" name="Rounded Rectangle 2"/>
          <p:cNvSpPr/>
          <p:nvPr/>
        </p:nvSpPr>
        <p:spPr>
          <a:xfrm>
            <a:off x="530352" y="1600200"/>
            <a:ext cx="5074920" cy="4206240"/>
          </a:xfrm>
          <a:prstGeom prst="roundRect">
            <a:avLst>
              <a:gd name="adj" fmla="val 4000"/>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863600" y="1930400"/>
            <a:ext cx="4432300" cy="1905000"/>
          </a:xfrm>
          <a:prstGeom prst="rect">
            <a:avLst/>
          </a:prstGeom>
          <a:noFill/>
        </p:spPr>
        <p:txBody>
          <a:bodyPr wrap="square" lIns="0" tIns="0" rIns="0" bIns="0" anchor="t">
            <a:noAutofit/>
          </a:bodyPr>
          <a:lstStyle/>
          <a:p>
            <a:pPr algn="l">
              <a:lnSpc>
                <a:spcPct val="105000"/>
              </a:lnSpc>
            </a:pPr>
            <a:r>
              <a:rPr lang="en-GB" sz="2200" b="0" i="0" dirty="0">
                <a:solidFill>
                  <a:srgbClr val="FFFFFF"/>
                </a:solidFill>
                <a:latin typeface="Noto Sans Medium"/>
              </a:rPr>
              <a:t>“AI systems are often developed by one organization, deployed by another, audited by third parties, and regulated by governments.”</a:t>
            </a:r>
          </a:p>
        </p:txBody>
      </p:sp>
      <p:sp>
        <p:nvSpPr>
          <p:cNvPr id="5" name="TextBox 4"/>
          <p:cNvSpPr txBox="1"/>
          <p:nvPr/>
        </p:nvSpPr>
        <p:spPr>
          <a:xfrm>
            <a:off x="863600" y="3810000"/>
            <a:ext cx="4432300" cy="1689100"/>
          </a:xfrm>
          <a:prstGeom prst="rect">
            <a:avLst/>
          </a:prstGeom>
          <a:noFill/>
        </p:spPr>
        <p:txBody>
          <a:bodyPr wrap="square" lIns="0" tIns="0" rIns="0" bIns="0" anchor="b">
            <a:noAutofit/>
          </a:bodyPr>
          <a:lstStyle/>
          <a:p>
            <a:pPr algn="l">
              <a:spcAft>
                <a:spcPts val="800"/>
              </a:spcAft>
            </a:pPr>
            <a:r>
              <a:rPr lang="en-GB" sz="1800" b="1" i="0" dirty="0">
                <a:solidFill>
                  <a:srgbClr val="ADCB00"/>
                </a:solidFill>
                <a:latin typeface="Noto Sans Black"/>
              </a:rPr>
              <a:t>→ AI governance is “fundamentally an interorganizational phenomenon”</a:t>
            </a:r>
          </a:p>
          <a:p>
            <a:pPr algn="l"/>
            <a:r>
              <a:rPr lang="en-GB" sz="1300" b="0" i="0" dirty="0">
                <a:solidFill>
                  <a:srgbClr val="E9E3CF"/>
                </a:solidFill>
                <a:latin typeface="Noto Sans Medium"/>
              </a:rPr>
              <a:t>Khan &amp; </a:t>
            </a:r>
            <a:r>
              <a:rPr lang="en-GB" sz="1300" b="0" i="0" dirty="0" err="1">
                <a:solidFill>
                  <a:srgbClr val="E9E3CF"/>
                </a:solidFill>
                <a:latin typeface="Noto Sans Medium"/>
              </a:rPr>
              <a:t>Mäntymäki</a:t>
            </a:r>
            <a:r>
              <a:rPr lang="en-GB" sz="1300" b="0" i="0" dirty="0">
                <a:solidFill>
                  <a:srgbClr val="E9E3CF"/>
                </a:solidFill>
                <a:latin typeface="Noto Sans Medium"/>
              </a:rPr>
              <a:t> (2026)</a:t>
            </a:r>
          </a:p>
        </p:txBody>
      </p:sp>
      <p:sp>
        <p:nvSpPr>
          <p:cNvPr id="6" name="TextBox 5"/>
          <p:cNvSpPr txBox="1"/>
          <p:nvPr/>
        </p:nvSpPr>
        <p:spPr>
          <a:xfrm>
            <a:off x="6080760" y="1600200"/>
            <a:ext cx="5577840" cy="457200"/>
          </a:xfrm>
          <a:prstGeom prst="rect">
            <a:avLst/>
          </a:prstGeom>
          <a:noFill/>
        </p:spPr>
        <p:txBody>
          <a:bodyPr wrap="square" lIns="0" tIns="0" rIns="0" bIns="0" anchor="t">
            <a:spAutoFit/>
          </a:bodyPr>
          <a:lstStyle/>
          <a:p>
            <a:pPr algn="l">
              <a:spcAft>
                <a:spcPts val="600"/>
              </a:spcAft>
            </a:pPr>
            <a:r>
              <a:rPr sz="1700" b="1" i="0" dirty="0">
                <a:solidFill>
                  <a:srgbClr val="004A43"/>
                </a:solidFill>
                <a:latin typeface="Noto Sans Black"/>
              </a:rPr>
              <a:t>E.g., the bank can’t decide by itself…</a:t>
            </a:r>
          </a:p>
        </p:txBody>
      </p:sp>
      <p:sp>
        <p:nvSpPr>
          <p:cNvPr id="19" name="Bullet list"/>
          <p:cNvSpPr txBox="1"/>
          <p:nvPr/>
        </p:nvSpPr>
        <p:spPr>
          <a:xfrm>
            <a:off x="6083300" y="2032000"/>
            <a:ext cx="5575300" cy="3683000"/>
          </a:xfrm>
          <a:prstGeom prst="rect">
            <a:avLst/>
          </a:prstGeom>
          <a:noFill/>
        </p:spPr>
        <p:txBody>
          <a:bodyPr wrap="square" lIns="91440" tIns="45720" rIns="91440" bIns="45720" anchor="t">
            <a:noAutofit/>
          </a:bodyPr>
          <a:lstStyle/>
          <a:p>
            <a:pPr marL="285750" indent="-285750">
              <a:spcBef>
                <a:spcPts val="2600"/>
              </a:spcBef>
              <a:buClr>
                <a:srgbClr val="004A43"/>
              </a:buClr>
              <a:buFont typeface="Arial"/>
              <a:buChar char="•"/>
            </a:pPr>
            <a:r>
              <a:rPr lang="en-GB" sz="1700" b="0" i="0" dirty="0">
                <a:solidFill>
                  <a:srgbClr val="222B2A"/>
                </a:solidFill>
                <a:latin typeface="Noto Sans Medium"/>
              </a:rPr>
              <a:t>whether the foundation model it licenses was trained responsibly </a:t>
            </a:r>
            <a:r>
              <a:rPr lang="en-GB" sz="1700" b="1" i="0" dirty="0">
                <a:solidFill>
                  <a:srgbClr val="004A43"/>
                </a:solidFill>
                <a:latin typeface="Noto Sans Black"/>
              </a:rPr>
              <a:t>(upstream)</a:t>
            </a:r>
          </a:p>
          <a:p>
            <a:pPr marL="285750" indent="-285750">
              <a:spcBef>
                <a:spcPts val="2600"/>
              </a:spcBef>
              <a:buClr>
                <a:srgbClr val="004A43"/>
              </a:buClr>
              <a:buFont typeface="Arial"/>
              <a:buChar char="•"/>
            </a:pPr>
            <a:r>
              <a:rPr lang="en-GB" sz="1700" b="0" i="0" dirty="0">
                <a:solidFill>
                  <a:srgbClr val="222B2A"/>
                </a:solidFill>
                <a:latin typeface="Noto Sans Medium"/>
              </a:rPr>
              <a:t>whether the supervisor accepts its explanation of a credit decision </a:t>
            </a:r>
            <a:r>
              <a:rPr lang="en-GB" sz="1700" b="1" i="0" dirty="0">
                <a:solidFill>
                  <a:srgbClr val="004A43"/>
                </a:solidFill>
                <a:latin typeface="Noto Sans Black"/>
              </a:rPr>
              <a:t>(scrutiny)</a:t>
            </a:r>
          </a:p>
          <a:p>
            <a:pPr marL="285750" indent="-285750">
              <a:spcBef>
                <a:spcPts val="2600"/>
              </a:spcBef>
              <a:buClr>
                <a:srgbClr val="004A43"/>
              </a:buClr>
              <a:buFont typeface="Arial"/>
              <a:buChar char="•"/>
            </a:pPr>
            <a:r>
              <a:rPr lang="en-GB" sz="1700" b="0" i="0" dirty="0">
                <a:solidFill>
                  <a:srgbClr val="222B2A"/>
                </a:solidFill>
                <a:latin typeface="Noto Sans Medium"/>
              </a:rPr>
              <a:t>whether there is an auditor who can certify its AI management system </a:t>
            </a:r>
            <a:r>
              <a:rPr lang="en-GB" sz="1700" b="1" i="0" dirty="0">
                <a:solidFill>
                  <a:srgbClr val="004A43"/>
                </a:solidFill>
                <a:latin typeface="Noto Sans Black"/>
              </a:rPr>
              <a:t>(assurance)</a:t>
            </a:r>
          </a:p>
          <a:p>
            <a:pPr marL="285750" indent="-285750">
              <a:spcBef>
                <a:spcPts val="2600"/>
              </a:spcBef>
              <a:buClr>
                <a:srgbClr val="004A43"/>
              </a:buClr>
              <a:buFont typeface="Arial"/>
              <a:buChar char="•"/>
            </a:pPr>
            <a:r>
              <a:rPr lang="en-GB" sz="1700" b="0" i="0" dirty="0">
                <a:solidFill>
                  <a:srgbClr val="222B2A"/>
                </a:solidFill>
                <a:latin typeface="Noto Sans Medium"/>
              </a:rPr>
              <a:t>whether customers will trust an automated decision </a:t>
            </a:r>
            <a:r>
              <a:rPr lang="en-GB" sz="1700" b="1" i="0" dirty="0">
                <a:solidFill>
                  <a:srgbClr val="004A43"/>
                </a:solidFill>
                <a:latin typeface="Noto Sans Black"/>
              </a:rPr>
              <a:t>(customers)</a:t>
            </a:r>
          </a:p>
        </p:txBody>
      </p:sp>
    </p:spTree>
    <p:extLst>
      <p:ext uri="{BB962C8B-B14F-4D97-AF65-F5344CB8AC3E}">
        <p14:creationId xmlns:p14="http://schemas.microsoft.com/office/powerpoint/2010/main" val="700927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lstStyle/>
          <a:p>
            <a:r>
              <a:rPr lang="en-US" sz="3200" dirty="0"/>
              <a:t>Two outputs to help organizations navigate plural logics</a:t>
            </a:r>
            <a:endParaRPr sz="3200" dirty="0"/>
          </a:p>
        </p:txBody>
      </p:sp>
      <p:sp>
        <p:nvSpPr>
          <p:cNvPr id="3" name="Rounded Rectangle 2"/>
          <p:cNvSpPr/>
          <p:nvPr/>
        </p:nvSpPr>
        <p:spPr>
          <a:xfrm>
            <a:off x="530352" y="1600200"/>
            <a:ext cx="5440680" cy="27889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Oval 3"/>
          <p:cNvSpPr/>
          <p:nvPr/>
        </p:nvSpPr>
        <p:spPr>
          <a:xfrm>
            <a:off x="850392" y="1874519"/>
            <a:ext cx="457200" cy="45720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Noto Sans Black"/>
              </a:rPr>
              <a:t>1</a:t>
            </a:r>
          </a:p>
        </p:txBody>
      </p:sp>
      <p:sp>
        <p:nvSpPr>
          <p:cNvPr id="5" name="TextBox 4"/>
          <p:cNvSpPr txBox="1"/>
          <p:nvPr/>
        </p:nvSpPr>
        <p:spPr>
          <a:xfrm>
            <a:off x="1490472" y="1847088"/>
            <a:ext cx="4206240" cy="1005840"/>
          </a:xfrm>
          <a:prstGeom prst="rect">
            <a:avLst/>
          </a:prstGeom>
          <a:noFill/>
        </p:spPr>
        <p:txBody>
          <a:bodyPr wrap="square" lIns="0" tIns="0" rIns="0" bIns="0" anchor="t">
            <a:spAutoFit/>
          </a:bodyPr>
          <a:lstStyle/>
          <a:p>
            <a:pPr algn="l">
              <a:spcAft>
                <a:spcPts val="600"/>
              </a:spcAft>
            </a:pPr>
            <a:r>
              <a:rPr sz="1600" b="0" i="1">
                <a:solidFill>
                  <a:srgbClr val="222B2A"/>
                </a:solidFill>
                <a:latin typeface="Noto Sans Black"/>
              </a:rPr>
              <a:t>What does the responsible AI ecosystem look like around a bank or insurer?</a:t>
            </a:r>
          </a:p>
        </p:txBody>
      </p:sp>
      <p:sp>
        <p:nvSpPr>
          <p:cNvPr id="6" name="TextBox 5"/>
          <p:cNvSpPr txBox="1"/>
          <p:nvPr/>
        </p:nvSpPr>
        <p:spPr>
          <a:xfrm>
            <a:off x="850392" y="3017520"/>
            <a:ext cx="4846320" cy="457200"/>
          </a:xfrm>
          <a:prstGeom prst="rect">
            <a:avLst/>
          </a:prstGeom>
          <a:noFill/>
        </p:spPr>
        <p:txBody>
          <a:bodyPr wrap="square" lIns="0" tIns="0" rIns="0" bIns="0" anchor="t">
            <a:spAutoFit/>
          </a:bodyPr>
          <a:lstStyle/>
          <a:p>
            <a:pPr algn="l">
              <a:spcAft>
                <a:spcPts val="600"/>
              </a:spcAft>
            </a:pPr>
            <a:r>
              <a:rPr sz="1900" b="1" i="0">
                <a:solidFill>
                  <a:srgbClr val="004A43"/>
                </a:solidFill>
                <a:latin typeface="Noto Sans Black"/>
              </a:rPr>
              <a:t>Responsible AI ecosystem model</a:t>
            </a:r>
          </a:p>
        </p:txBody>
      </p:sp>
      <p:sp>
        <p:nvSpPr>
          <p:cNvPr id="7" name="TextBox 6"/>
          <p:cNvSpPr txBox="1"/>
          <p:nvPr/>
        </p:nvSpPr>
        <p:spPr>
          <a:xfrm>
            <a:off x="850392" y="3520440"/>
            <a:ext cx="4846320" cy="731520"/>
          </a:xfrm>
          <a:prstGeom prst="rect">
            <a:avLst/>
          </a:prstGeom>
          <a:noFill/>
        </p:spPr>
        <p:txBody>
          <a:bodyPr wrap="square" lIns="0" tIns="0" rIns="0" bIns="0" anchor="t">
            <a:spAutoFit/>
          </a:bodyPr>
          <a:lstStyle/>
          <a:p>
            <a:pPr algn="l">
              <a:spcAft>
                <a:spcPts val="600"/>
              </a:spcAft>
            </a:pPr>
            <a:r>
              <a:rPr lang="en-GB" sz="1350" b="0" i="0" dirty="0">
                <a:solidFill>
                  <a:srgbClr val="55605E"/>
                </a:solidFill>
                <a:latin typeface="Noto Sans Medium"/>
              </a:rPr>
              <a:t>three layers + two governance patterns + </a:t>
            </a:r>
            <a:r>
              <a:rPr lang="en-GB" sz="1350" b="1" i="0" dirty="0">
                <a:solidFill>
                  <a:srgbClr val="004A43"/>
                </a:solidFill>
                <a:latin typeface="Noto Sans Black"/>
              </a:rPr>
              <a:t>four institutional logics</a:t>
            </a:r>
            <a:r>
              <a:rPr lang="en-GB" sz="1350" b="0" i="0" dirty="0">
                <a:solidFill>
                  <a:srgbClr val="55605E"/>
                </a:solidFill>
                <a:latin typeface="Noto Sans Medium"/>
              </a:rPr>
              <a:t> + translation</a:t>
            </a:r>
          </a:p>
        </p:txBody>
      </p:sp>
      <p:sp>
        <p:nvSpPr>
          <p:cNvPr id="8" name="Rounded Rectangle 7"/>
          <p:cNvSpPr/>
          <p:nvPr/>
        </p:nvSpPr>
        <p:spPr>
          <a:xfrm>
            <a:off x="6227064" y="1600200"/>
            <a:ext cx="5440680" cy="27889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p:cNvSpPr/>
          <p:nvPr/>
        </p:nvSpPr>
        <p:spPr>
          <a:xfrm>
            <a:off x="6547104" y="1874519"/>
            <a:ext cx="457200" cy="45720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Noto Sans Black"/>
              </a:rPr>
              <a:t>2</a:t>
            </a:r>
          </a:p>
        </p:txBody>
      </p:sp>
      <p:sp>
        <p:nvSpPr>
          <p:cNvPr id="10" name="TextBox 9"/>
          <p:cNvSpPr txBox="1"/>
          <p:nvPr/>
        </p:nvSpPr>
        <p:spPr>
          <a:xfrm>
            <a:off x="7187184" y="1847088"/>
            <a:ext cx="4206240" cy="1005840"/>
          </a:xfrm>
          <a:prstGeom prst="rect">
            <a:avLst/>
          </a:prstGeom>
          <a:noFill/>
        </p:spPr>
        <p:txBody>
          <a:bodyPr wrap="square" lIns="0" tIns="0" rIns="0" bIns="0" anchor="t">
            <a:spAutoFit/>
          </a:bodyPr>
          <a:lstStyle/>
          <a:p>
            <a:pPr algn="l">
              <a:spcAft>
                <a:spcPts val="600"/>
              </a:spcAft>
            </a:pPr>
            <a:r>
              <a:rPr sz="1600" b="0" i="1">
                <a:solidFill>
                  <a:srgbClr val="222B2A"/>
                </a:solidFill>
                <a:latin typeface="Noto Sans Black"/>
              </a:rPr>
              <a:t>How should a bank or insurer position itself in it?</a:t>
            </a:r>
          </a:p>
        </p:txBody>
      </p:sp>
      <p:sp>
        <p:nvSpPr>
          <p:cNvPr id="11" name="TextBox 10"/>
          <p:cNvSpPr txBox="1"/>
          <p:nvPr/>
        </p:nvSpPr>
        <p:spPr>
          <a:xfrm>
            <a:off x="6547104" y="3017520"/>
            <a:ext cx="4846320" cy="457200"/>
          </a:xfrm>
          <a:prstGeom prst="rect">
            <a:avLst/>
          </a:prstGeom>
          <a:noFill/>
        </p:spPr>
        <p:txBody>
          <a:bodyPr wrap="square" lIns="0" tIns="0" rIns="0" bIns="0" anchor="t">
            <a:spAutoFit/>
          </a:bodyPr>
          <a:lstStyle/>
          <a:p>
            <a:pPr algn="l">
              <a:spcAft>
                <a:spcPts val="600"/>
              </a:spcAft>
            </a:pPr>
            <a:r>
              <a:rPr sz="1900" b="1" i="0">
                <a:solidFill>
                  <a:srgbClr val="004A43"/>
                </a:solidFill>
                <a:latin typeface="Noto Sans Black"/>
              </a:rPr>
              <a:t>AI ecosystem strategy framework</a:t>
            </a:r>
          </a:p>
        </p:txBody>
      </p:sp>
      <p:sp>
        <p:nvSpPr>
          <p:cNvPr id="12" name="TextBox 11"/>
          <p:cNvSpPr txBox="1"/>
          <p:nvPr/>
        </p:nvSpPr>
        <p:spPr>
          <a:xfrm>
            <a:off x="6547104" y="3520440"/>
            <a:ext cx="4846320" cy="731520"/>
          </a:xfrm>
          <a:prstGeom prst="rect">
            <a:avLst/>
          </a:prstGeom>
          <a:noFill/>
        </p:spPr>
        <p:txBody>
          <a:bodyPr wrap="square" lIns="0" tIns="0" rIns="0" bIns="0" anchor="t">
            <a:spAutoFit/>
          </a:bodyPr>
          <a:lstStyle/>
          <a:p>
            <a:pPr algn="l">
              <a:spcAft>
                <a:spcPts val="600"/>
              </a:spcAft>
            </a:pPr>
            <a:r>
              <a:rPr lang="en-GB" sz="1350" b="0" i="0" dirty="0">
                <a:solidFill>
                  <a:srgbClr val="55605E"/>
                </a:solidFill>
                <a:latin typeface="Noto Sans Medium"/>
              </a:rPr>
              <a:t>seven decision areas × three positioning options for navigating </a:t>
            </a:r>
            <a:r>
              <a:rPr lang="en-GB" sz="1350" b="1" i="0" dirty="0">
                <a:solidFill>
                  <a:srgbClr val="004A43"/>
                </a:solidFill>
                <a:latin typeface="Noto Sans Black"/>
              </a:rPr>
              <a:t>plural logics</a:t>
            </a:r>
          </a:p>
        </p:txBody>
      </p:sp>
      <p:sp>
        <p:nvSpPr>
          <p:cNvPr id="13" name="TextBox 12"/>
          <p:cNvSpPr txBox="1"/>
          <p:nvPr/>
        </p:nvSpPr>
        <p:spPr>
          <a:xfrm>
            <a:off x="530352" y="4617720"/>
            <a:ext cx="11155680" cy="215444"/>
          </a:xfrm>
          <a:prstGeom prst="rect">
            <a:avLst/>
          </a:prstGeom>
          <a:noFill/>
        </p:spPr>
        <p:txBody>
          <a:bodyPr wrap="square" lIns="0" tIns="0" rIns="0" bIns="0" anchor="t">
            <a:spAutoFit/>
          </a:bodyPr>
          <a:lstStyle/>
          <a:p>
            <a:pPr algn="l">
              <a:spcAft>
                <a:spcPts val="600"/>
              </a:spcAft>
            </a:pPr>
            <a:r>
              <a:rPr sz="1400" b="1" i="0" dirty="0">
                <a:solidFill>
                  <a:srgbClr val="004A43"/>
                </a:solidFill>
                <a:latin typeface="Noto Sans Black"/>
              </a:rPr>
              <a:t>Built by synthesis from FLAIG studies:</a:t>
            </a:r>
          </a:p>
        </p:txBody>
      </p:sp>
      <p:sp>
        <p:nvSpPr>
          <p:cNvPr id="14" name="TextBox 13"/>
          <p:cNvSpPr txBox="1"/>
          <p:nvPr/>
        </p:nvSpPr>
        <p:spPr>
          <a:xfrm>
            <a:off x="530352" y="4983480"/>
            <a:ext cx="2697480" cy="914400"/>
          </a:xfrm>
          <a:prstGeom prst="rect">
            <a:avLst/>
          </a:prstGeom>
          <a:noFill/>
        </p:spPr>
        <p:txBody>
          <a:bodyPr wrap="square" lIns="0" tIns="0" rIns="0" bIns="0" anchor="t">
            <a:spAutoFit/>
          </a:bodyPr>
          <a:lstStyle/>
          <a:p>
            <a:pPr algn="l">
              <a:spcAft>
                <a:spcPts val="200"/>
              </a:spcAft>
            </a:pPr>
            <a:r>
              <a:rPr sz="1250" b="1" i="0">
                <a:solidFill>
                  <a:srgbClr val="222B2A"/>
                </a:solidFill>
                <a:latin typeface="Noto Sans Black"/>
              </a:rPr>
              <a:t>Layered institutional perspective</a:t>
            </a:r>
          </a:p>
          <a:p>
            <a:pPr algn="l">
              <a:spcAft>
                <a:spcPts val="200"/>
              </a:spcAft>
            </a:pPr>
            <a:r>
              <a:rPr sz="1150" b="0" i="0">
                <a:solidFill>
                  <a:srgbClr val="55605E"/>
                </a:solidFill>
                <a:latin typeface="Noto Sans Medium"/>
              </a:rPr>
              <a:t>Minkkinen et al., 2026</a:t>
            </a:r>
          </a:p>
        </p:txBody>
      </p:sp>
      <p:sp>
        <p:nvSpPr>
          <p:cNvPr id="15" name="TextBox 14"/>
          <p:cNvSpPr txBox="1"/>
          <p:nvPr/>
        </p:nvSpPr>
        <p:spPr>
          <a:xfrm>
            <a:off x="3346704" y="4983480"/>
            <a:ext cx="2697480" cy="587340"/>
          </a:xfrm>
          <a:prstGeom prst="rect">
            <a:avLst/>
          </a:prstGeom>
          <a:noFill/>
        </p:spPr>
        <p:txBody>
          <a:bodyPr wrap="square" lIns="0" tIns="0" rIns="0" bIns="0" anchor="t">
            <a:spAutoFit/>
          </a:bodyPr>
          <a:lstStyle/>
          <a:p>
            <a:pPr algn="l">
              <a:spcAft>
                <a:spcPts val="200"/>
              </a:spcAft>
            </a:pPr>
            <a:r>
              <a:rPr sz="1250" b="1" i="0">
                <a:solidFill>
                  <a:srgbClr val="222B2A"/>
                </a:solidFill>
                <a:latin typeface="Noto Sans Black"/>
              </a:rPr>
              <a:t>Interorganizational governance patterns</a:t>
            </a:r>
          </a:p>
          <a:p>
            <a:pPr algn="l">
              <a:spcAft>
                <a:spcPts val="200"/>
              </a:spcAft>
            </a:pPr>
            <a:r>
              <a:rPr sz="1150" b="0" i="0">
                <a:solidFill>
                  <a:srgbClr val="55605E"/>
                </a:solidFill>
                <a:latin typeface="Noto Sans Medium"/>
              </a:rPr>
              <a:t>Khan &amp; Mäntymäki, 2026</a:t>
            </a:r>
          </a:p>
        </p:txBody>
      </p:sp>
      <p:sp>
        <p:nvSpPr>
          <p:cNvPr id="16" name="TextBox 15"/>
          <p:cNvSpPr txBox="1"/>
          <p:nvPr/>
        </p:nvSpPr>
        <p:spPr>
          <a:xfrm>
            <a:off x="6163056" y="4983480"/>
            <a:ext cx="2697480" cy="587340"/>
          </a:xfrm>
          <a:prstGeom prst="rect">
            <a:avLst/>
          </a:prstGeom>
          <a:noFill/>
        </p:spPr>
        <p:txBody>
          <a:bodyPr wrap="square" lIns="0" tIns="0" rIns="0" bIns="0" anchor="t">
            <a:spAutoFit/>
          </a:bodyPr>
          <a:lstStyle/>
          <a:p>
            <a:pPr algn="l">
              <a:spcAft>
                <a:spcPts val="200"/>
              </a:spcAft>
            </a:pPr>
            <a:r>
              <a:rPr sz="1250" b="1" i="0">
                <a:solidFill>
                  <a:srgbClr val="222B2A"/>
                </a:solidFill>
                <a:latin typeface="Noto Sans Black"/>
              </a:rPr>
              <a:t>Translation in Nordic organizations</a:t>
            </a:r>
          </a:p>
          <a:p>
            <a:pPr algn="l">
              <a:spcAft>
                <a:spcPts val="200"/>
              </a:spcAft>
            </a:pPr>
            <a:r>
              <a:rPr sz="1150" b="0" i="0">
                <a:solidFill>
                  <a:srgbClr val="55605E"/>
                </a:solidFill>
                <a:latin typeface="Noto Sans Medium"/>
              </a:rPr>
              <a:t>Birkstedt et al., 2026</a:t>
            </a:r>
          </a:p>
        </p:txBody>
      </p:sp>
      <p:sp>
        <p:nvSpPr>
          <p:cNvPr id="17" name="TextBox 16"/>
          <p:cNvSpPr txBox="1"/>
          <p:nvPr/>
        </p:nvSpPr>
        <p:spPr>
          <a:xfrm>
            <a:off x="8979408" y="4983480"/>
            <a:ext cx="2697480" cy="914400"/>
          </a:xfrm>
          <a:prstGeom prst="rect">
            <a:avLst/>
          </a:prstGeom>
          <a:noFill/>
        </p:spPr>
        <p:txBody>
          <a:bodyPr wrap="square" lIns="0" tIns="0" rIns="0" bIns="0" anchor="t">
            <a:spAutoFit/>
          </a:bodyPr>
          <a:lstStyle/>
          <a:p>
            <a:pPr algn="l">
              <a:spcAft>
                <a:spcPts val="200"/>
              </a:spcAft>
            </a:pPr>
            <a:r>
              <a:rPr sz="1250" b="1" i="0">
                <a:solidFill>
                  <a:srgbClr val="222B2A"/>
                </a:solidFill>
                <a:latin typeface="Noto Sans Black"/>
              </a:rPr>
              <a:t>Two MSc theses + GenAI expert study</a:t>
            </a:r>
          </a:p>
          <a:p>
            <a:pPr algn="l">
              <a:spcAft>
                <a:spcPts val="200"/>
              </a:spcAft>
            </a:pPr>
            <a:r>
              <a:rPr sz="1150" b="0" i="0">
                <a:solidFill>
                  <a:srgbClr val="55605E"/>
                </a:solidFill>
                <a:latin typeface="Noto Sans Medium"/>
              </a:rPr>
              <a:t>Heikkilä; Huopalainen; Jylhä et al., 2026</a:t>
            </a:r>
          </a:p>
        </p:txBody>
      </p:sp>
      <p:sp>
        <p:nvSpPr>
          <p:cNvPr id="30" name="Preliminary tag"/>
          <p:cNvSpPr/>
          <p:nvPr/>
        </p:nvSpPr>
        <p:spPr>
          <a:xfrm>
            <a:off x="6553200" y="2628900"/>
            <a:ext cx="1371600" cy="304800"/>
          </a:xfrm>
          <a:prstGeom prst="roundRect">
            <a:avLst>
              <a:gd name="adj" fmla="val 50000"/>
            </a:avLst>
          </a:prstGeom>
          <a:solidFill>
            <a:srgbClr val="E9E3CF"/>
          </a:solidFill>
          <a:ln>
            <a:noFill/>
          </a:ln>
        </p:spPr>
        <p:txBody>
          <a:bodyPr wrap="none" lIns="0" tIns="0" rIns="0" bIns="0" anchor="ctr">
            <a:noAutofit/>
          </a:bodyPr>
          <a:lstStyle/>
          <a:p>
            <a:pPr algn="ctr"/>
            <a:r>
              <a:rPr lang="en-GB" sz="1200" b="1" i="0" dirty="0">
                <a:solidFill>
                  <a:srgbClr val="004A43"/>
                </a:solidFill>
                <a:latin typeface="Noto Sans Black"/>
              </a:rPr>
              <a:t>Preliminary</a:t>
            </a:r>
          </a:p>
        </p:txBody>
      </p:sp>
      <p:sp>
        <p:nvSpPr>
          <p:cNvPr id="40" name="Deliverable link"/>
          <p:cNvSpPr txBox="1"/>
          <p:nvPr/>
        </p:nvSpPr>
        <p:spPr>
          <a:xfrm>
            <a:off x="533400" y="6121400"/>
            <a:ext cx="9080500" cy="176972"/>
          </a:xfrm>
          <a:prstGeom prst="rect">
            <a:avLst/>
          </a:prstGeom>
          <a:noFill/>
        </p:spPr>
        <p:txBody>
          <a:bodyPr wrap="square" lIns="0" tIns="0" rIns="0" bIns="0" anchor="t">
            <a:spAutoFit/>
          </a:bodyPr>
          <a:lstStyle/>
          <a:p>
            <a:pPr algn="l"/>
            <a:r>
              <a:rPr lang="en-US" sz="1150" b="1" i="0" dirty="0">
                <a:solidFill>
                  <a:srgbClr val="004A43"/>
                </a:solidFill>
                <a:latin typeface="Noto Sans Black"/>
              </a:rPr>
              <a:t>Full WP2 deliverable: </a:t>
            </a:r>
            <a:r>
              <a:rPr lang="en-US" sz="1150" b="0" i="0" u="sng" dirty="0">
                <a:solidFill>
                  <a:srgbClr val="004A43"/>
                </a:solidFill>
                <a:latin typeface="Noto Sans Medium"/>
                <a:hlinkClick r:id="rId3" tooltip="Open the WP2 deliverable"/>
              </a:rPr>
              <a:t>Responsible AI Ecosystems in Banking and Insurance: An ecosystem model and a strategy framework</a:t>
            </a:r>
            <a:endParaRPr lang="en-US" sz="1150" b="0" i="0" u="sng" dirty="0">
              <a:solidFill>
                <a:srgbClr val="004A43"/>
              </a:solidFill>
              <a:latin typeface="Noto Sans Medium"/>
            </a:endParaRPr>
          </a:p>
        </p:txBody>
      </p:sp>
    </p:spTree>
    <p:extLst>
      <p:ext uri="{BB962C8B-B14F-4D97-AF65-F5344CB8AC3E}">
        <p14:creationId xmlns:p14="http://schemas.microsoft.com/office/powerpoint/2010/main" val="1032708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lstStyle/>
          <a:p>
            <a:r>
              <a:rPr sz="3200" dirty="0"/>
              <a:t>What do we mean by “ecosystem”?</a:t>
            </a:r>
          </a:p>
        </p:txBody>
      </p:sp>
      <p:sp>
        <p:nvSpPr>
          <p:cNvPr id="3" name="TextBox 2"/>
          <p:cNvSpPr txBox="1"/>
          <p:nvPr/>
        </p:nvSpPr>
        <p:spPr>
          <a:xfrm>
            <a:off x="530352" y="1325880"/>
            <a:ext cx="11155680" cy="492443"/>
          </a:xfrm>
          <a:prstGeom prst="rect">
            <a:avLst/>
          </a:prstGeom>
          <a:noFill/>
        </p:spPr>
        <p:txBody>
          <a:bodyPr wrap="square" lIns="0" tIns="0" rIns="0" bIns="0" anchor="t">
            <a:spAutoFit/>
          </a:bodyPr>
          <a:lstStyle/>
          <a:p>
            <a:pPr algn="l">
              <a:spcAft>
                <a:spcPts val="600"/>
              </a:spcAft>
            </a:pPr>
            <a:r>
              <a:rPr lang="en-US" sz="1600" i="1" dirty="0">
                <a:solidFill>
                  <a:srgbClr val="55605E"/>
                </a:solidFill>
                <a:latin typeface="Noto Sans Black"/>
              </a:rPr>
              <a:t>An ecosystem is t</a:t>
            </a:r>
            <a:r>
              <a:rPr sz="1600" b="0" i="1" dirty="0">
                <a:solidFill>
                  <a:srgbClr val="55605E"/>
                </a:solidFill>
                <a:latin typeface="Noto Sans Black"/>
              </a:rPr>
              <a:t>he structure of actors, relationships and institutions that must align for AI in the sector to be responsibly governed and audited</a:t>
            </a:r>
          </a:p>
        </p:txBody>
      </p:sp>
      <p:sp>
        <p:nvSpPr>
          <p:cNvPr id="40" name="Row rule 1"/>
          <p:cNvSpPr/>
          <p:nvPr/>
        </p:nvSpPr>
        <p:spPr>
          <a:xfrm>
            <a:off x="533400" y="2235200"/>
            <a:ext cx="11150600" cy="12700"/>
          </a:xfrm>
          <a:prstGeom prst="rect">
            <a:avLst/>
          </a:prstGeom>
          <a:solidFill>
            <a:srgbClr val="C9D6D3"/>
          </a:solidFill>
          <a:ln>
            <a:noFill/>
          </a:ln>
        </p:spPr>
        <p:txBody>
          <a:bodyPr/>
          <a:lstStyle/>
          <a:p>
            <a:endParaRPr lang="en-FI"/>
          </a:p>
        </p:txBody>
      </p:sp>
      <p:sp>
        <p:nvSpPr>
          <p:cNvPr id="41" name="Row number 1"/>
          <p:cNvSpPr txBox="1"/>
          <p:nvPr/>
        </p:nvSpPr>
        <p:spPr>
          <a:xfrm>
            <a:off x="533400" y="2387600"/>
            <a:ext cx="711200" cy="635000"/>
          </a:xfrm>
          <a:prstGeom prst="rect">
            <a:avLst/>
          </a:prstGeom>
          <a:noFill/>
        </p:spPr>
        <p:txBody>
          <a:bodyPr wrap="square" lIns="91440" tIns="0" rIns="91440" bIns="0" anchor="t">
            <a:noAutofit/>
          </a:bodyPr>
          <a:lstStyle/>
          <a:p>
            <a:pPr algn="l">
              <a:spcAft>
                <a:spcPts val="0"/>
              </a:spcAft>
            </a:pPr>
            <a:r>
              <a:rPr lang="en-GB" sz="3200" b="1" i="0" dirty="0">
                <a:solidFill>
                  <a:srgbClr val="004A43"/>
                </a:solidFill>
                <a:latin typeface="Noto Sans Black"/>
              </a:rPr>
              <a:t>1</a:t>
            </a:r>
          </a:p>
        </p:txBody>
      </p:sp>
      <p:sp>
        <p:nvSpPr>
          <p:cNvPr id="42" name="Row heading 1"/>
          <p:cNvSpPr txBox="1"/>
          <p:nvPr/>
        </p:nvSpPr>
        <p:spPr>
          <a:xfrm>
            <a:off x="1270000" y="2438400"/>
            <a:ext cx="2794000" cy="889000"/>
          </a:xfrm>
          <a:prstGeom prst="rect">
            <a:avLst/>
          </a:prstGeom>
          <a:noFill/>
        </p:spPr>
        <p:txBody>
          <a:bodyPr wrap="square" lIns="91440" tIns="0" rIns="91440" bIns="0" anchor="t">
            <a:noAutofit/>
          </a:bodyPr>
          <a:lstStyle/>
          <a:p>
            <a:pPr algn="l">
              <a:spcAft>
                <a:spcPts val="0"/>
              </a:spcAft>
            </a:pPr>
            <a:r>
              <a:rPr lang="en-GB" sz="1600" b="1" dirty="0">
                <a:solidFill>
                  <a:srgbClr val="004A43"/>
                </a:solidFill>
                <a:latin typeface="Noto Sans Black"/>
              </a:rPr>
              <a:t>It’s a structure d</a:t>
            </a:r>
            <a:r>
              <a:rPr lang="en-GB" sz="1600" b="1" i="0" dirty="0">
                <a:solidFill>
                  <a:srgbClr val="004A43"/>
                </a:solidFill>
                <a:latin typeface="Noto Sans Black"/>
              </a:rPr>
              <a:t>efined by who needs to align</a:t>
            </a:r>
          </a:p>
        </p:txBody>
      </p:sp>
      <p:sp>
        <p:nvSpPr>
          <p:cNvPr id="43" name="Row body 1"/>
          <p:cNvSpPr txBox="1"/>
          <p:nvPr/>
        </p:nvSpPr>
        <p:spPr>
          <a:xfrm>
            <a:off x="4191000" y="2438400"/>
            <a:ext cx="4648200" cy="965200"/>
          </a:xfrm>
          <a:prstGeom prst="rect">
            <a:avLst/>
          </a:prstGeom>
          <a:noFill/>
        </p:spPr>
        <p:txBody>
          <a:bodyPr wrap="square" lIns="91440" tIns="0" rIns="91440" bIns="0" anchor="t">
            <a:noAutofit/>
          </a:bodyPr>
          <a:lstStyle/>
          <a:p>
            <a:pPr algn="l">
              <a:spcAft>
                <a:spcPts val="400"/>
              </a:spcAft>
            </a:pPr>
            <a:r>
              <a:rPr lang="en-GB" sz="1400" b="0" i="0" dirty="0">
                <a:solidFill>
                  <a:srgbClr val="222B2A"/>
                </a:solidFill>
                <a:latin typeface="Noto Sans Medium"/>
              </a:rPr>
              <a:t>What matters is who needs to align for the value proposition (responsibly governed AI) to materialize.</a:t>
            </a:r>
          </a:p>
          <a:p>
            <a:pPr algn="l">
              <a:spcAft>
                <a:spcPts val="0"/>
              </a:spcAft>
            </a:pPr>
            <a:r>
              <a:rPr lang="en-GB" sz="1100" b="0" i="0" dirty="0">
                <a:solidFill>
                  <a:srgbClr val="55605E"/>
                </a:solidFill>
                <a:latin typeface="Noto Sans Medium"/>
              </a:rPr>
              <a:t>Adner, 2017</a:t>
            </a:r>
          </a:p>
        </p:txBody>
      </p:sp>
      <p:sp>
        <p:nvSpPr>
          <p:cNvPr id="44" name="Example bar 1"/>
          <p:cNvSpPr/>
          <p:nvPr/>
        </p:nvSpPr>
        <p:spPr>
          <a:xfrm>
            <a:off x="9093200" y="2463800"/>
            <a:ext cx="38100" cy="660400"/>
          </a:xfrm>
          <a:prstGeom prst="rect">
            <a:avLst/>
          </a:prstGeom>
          <a:solidFill>
            <a:srgbClr val="ADCB00"/>
          </a:solidFill>
          <a:ln>
            <a:noFill/>
          </a:ln>
        </p:spPr>
        <p:txBody>
          <a:bodyPr/>
          <a:lstStyle/>
          <a:p>
            <a:endParaRPr lang="en-FI"/>
          </a:p>
        </p:txBody>
      </p:sp>
      <p:sp>
        <p:nvSpPr>
          <p:cNvPr id="45" name="Row example 1"/>
          <p:cNvSpPr txBox="1"/>
          <p:nvPr/>
        </p:nvSpPr>
        <p:spPr>
          <a:xfrm>
            <a:off x="9194800" y="2438400"/>
            <a:ext cx="2489200" cy="838200"/>
          </a:xfrm>
          <a:prstGeom prst="rect">
            <a:avLst/>
          </a:prstGeom>
          <a:noFill/>
        </p:spPr>
        <p:txBody>
          <a:bodyPr wrap="square" lIns="91440" tIns="0" rIns="91440" bIns="0" anchor="t">
            <a:noAutofit/>
          </a:bodyPr>
          <a:lstStyle/>
          <a:p>
            <a:pPr algn="l">
              <a:spcAft>
                <a:spcPts val="0"/>
              </a:spcAft>
            </a:pPr>
            <a:r>
              <a:rPr lang="en-GB" sz="1300" b="0" i="1" dirty="0">
                <a:solidFill>
                  <a:srgbClr val="004A43"/>
                </a:solidFill>
                <a:latin typeface="Noto Sans Black"/>
              </a:rPr>
              <a:t>E.g., supervisors and standard-setters, even without a contract</a:t>
            </a:r>
          </a:p>
        </p:txBody>
      </p:sp>
      <p:sp>
        <p:nvSpPr>
          <p:cNvPr id="46" name="Row rule 2"/>
          <p:cNvSpPr/>
          <p:nvPr/>
        </p:nvSpPr>
        <p:spPr>
          <a:xfrm>
            <a:off x="533400" y="3479800"/>
            <a:ext cx="11150600" cy="12700"/>
          </a:xfrm>
          <a:prstGeom prst="rect">
            <a:avLst/>
          </a:prstGeom>
          <a:solidFill>
            <a:srgbClr val="C9D6D3"/>
          </a:solidFill>
          <a:ln>
            <a:noFill/>
          </a:ln>
        </p:spPr>
        <p:txBody>
          <a:bodyPr/>
          <a:lstStyle/>
          <a:p>
            <a:endParaRPr lang="en-FI"/>
          </a:p>
        </p:txBody>
      </p:sp>
      <p:sp>
        <p:nvSpPr>
          <p:cNvPr id="47" name="Row number 2"/>
          <p:cNvSpPr txBox="1"/>
          <p:nvPr/>
        </p:nvSpPr>
        <p:spPr>
          <a:xfrm>
            <a:off x="533400" y="3632200"/>
            <a:ext cx="711200" cy="635000"/>
          </a:xfrm>
          <a:prstGeom prst="rect">
            <a:avLst/>
          </a:prstGeom>
          <a:noFill/>
        </p:spPr>
        <p:txBody>
          <a:bodyPr wrap="square" lIns="91440" tIns="0" rIns="91440" bIns="0" anchor="t">
            <a:noAutofit/>
          </a:bodyPr>
          <a:lstStyle/>
          <a:p>
            <a:pPr algn="l">
              <a:spcAft>
                <a:spcPts val="0"/>
              </a:spcAft>
            </a:pPr>
            <a:r>
              <a:rPr lang="en-GB" sz="3200" b="1" i="0" dirty="0">
                <a:solidFill>
                  <a:srgbClr val="004A43"/>
                </a:solidFill>
                <a:latin typeface="Noto Sans Black"/>
              </a:rPr>
              <a:t>2</a:t>
            </a:r>
          </a:p>
        </p:txBody>
      </p:sp>
      <p:sp>
        <p:nvSpPr>
          <p:cNvPr id="48" name="Row heading 2"/>
          <p:cNvSpPr txBox="1"/>
          <p:nvPr/>
        </p:nvSpPr>
        <p:spPr>
          <a:xfrm>
            <a:off x="1270000" y="3683000"/>
            <a:ext cx="2794000" cy="889000"/>
          </a:xfrm>
          <a:prstGeom prst="rect">
            <a:avLst/>
          </a:prstGeom>
          <a:noFill/>
        </p:spPr>
        <p:txBody>
          <a:bodyPr wrap="square" lIns="91440" tIns="0" rIns="91440" bIns="0" anchor="t">
            <a:noAutofit/>
          </a:bodyPr>
          <a:lstStyle/>
          <a:p>
            <a:pPr algn="l">
              <a:spcAft>
                <a:spcPts val="0"/>
              </a:spcAft>
            </a:pPr>
            <a:r>
              <a:rPr lang="en-GB" sz="1600" b="1" i="0" dirty="0">
                <a:solidFill>
                  <a:srgbClr val="004A43"/>
                </a:solidFill>
                <a:latin typeface="Noto Sans Black"/>
              </a:rPr>
              <a:t>Rules and standards are part of it</a:t>
            </a:r>
          </a:p>
        </p:txBody>
      </p:sp>
      <p:sp>
        <p:nvSpPr>
          <p:cNvPr id="49" name="Row body 2"/>
          <p:cNvSpPr txBox="1"/>
          <p:nvPr/>
        </p:nvSpPr>
        <p:spPr>
          <a:xfrm>
            <a:off x="4191000" y="3683000"/>
            <a:ext cx="4648200" cy="965200"/>
          </a:xfrm>
          <a:prstGeom prst="rect">
            <a:avLst/>
          </a:prstGeom>
          <a:noFill/>
        </p:spPr>
        <p:txBody>
          <a:bodyPr wrap="square" lIns="91440" tIns="0" rIns="91440" bIns="0" anchor="t">
            <a:noAutofit/>
          </a:bodyPr>
          <a:lstStyle/>
          <a:p>
            <a:pPr algn="l">
              <a:spcAft>
                <a:spcPts val="400"/>
              </a:spcAft>
            </a:pPr>
            <a:r>
              <a:rPr lang="en-GB" sz="1400" b="0" i="0" dirty="0">
                <a:solidFill>
                  <a:srgbClr val="222B2A"/>
                </a:solidFill>
                <a:latin typeface="Noto Sans Medium"/>
              </a:rPr>
              <a:t>Regulation, standards and supervisory expectations are part of the ecosystem, not an external constraint on it.</a:t>
            </a:r>
          </a:p>
          <a:p>
            <a:pPr algn="l">
              <a:spcAft>
                <a:spcPts val="0"/>
              </a:spcAft>
            </a:pPr>
            <a:r>
              <a:rPr lang="en-GB" sz="1100" b="0" i="0" dirty="0">
                <a:solidFill>
                  <a:srgbClr val="55605E"/>
                </a:solidFill>
                <a:latin typeface="Noto Sans Medium"/>
              </a:rPr>
              <a:t>Granstrand &amp; Holgersson, 2020; Tsujimoto et al., 2018</a:t>
            </a:r>
          </a:p>
        </p:txBody>
      </p:sp>
      <p:sp>
        <p:nvSpPr>
          <p:cNvPr id="50" name="Example bar 2"/>
          <p:cNvSpPr/>
          <p:nvPr/>
        </p:nvSpPr>
        <p:spPr>
          <a:xfrm>
            <a:off x="9093200" y="3708400"/>
            <a:ext cx="38100" cy="457200"/>
          </a:xfrm>
          <a:prstGeom prst="rect">
            <a:avLst/>
          </a:prstGeom>
          <a:solidFill>
            <a:srgbClr val="ADCB00"/>
          </a:solidFill>
          <a:ln>
            <a:noFill/>
          </a:ln>
        </p:spPr>
        <p:txBody>
          <a:bodyPr/>
          <a:lstStyle/>
          <a:p>
            <a:endParaRPr lang="en-FI"/>
          </a:p>
        </p:txBody>
      </p:sp>
      <p:sp>
        <p:nvSpPr>
          <p:cNvPr id="51" name="Row example 2"/>
          <p:cNvSpPr txBox="1"/>
          <p:nvPr/>
        </p:nvSpPr>
        <p:spPr>
          <a:xfrm>
            <a:off x="9194800" y="3683000"/>
            <a:ext cx="2489200" cy="838200"/>
          </a:xfrm>
          <a:prstGeom prst="rect">
            <a:avLst/>
          </a:prstGeom>
          <a:noFill/>
        </p:spPr>
        <p:txBody>
          <a:bodyPr wrap="square" lIns="91440" tIns="0" rIns="91440" bIns="0" anchor="t">
            <a:noAutofit/>
          </a:bodyPr>
          <a:lstStyle/>
          <a:p>
            <a:pPr algn="l">
              <a:spcAft>
                <a:spcPts val="0"/>
              </a:spcAft>
            </a:pPr>
            <a:r>
              <a:rPr lang="en-GB" sz="1300" b="0" i="1" dirty="0">
                <a:solidFill>
                  <a:srgbClr val="004A43"/>
                </a:solidFill>
                <a:latin typeface="Noto Sans Black"/>
              </a:rPr>
              <a:t>Especially important in a heavily regulated sector</a:t>
            </a:r>
          </a:p>
        </p:txBody>
      </p:sp>
      <p:sp>
        <p:nvSpPr>
          <p:cNvPr id="52" name="Row rule 3"/>
          <p:cNvSpPr/>
          <p:nvPr/>
        </p:nvSpPr>
        <p:spPr>
          <a:xfrm>
            <a:off x="533400" y="4724400"/>
            <a:ext cx="11150600" cy="12700"/>
          </a:xfrm>
          <a:prstGeom prst="rect">
            <a:avLst/>
          </a:prstGeom>
          <a:solidFill>
            <a:srgbClr val="C9D6D3"/>
          </a:solidFill>
          <a:ln>
            <a:noFill/>
          </a:ln>
        </p:spPr>
        <p:txBody>
          <a:bodyPr/>
          <a:lstStyle/>
          <a:p>
            <a:endParaRPr lang="en-FI"/>
          </a:p>
        </p:txBody>
      </p:sp>
      <p:sp>
        <p:nvSpPr>
          <p:cNvPr id="53" name="Row number 3"/>
          <p:cNvSpPr txBox="1"/>
          <p:nvPr/>
        </p:nvSpPr>
        <p:spPr>
          <a:xfrm>
            <a:off x="533400" y="4876800"/>
            <a:ext cx="711200" cy="635000"/>
          </a:xfrm>
          <a:prstGeom prst="rect">
            <a:avLst/>
          </a:prstGeom>
          <a:noFill/>
        </p:spPr>
        <p:txBody>
          <a:bodyPr wrap="square" lIns="91440" tIns="0" rIns="91440" bIns="0" anchor="t">
            <a:noAutofit/>
          </a:bodyPr>
          <a:lstStyle/>
          <a:p>
            <a:pPr algn="l">
              <a:spcAft>
                <a:spcPts val="0"/>
              </a:spcAft>
            </a:pPr>
            <a:r>
              <a:rPr lang="en-GB" sz="3200" b="1" i="0" dirty="0">
                <a:solidFill>
                  <a:srgbClr val="004A43"/>
                </a:solidFill>
                <a:latin typeface="Noto Sans Black"/>
              </a:rPr>
              <a:t>3</a:t>
            </a:r>
          </a:p>
        </p:txBody>
      </p:sp>
      <p:sp>
        <p:nvSpPr>
          <p:cNvPr id="54" name="Row heading 3"/>
          <p:cNvSpPr txBox="1"/>
          <p:nvPr/>
        </p:nvSpPr>
        <p:spPr>
          <a:xfrm>
            <a:off x="1270000" y="4927600"/>
            <a:ext cx="2794000" cy="889000"/>
          </a:xfrm>
          <a:prstGeom prst="rect">
            <a:avLst/>
          </a:prstGeom>
          <a:noFill/>
        </p:spPr>
        <p:txBody>
          <a:bodyPr wrap="square" lIns="91440" tIns="0" rIns="91440" bIns="0" anchor="t">
            <a:noAutofit/>
          </a:bodyPr>
          <a:lstStyle/>
          <a:p>
            <a:pPr algn="l">
              <a:spcAft>
                <a:spcPts val="0"/>
              </a:spcAft>
            </a:pPr>
            <a:r>
              <a:rPr lang="en-GB" sz="1600" b="1" i="0" dirty="0">
                <a:solidFill>
                  <a:srgbClr val="004A43"/>
                </a:solidFill>
                <a:latin typeface="Noto Sans Black"/>
              </a:rPr>
              <a:t>Its actors reason differently</a:t>
            </a:r>
          </a:p>
        </p:txBody>
      </p:sp>
      <p:sp>
        <p:nvSpPr>
          <p:cNvPr id="55" name="Row body 3"/>
          <p:cNvSpPr txBox="1"/>
          <p:nvPr/>
        </p:nvSpPr>
        <p:spPr>
          <a:xfrm>
            <a:off x="4191000" y="4927600"/>
            <a:ext cx="4648200" cy="965200"/>
          </a:xfrm>
          <a:prstGeom prst="rect">
            <a:avLst/>
          </a:prstGeom>
          <a:noFill/>
        </p:spPr>
        <p:txBody>
          <a:bodyPr wrap="square" lIns="91440" tIns="0" rIns="91440" bIns="0" anchor="t">
            <a:noAutofit/>
          </a:bodyPr>
          <a:lstStyle/>
          <a:p>
            <a:pPr algn="l">
              <a:spcAft>
                <a:spcPts val="400"/>
              </a:spcAft>
            </a:pPr>
            <a:r>
              <a:rPr lang="en-GB" sz="1400" b="0" i="0" dirty="0">
                <a:solidFill>
                  <a:srgbClr val="222B2A"/>
                </a:solidFill>
                <a:latin typeface="Noto Sans Medium"/>
              </a:rPr>
              <a:t>No one orchestrates the responsible AI ecosystem, so these differences aren’t smoothed out from above.</a:t>
            </a:r>
          </a:p>
          <a:p>
            <a:pPr algn="l">
              <a:spcAft>
                <a:spcPts val="0"/>
              </a:spcAft>
            </a:pPr>
            <a:r>
              <a:rPr lang="en-GB" sz="1100" b="0" i="0" dirty="0">
                <a:solidFill>
                  <a:srgbClr val="55605E"/>
                </a:solidFill>
                <a:latin typeface="Noto Sans Medium"/>
              </a:rPr>
              <a:t>Thornton &amp; Ocasio, 1999; Minkkinen et al., 2023</a:t>
            </a:r>
          </a:p>
        </p:txBody>
      </p:sp>
      <p:sp>
        <p:nvSpPr>
          <p:cNvPr id="56" name="Example bar 3"/>
          <p:cNvSpPr/>
          <p:nvPr/>
        </p:nvSpPr>
        <p:spPr>
          <a:xfrm>
            <a:off x="9093200" y="4953000"/>
            <a:ext cx="38100" cy="660400"/>
          </a:xfrm>
          <a:prstGeom prst="rect">
            <a:avLst/>
          </a:prstGeom>
          <a:solidFill>
            <a:srgbClr val="ADCB00"/>
          </a:solidFill>
          <a:ln>
            <a:noFill/>
          </a:ln>
        </p:spPr>
        <p:txBody>
          <a:bodyPr/>
          <a:lstStyle/>
          <a:p>
            <a:endParaRPr lang="en-FI"/>
          </a:p>
        </p:txBody>
      </p:sp>
      <p:sp>
        <p:nvSpPr>
          <p:cNvPr id="57" name="Row example 3"/>
          <p:cNvSpPr txBox="1"/>
          <p:nvPr/>
        </p:nvSpPr>
        <p:spPr>
          <a:xfrm>
            <a:off x="9194800" y="4927600"/>
            <a:ext cx="2489200" cy="838200"/>
          </a:xfrm>
          <a:prstGeom prst="rect">
            <a:avLst/>
          </a:prstGeom>
          <a:noFill/>
        </p:spPr>
        <p:txBody>
          <a:bodyPr wrap="square" lIns="91440" tIns="0" rIns="91440" bIns="0" anchor="t">
            <a:noAutofit/>
          </a:bodyPr>
          <a:lstStyle/>
          <a:p>
            <a:pPr algn="l">
              <a:spcAft>
                <a:spcPts val="0"/>
              </a:spcAft>
            </a:pPr>
            <a:r>
              <a:rPr lang="en-GB" sz="1300" b="0" i="1" dirty="0">
                <a:solidFill>
                  <a:srgbClr val="004A43"/>
                </a:solidFill>
                <a:latin typeface="Noto Sans Black"/>
              </a:rPr>
              <a:t>E.g., a supervisor and a data scientist disagree on what </a:t>
            </a:r>
            <a:r>
              <a:rPr lang="en-GB" sz="1300" b="0" i="1">
                <a:solidFill>
                  <a:srgbClr val="004A43"/>
                </a:solidFill>
                <a:latin typeface="Noto Sans Black"/>
              </a:rPr>
              <a:t>justifies</a:t>
            </a:r>
            <a:r>
              <a:rPr lang="en-GB" sz="1300" b="0" i="1" dirty="0">
                <a:solidFill>
                  <a:srgbClr val="004A43"/>
                </a:solidFill>
                <a:latin typeface="Noto Sans Black"/>
              </a:rPr>
              <a:t> </a:t>
            </a:r>
            <a:r>
              <a:rPr lang="en-GB" sz="1300" b="0" i="1">
                <a:solidFill>
                  <a:srgbClr val="004A43"/>
                </a:solidFill>
                <a:latin typeface="Noto Sans Black"/>
              </a:rPr>
              <a:t>using </a:t>
            </a:r>
            <a:r>
              <a:rPr lang="en-GB" sz="1300" b="0" i="1" dirty="0">
                <a:solidFill>
                  <a:srgbClr val="004A43"/>
                </a:solidFill>
                <a:latin typeface="Noto Sans Black"/>
              </a:rPr>
              <a:t>a </a:t>
            </a:r>
            <a:r>
              <a:rPr lang="en-GB" sz="1300" b="0" i="1">
                <a:solidFill>
                  <a:srgbClr val="004A43"/>
                </a:solidFill>
                <a:latin typeface="Noto Sans Black"/>
              </a:rPr>
              <a:t>model</a:t>
            </a:r>
            <a:endParaRPr lang="en-GB" sz="1300" b="0" i="1" dirty="0">
              <a:solidFill>
                <a:srgbClr val="004A43"/>
              </a:solidFill>
              <a:latin typeface="Noto Sans Black"/>
            </a:endParaRPr>
          </a:p>
        </p:txBody>
      </p:sp>
      <p:sp>
        <p:nvSpPr>
          <p:cNvPr id="58" name="Row rule end"/>
          <p:cNvSpPr/>
          <p:nvPr/>
        </p:nvSpPr>
        <p:spPr>
          <a:xfrm>
            <a:off x="533400" y="5969000"/>
            <a:ext cx="11150600" cy="12700"/>
          </a:xfrm>
          <a:prstGeom prst="rect">
            <a:avLst/>
          </a:prstGeom>
          <a:solidFill>
            <a:srgbClr val="C9D6D3"/>
          </a:solidFill>
          <a:ln>
            <a:noFill/>
          </a:ln>
        </p:spPr>
        <p:txBody>
          <a:bodyPr/>
          <a:lstStyle/>
          <a:p>
            <a:endParaRPr lang="en-FI"/>
          </a:p>
        </p:txBody>
      </p:sp>
    </p:spTree>
    <p:extLst>
      <p:ext uri="{BB962C8B-B14F-4D97-AF65-F5344CB8AC3E}">
        <p14:creationId xmlns:p14="http://schemas.microsoft.com/office/powerpoint/2010/main" val="3106168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320040"/>
            <a:ext cx="11146536" cy="777240"/>
          </a:xfrm>
        </p:spPr>
        <p:txBody>
          <a:bodyPr/>
          <a:lstStyle/>
          <a:p>
            <a:r>
              <a:t>Responsible AI ecosystem model</a:t>
            </a:r>
          </a:p>
        </p:txBody>
      </p:sp>
      <p:sp>
        <p:nvSpPr>
          <p:cNvPr id="5" name="Rounded Rectangle 4"/>
          <p:cNvSpPr/>
          <p:nvPr/>
        </p:nvSpPr>
        <p:spPr>
          <a:xfrm>
            <a:off x="2532888" y="1371600"/>
            <a:ext cx="7132320" cy="822960"/>
          </a:xfrm>
          <a:prstGeom prst="roundRect">
            <a:avLst>
              <a:gd name="adj" fmla="val 13333"/>
            </a:avLst>
          </a:prstGeom>
          <a:solidFill>
            <a:srgbClr val="E4EEEC"/>
          </a:solidFill>
          <a:ln>
            <a:noFill/>
          </a:ln>
        </p:spPr>
        <p:txBody>
          <a:bodyPr wrap="square" lIns="73152" tIns="73152" rIns="73152" bIns="73152" rtlCol="0" anchor="ctr"/>
          <a:lstStyle/>
          <a:p>
            <a:pPr algn="ctr">
              <a:spcAft>
                <a:spcPts val="200"/>
              </a:spcAft>
            </a:pPr>
            <a:r>
              <a:rPr sz="1500" b="1" i="0" dirty="0">
                <a:solidFill>
                  <a:srgbClr val="004A43"/>
                </a:solidFill>
                <a:latin typeface="Noto Sans Black"/>
              </a:rPr>
              <a:t>Polycentric governance</a:t>
            </a:r>
          </a:p>
          <a:p>
            <a:pPr algn="ctr">
              <a:spcAft>
                <a:spcPts val="200"/>
              </a:spcAft>
            </a:pPr>
            <a:r>
              <a:rPr sz="1150" b="0" i="0" dirty="0">
                <a:solidFill>
                  <a:srgbClr val="222B2A"/>
                </a:solidFill>
                <a:latin typeface="Noto Sans Medium"/>
              </a:rPr>
              <a:t>supervisors, auditors, standard-setters, civil society</a:t>
            </a:r>
            <a:endParaRPr lang="en-US" sz="1150" b="0" i="0" dirty="0">
              <a:solidFill>
                <a:srgbClr val="222B2A"/>
              </a:solidFill>
              <a:latin typeface="Noto Sans Medium"/>
            </a:endParaRPr>
          </a:p>
          <a:p>
            <a:pPr algn="ctr">
              <a:spcAft>
                <a:spcPts val="200"/>
              </a:spcAft>
            </a:pPr>
            <a:r>
              <a:rPr sz="1150" b="0" i="0" dirty="0">
                <a:solidFill>
                  <a:srgbClr val="222B2A"/>
                </a:solidFill>
                <a:latin typeface="Noto Sans Medium"/>
              </a:rPr>
              <a:t>act on the firm from outside</a:t>
            </a:r>
          </a:p>
        </p:txBody>
      </p:sp>
      <p:sp>
        <p:nvSpPr>
          <p:cNvPr id="6" name="Rounded Rectangle 5"/>
          <p:cNvSpPr/>
          <p:nvPr/>
        </p:nvSpPr>
        <p:spPr>
          <a:xfrm>
            <a:off x="530352" y="2743200"/>
            <a:ext cx="11128248" cy="1737360"/>
          </a:xfrm>
          <a:prstGeom prst="roundRect">
            <a:avLst>
              <a:gd name="adj" fmla="val 4210"/>
            </a:avLst>
          </a:prstGeom>
          <a:solidFill>
            <a:srgbClr val="E9E3CF"/>
          </a:solidFill>
          <a:ln>
            <a:noFill/>
          </a:ln>
        </p:spPr>
        <p:txBody>
          <a:bodyPr rtlCol="0" anchor="ctr"/>
          <a:lstStyle/>
          <a:p>
            <a:endParaRPr/>
          </a:p>
        </p:txBody>
      </p:sp>
      <p:sp>
        <p:nvSpPr>
          <p:cNvPr id="7" name="TextBox 6"/>
          <p:cNvSpPr txBox="1"/>
          <p:nvPr/>
        </p:nvSpPr>
        <p:spPr>
          <a:xfrm>
            <a:off x="8366760" y="3749039"/>
            <a:ext cx="3154680" cy="640080"/>
          </a:xfrm>
          <a:prstGeom prst="rect">
            <a:avLst/>
          </a:prstGeom>
          <a:noFill/>
        </p:spPr>
        <p:txBody>
          <a:bodyPr wrap="square" lIns="0" tIns="0" rIns="0" bIns="0" anchor="t">
            <a:spAutoFit/>
          </a:bodyPr>
          <a:lstStyle/>
          <a:p>
            <a:pPr algn="r">
              <a:spcAft>
                <a:spcPts val="200"/>
              </a:spcAft>
            </a:pPr>
            <a:r>
              <a:rPr sz="1400" b="1" i="0">
                <a:solidFill>
                  <a:srgbClr val="004A43"/>
                </a:solidFill>
                <a:latin typeface="Noto Sans Black"/>
              </a:rPr>
              <a:t>Value chain governance</a:t>
            </a:r>
          </a:p>
          <a:p>
            <a:pPr algn="r">
              <a:spcAft>
                <a:spcPts val="200"/>
              </a:spcAft>
            </a:pPr>
            <a:r>
              <a:rPr sz="1150" b="0" i="0">
                <a:solidFill>
                  <a:srgbClr val="222B2A"/>
                </a:solidFill>
                <a:latin typeface="Noto Sans Medium"/>
              </a:rPr>
              <a:t>runs through the firm</a:t>
            </a:r>
          </a:p>
        </p:txBody>
      </p:sp>
      <p:sp>
        <p:nvSpPr>
          <p:cNvPr id="8" name="Rounded Rectangle 7"/>
          <p:cNvSpPr/>
          <p:nvPr/>
        </p:nvSpPr>
        <p:spPr>
          <a:xfrm>
            <a:off x="4178808" y="2560320"/>
            <a:ext cx="3840480" cy="2103120"/>
          </a:xfrm>
          <a:prstGeom prst="roundRect">
            <a:avLst>
              <a:gd name="adj" fmla="val 4347"/>
            </a:avLst>
          </a:prstGeom>
          <a:solidFill>
            <a:srgbClr val="FFFFFF"/>
          </a:solidFill>
          <a:ln w="28575">
            <a:solidFill>
              <a:srgbClr val="004A43"/>
            </a:solidFill>
          </a:ln>
        </p:spPr>
        <p:txBody>
          <a:bodyPr rtlCol="0" anchor="ctr"/>
          <a:lstStyle/>
          <a:p>
            <a:endParaRPr/>
          </a:p>
        </p:txBody>
      </p:sp>
      <p:sp>
        <p:nvSpPr>
          <p:cNvPr id="9" name="TextBox 8"/>
          <p:cNvSpPr txBox="1"/>
          <p:nvPr/>
        </p:nvSpPr>
        <p:spPr>
          <a:xfrm>
            <a:off x="4178808" y="2697480"/>
            <a:ext cx="3840480" cy="685800"/>
          </a:xfrm>
          <a:prstGeom prst="rect">
            <a:avLst/>
          </a:prstGeom>
          <a:noFill/>
        </p:spPr>
        <p:txBody>
          <a:bodyPr wrap="square" lIns="0" tIns="0" rIns="0" bIns="0" anchor="t">
            <a:spAutoFit/>
          </a:bodyPr>
          <a:lstStyle/>
          <a:p>
            <a:pPr algn="ctr">
              <a:spcAft>
                <a:spcPts val="200"/>
              </a:spcAft>
            </a:pPr>
            <a:r>
              <a:rPr sz="1700" b="1" i="0" dirty="0">
                <a:solidFill>
                  <a:srgbClr val="004A43"/>
                </a:solidFill>
                <a:latin typeface="Noto Sans Black"/>
              </a:rPr>
              <a:t>Bank / insurer</a:t>
            </a:r>
          </a:p>
          <a:p>
            <a:pPr algn="ctr">
              <a:spcAft>
                <a:spcPts val="200"/>
              </a:spcAft>
            </a:pPr>
            <a:r>
              <a:rPr sz="1150" b="0" i="0" dirty="0">
                <a:solidFill>
                  <a:srgbClr val="222B2A"/>
                </a:solidFill>
                <a:latin typeface="Noto Sans Medium"/>
              </a:rPr>
              <a:t>plural logics meet and are negotiated</a:t>
            </a:r>
          </a:p>
        </p:txBody>
      </p:sp>
      <p:sp>
        <p:nvSpPr>
          <p:cNvPr id="10" name="Rounded Rectangle 9"/>
          <p:cNvSpPr/>
          <p:nvPr/>
        </p:nvSpPr>
        <p:spPr>
          <a:xfrm>
            <a:off x="4361688" y="3493008"/>
            <a:ext cx="1691640" cy="411480"/>
          </a:xfrm>
          <a:prstGeom prst="roundRect">
            <a:avLst>
              <a:gd name="adj" fmla="val 50000"/>
            </a:avLst>
          </a:prstGeom>
          <a:solidFill>
            <a:srgbClr val="2F8A57"/>
          </a:solidFill>
          <a:ln>
            <a:noFill/>
          </a:ln>
        </p:spPr>
        <p:txBody>
          <a:bodyPr wrap="square" lIns="0" tIns="0" rIns="0" bIns="0" rtlCol="0" anchor="ctr"/>
          <a:lstStyle/>
          <a:p>
            <a:pPr algn="ctr">
              <a:spcAft>
                <a:spcPts val="200"/>
              </a:spcAft>
            </a:pPr>
            <a:r>
              <a:rPr sz="1000" b="1" i="0">
                <a:solidFill>
                  <a:srgbClr val="FFFFFF"/>
                </a:solidFill>
                <a:latin typeface="Noto Sans Black"/>
              </a:rPr>
              <a:t>AI ethics principlism</a:t>
            </a:r>
          </a:p>
        </p:txBody>
      </p:sp>
      <p:sp>
        <p:nvSpPr>
          <p:cNvPr id="11" name="Rounded Rectangle 10"/>
          <p:cNvSpPr/>
          <p:nvPr/>
        </p:nvSpPr>
        <p:spPr>
          <a:xfrm>
            <a:off x="6144768" y="3493008"/>
            <a:ext cx="1691640" cy="411480"/>
          </a:xfrm>
          <a:prstGeom prst="roundRect">
            <a:avLst>
              <a:gd name="adj" fmla="val 50000"/>
            </a:avLst>
          </a:prstGeom>
          <a:solidFill>
            <a:srgbClr val="2F64A8"/>
          </a:solidFill>
          <a:ln>
            <a:noFill/>
          </a:ln>
        </p:spPr>
        <p:txBody>
          <a:bodyPr wrap="square" lIns="0" tIns="0" rIns="0" bIns="0" rtlCol="0" anchor="ctr"/>
          <a:lstStyle/>
          <a:p>
            <a:pPr algn="ctr">
              <a:spcAft>
                <a:spcPts val="200"/>
              </a:spcAft>
            </a:pPr>
            <a:r>
              <a:rPr sz="1000" b="1" i="0">
                <a:solidFill>
                  <a:srgbClr val="FFFFFF"/>
                </a:solidFill>
                <a:latin typeface="Noto Sans Black"/>
              </a:rPr>
              <a:t>Managerial rationalism</a:t>
            </a:r>
          </a:p>
        </p:txBody>
      </p:sp>
      <p:sp>
        <p:nvSpPr>
          <p:cNvPr id="12" name="Rounded Rectangle 11"/>
          <p:cNvSpPr/>
          <p:nvPr/>
        </p:nvSpPr>
        <p:spPr>
          <a:xfrm>
            <a:off x="4361688" y="3995928"/>
            <a:ext cx="1691640" cy="411480"/>
          </a:xfrm>
          <a:prstGeom prst="roundRect">
            <a:avLst>
              <a:gd name="adj" fmla="val 50000"/>
            </a:avLst>
          </a:prstGeom>
          <a:solidFill>
            <a:srgbClr val="C77D12"/>
          </a:solidFill>
          <a:ln>
            <a:noFill/>
          </a:ln>
        </p:spPr>
        <p:txBody>
          <a:bodyPr wrap="square" lIns="0" tIns="0" rIns="0" bIns="0" rtlCol="0" anchor="ctr"/>
          <a:lstStyle/>
          <a:p>
            <a:pPr algn="ctr">
              <a:spcAft>
                <a:spcPts val="200"/>
              </a:spcAft>
            </a:pPr>
            <a:r>
              <a:rPr sz="1000" b="1" i="0">
                <a:solidFill>
                  <a:srgbClr val="FFFFFF"/>
                </a:solidFill>
                <a:latin typeface="Noto Sans Black"/>
              </a:rPr>
              <a:t>IT professionalism</a:t>
            </a:r>
          </a:p>
        </p:txBody>
      </p:sp>
      <p:sp>
        <p:nvSpPr>
          <p:cNvPr id="13" name="Rounded Rectangle 12"/>
          <p:cNvSpPr/>
          <p:nvPr/>
        </p:nvSpPr>
        <p:spPr>
          <a:xfrm>
            <a:off x="6144768" y="3995928"/>
            <a:ext cx="1691640" cy="411480"/>
          </a:xfrm>
          <a:prstGeom prst="roundRect">
            <a:avLst>
              <a:gd name="adj" fmla="val 50000"/>
            </a:avLst>
          </a:prstGeom>
          <a:solidFill>
            <a:srgbClr val="8A4B9C"/>
          </a:solidFill>
          <a:ln>
            <a:noFill/>
          </a:ln>
        </p:spPr>
        <p:txBody>
          <a:bodyPr wrap="square" lIns="0" tIns="0" rIns="0" bIns="0" rtlCol="0" anchor="ctr"/>
          <a:lstStyle/>
          <a:p>
            <a:pPr algn="ctr">
              <a:spcAft>
                <a:spcPts val="200"/>
              </a:spcAft>
            </a:pPr>
            <a:r>
              <a:rPr sz="1000" b="1" i="0">
                <a:solidFill>
                  <a:srgbClr val="FFFFFF"/>
                </a:solidFill>
                <a:latin typeface="Noto Sans Black"/>
              </a:rPr>
              <a:t>Regulatory oversight</a:t>
            </a:r>
          </a:p>
        </p:txBody>
      </p:sp>
      <p:sp>
        <p:nvSpPr>
          <p:cNvPr id="14" name="Rounded Rectangle 13"/>
          <p:cNvSpPr/>
          <p:nvPr/>
        </p:nvSpPr>
        <p:spPr>
          <a:xfrm>
            <a:off x="777240" y="2880360"/>
            <a:ext cx="2514600" cy="685800"/>
          </a:xfrm>
          <a:prstGeom prst="roundRect">
            <a:avLst>
              <a:gd name="adj" fmla="val 16000"/>
            </a:avLst>
          </a:prstGeom>
          <a:solidFill>
            <a:srgbClr val="FFFFFF"/>
          </a:solidFill>
          <a:ln>
            <a:noFill/>
          </a:ln>
        </p:spPr>
        <p:txBody>
          <a:bodyPr wrap="square" lIns="45720" rIns="45720" rtlCol="0" anchor="ctr"/>
          <a:lstStyle/>
          <a:p>
            <a:pPr algn="ctr">
              <a:spcAft>
                <a:spcPts val="200"/>
              </a:spcAft>
            </a:pPr>
            <a:r>
              <a:rPr sz="1300" b="1" i="0">
                <a:solidFill>
                  <a:srgbClr val="004A43"/>
                </a:solidFill>
                <a:latin typeface="Noto Sans Black"/>
              </a:rPr>
              <a:t>Upstream</a:t>
            </a:r>
          </a:p>
          <a:p>
            <a:pPr algn="ctr">
              <a:spcAft>
                <a:spcPts val="200"/>
              </a:spcAft>
            </a:pPr>
            <a:r>
              <a:rPr sz="1050" b="0" i="0">
                <a:solidFill>
                  <a:srgbClr val="222B2A"/>
                </a:solidFill>
                <a:latin typeface="Noto Sans Medium"/>
              </a:rPr>
              <a:t>cloud, model &amp; system providers</a:t>
            </a:r>
          </a:p>
        </p:txBody>
      </p:sp>
      <p:sp>
        <p:nvSpPr>
          <p:cNvPr id="15" name="Rounded Rectangle 14"/>
          <p:cNvSpPr/>
          <p:nvPr/>
        </p:nvSpPr>
        <p:spPr>
          <a:xfrm>
            <a:off x="777240" y="3675887"/>
            <a:ext cx="2514600" cy="685800"/>
          </a:xfrm>
          <a:prstGeom prst="roundRect">
            <a:avLst>
              <a:gd name="adj" fmla="val 16000"/>
            </a:avLst>
          </a:prstGeom>
          <a:solidFill>
            <a:srgbClr val="FFFFFF"/>
          </a:solidFill>
          <a:ln>
            <a:noFill/>
          </a:ln>
        </p:spPr>
        <p:txBody>
          <a:bodyPr wrap="square" lIns="45720" rIns="45720" rtlCol="0" anchor="ctr"/>
          <a:lstStyle/>
          <a:p>
            <a:pPr algn="ctr">
              <a:spcAft>
                <a:spcPts val="200"/>
              </a:spcAft>
            </a:pPr>
            <a:r>
              <a:rPr sz="1300" b="1" i="0">
                <a:solidFill>
                  <a:srgbClr val="004A43"/>
                </a:solidFill>
                <a:latin typeface="Noto Sans Black"/>
              </a:rPr>
              <a:t>Insurers &amp; reinsurers</a:t>
            </a:r>
          </a:p>
          <a:p>
            <a:pPr algn="ctr">
              <a:spcAft>
                <a:spcPts val="200"/>
              </a:spcAft>
            </a:pPr>
            <a:r>
              <a:rPr sz="1050" b="0" i="0">
                <a:solidFill>
                  <a:srgbClr val="222B2A"/>
                </a:solidFill>
                <a:latin typeface="Noto Sans Medium"/>
              </a:rPr>
              <a:t>risk alleviation</a:t>
            </a:r>
          </a:p>
        </p:txBody>
      </p:sp>
      <p:sp>
        <p:nvSpPr>
          <p:cNvPr id="16" name="Rounded Rectangle 15"/>
          <p:cNvSpPr/>
          <p:nvPr/>
        </p:nvSpPr>
        <p:spPr>
          <a:xfrm>
            <a:off x="8915400" y="2880360"/>
            <a:ext cx="2514600" cy="685800"/>
          </a:xfrm>
          <a:prstGeom prst="roundRect">
            <a:avLst>
              <a:gd name="adj" fmla="val 16000"/>
            </a:avLst>
          </a:prstGeom>
          <a:solidFill>
            <a:srgbClr val="FFFFFF"/>
          </a:solidFill>
          <a:ln>
            <a:noFill/>
          </a:ln>
        </p:spPr>
        <p:txBody>
          <a:bodyPr wrap="square" lIns="45720" rIns="45720" rtlCol="0" anchor="ctr"/>
          <a:lstStyle/>
          <a:p>
            <a:pPr algn="ctr">
              <a:spcAft>
                <a:spcPts val="200"/>
              </a:spcAft>
            </a:pPr>
            <a:r>
              <a:rPr sz="1300" b="1" i="0">
                <a:solidFill>
                  <a:srgbClr val="004A43"/>
                </a:solidFill>
                <a:latin typeface="Noto Sans Black"/>
              </a:rPr>
              <a:t>Downstream</a:t>
            </a:r>
          </a:p>
          <a:p>
            <a:pPr algn="ctr">
              <a:spcAft>
                <a:spcPts val="200"/>
              </a:spcAft>
            </a:pPr>
            <a:r>
              <a:rPr sz="1050" b="0" i="0">
                <a:solidFill>
                  <a:srgbClr val="222B2A"/>
                </a:solidFill>
                <a:latin typeface="Noto Sans Medium"/>
              </a:rPr>
              <a:t>customers, policyholders</a:t>
            </a:r>
          </a:p>
        </p:txBody>
      </p:sp>
      <p:cxnSp>
        <p:nvCxnSpPr>
          <p:cNvPr id="17" name="Connector 16"/>
          <p:cNvCxnSpPr/>
          <p:nvPr/>
        </p:nvCxnSpPr>
        <p:spPr>
          <a:xfrm flipH="1">
            <a:off x="3310128" y="3218688"/>
            <a:ext cx="850392" cy="0"/>
          </a:xfrm>
          <a:prstGeom prst="line">
            <a:avLst/>
          </a:prstGeom>
          <a:ln w="25400">
            <a:solidFill>
              <a:srgbClr val="004A43"/>
            </a:solidFill>
            <a:tailEnd type="triangle"/>
          </a:ln>
        </p:spPr>
      </p:cxnSp>
      <p:sp>
        <p:nvSpPr>
          <p:cNvPr id="18" name="TextBox 17"/>
          <p:cNvSpPr txBox="1"/>
          <p:nvPr/>
        </p:nvSpPr>
        <p:spPr>
          <a:xfrm>
            <a:off x="3310128" y="2926080"/>
            <a:ext cx="777240" cy="274320"/>
          </a:xfrm>
          <a:prstGeom prst="rect">
            <a:avLst/>
          </a:prstGeom>
          <a:noFill/>
        </p:spPr>
        <p:txBody>
          <a:bodyPr wrap="square" lIns="0" tIns="0" rIns="0" bIns="0" anchor="t">
            <a:spAutoFit/>
          </a:bodyPr>
          <a:lstStyle/>
          <a:p>
            <a:pPr algn="ctr">
              <a:spcAft>
                <a:spcPts val="200"/>
              </a:spcAft>
            </a:pPr>
            <a:r>
              <a:rPr sz="1000" b="0" i="1">
                <a:solidFill>
                  <a:srgbClr val="004A43"/>
                </a:solidFill>
                <a:latin typeface="Noto Sans Medium"/>
              </a:rPr>
              <a:t>oversight</a:t>
            </a:r>
          </a:p>
        </p:txBody>
      </p:sp>
      <p:cxnSp>
        <p:nvCxnSpPr>
          <p:cNvPr id="19" name="Connector 18"/>
          <p:cNvCxnSpPr/>
          <p:nvPr/>
        </p:nvCxnSpPr>
        <p:spPr>
          <a:xfrm>
            <a:off x="3310128" y="4023360"/>
            <a:ext cx="850392" cy="0"/>
          </a:xfrm>
          <a:prstGeom prst="line">
            <a:avLst/>
          </a:prstGeom>
          <a:ln w="25400">
            <a:solidFill>
              <a:srgbClr val="004A43"/>
            </a:solidFill>
            <a:tailEnd type="triangle"/>
          </a:ln>
        </p:spPr>
      </p:cxnSp>
      <p:sp>
        <p:nvSpPr>
          <p:cNvPr id="20" name="TextBox 19"/>
          <p:cNvSpPr txBox="1"/>
          <p:nvPr/>
        </p:nvSpPr>
        <p:spPr>
          <a:xfrm>
            <a:off x="3310128" y="4050791"/>
            <a:ext cx="777240" cy="274320"/>
          </a:xfrm>
          <a:prstGeom prst="rect">
            <a:avLst/>
          </a:prstGeom>
          <a:noFill/>
        </p:spPr>
        <p:txBody>
          <a:bodyPr wrap="square" lIns="0" tIns="0" rIns="0" bIns="0" anchor="t">
            <a:spAutoFit/>
          </a:bodyPr>
          <a:lstStyle/>
          <a:p>
            <a:pPr algn="ctr">
              <a:spcAft>
                <a:spcPts val="200"/>
              </a:spcAft>
            </a:pPr>
            <a:r>
              <a:rPr sz="1000" b="0" i="1">
                <a:solidFill>
                  <a:srgbClr val="004A43"/>
                </a:solidFill>
                <a:latin typeface="Noto Sans Medium"/>
              </a:rPr>
              <a:t>pricing</a:t>
            </a:r>
          </a:p>
        </p:txBody>
      </p:sp>
      <p:cxnSp>
        <p:nvCxnSpPr>
          <p:cNvPr id="21" name="Connector 20"/>
          <p:cNvCxnSpPr/>
          <p:nvPr/>
        </p:nvCxnSpPr>
        <p:spPr>
          <a:xfrm>
            <a:off x="8037575" y="3218688"/>
            <a:ext cx="859537" cy="0"/>
          </a:xfrm>
          <a:prstGeom prst="line">
            <a:avLst/>
          </a:prstGeom>
          <a:ln w="25400">
            <a:solidFill>
              <a:srgbClr val="004A43"/>
            </a:solidFill>
            <a:headEnd type="triangle"/>
            <a:tailEnd type="triangle"/>
          </a:ln>
        </p:spPr>
      </p:cxnSp>
      <p:sp>
        <p:nvSpPr>
          <p:cNvPr id="22" name="TextBox 21"/>
          <p:cNvSpPr txBox="1"/>
          <p:nvPr/>
        </p:nvSpPr>
        <p:spPr>
          <a:xfrm>
            <a:off x="8019288" y="3291840"/>
            <a:ext cx="896111" cy="457200"/>
          </a:xfrm>
          <a:prstGeom prst="rect">
            <a:avLst/>
          </a:prstGeom>
          <a:noFill/>
        </p:spPr>
        <p:txBody>
          <a:bodyPr wrap="square" lIns="0" tIns="0" rIns="0" bIns="0" anchor="t">
            <a:spAutoFit/>
          </a:bodyPr>
          <a:lstStyle/>
          <a:p>
            <a:pPr algn="ctr">
              <a:spcAft>
                <a:spcPts val="200"/>
              </a:spcAft>
            </a:pPr>
            <a:r>
              <a:rPr sz="1000" b="0" i="1">
                <a:solidFill>
                  <a:srgbClr val="004A43"/>
                </a:solidFill>
                <a:latin typeface="Noto Sans Medium"/>
              </a:rPr>
              <a:t>prepare</a:t>
            </a:r>
          </a:p>
          <a:p>
            <a:pPr algn="ctr">
              <a:spcAft>
                <a:spcPts val="200"/>
              </a:spcAft>
            </a:pPr>
            <a:r>
              <a:rPr sz="1000" b="0" i="1">
                <a:solidFill>
                  <a:srgbClr val="004A43"/>
                </a:solidFill>
                <a:latin typeface="Noto Sans Medium"/>
              </a:rPr>
              <a:t>feed back</a:t>
            </a:r>
          </a:p>
        </p:txBody>
      </p:sp>
      <p:cxnSp>
        <p:nvCxnSpPr>
          <p:cNvPr id="23" name="Connector 22"/>
          <p:cNvCxnSpPr/>
          <p:nvPr/>
        </p:nvCxnSpPr>
        <p:spPr>
          <a:xfrm>
            <a:off x="5824728" y="2212848"/>
            <a:ext cx="0" cy="329184"/>
          </a:xfrm>
          <a:prstGeom prst="line">
            <a:avLst/>
          </a:prstGeom>
          <a:ln w="28575">
            <a:solidFill>
              <a:srgbClr val="004A43"/>
            </a:solidFill>
            <a:tailEnd type="triangle"/>
          </a:ln>
        </p:spPr>
      </p:cxnSp>
      <p:cxnSp>
        <p:nvCxnSpPr>
          <p:cNvPr id="24" name="Connector 23"/>
          <p:cNvCxnSpPr/>
          <p:nvPr/>
        </p:nvCxnSpPr>
        <p:spPr>
          <a:xfrm flipV="1">
            <a:off x="6373368" y="2212848"/>
            <a:ext cx="0" cy="329184"/>
          </a:xfrm>
          <a:prstGeom prst="line">
            <a:avLst/>
          </a:prstGeom>
          <a:ln w="28575">
            <a:solidFill>
              <a:srgbClr val="004A43"/>
            </a:solidFill>
            <a:tailEnd type="triangle"/>
          </a:ln>
        </p:spPr>
      </p:cxnSp>
      <p:sp>
        <p:nvSpPr>
          <p:cNvPr id="30" name="TextBox 30"/>
          <p:cNvSpPr txBox="1"/>
          <p:nvPr/>
        </p:nvSpPr>
        <p:spPr>
          <a:xfrm>
            <a:off x="2962272" y="2216150"/>
            <a:ext cx="2790828" cy="161583"/>
          </a:xfrm>
          <a:prstGeom prst="rect">
            <a:avLst/>
          </a:prstGeom>
          <a:noFill/>
        </p:spPr>
        <p:txBody>
          <a:bodyPr wrap="none" lIns="0" tIns="0" rIns="0" bIns="0" anchor="t">
            <a:spAutoFit/>
          </a:bodyPr>
          <a:lstStyle/>
          <a:p>
            <a:pPr algn="r">
              <a:spcAft>
                <a:spcPts val="200"/>
              </a:spcAft>
            </a:pPr>
            <a:r>
              <a:rPr sz="1050" b="0" i="1">
                <a:solidFill>
                  <a:srgbClr val="004A43"/>
                </a:solidFill>
                <a:latin typeface="Noto Sans Medium"/>
              </a:rPr>
              <a:t>requirements  (translated, not simply applied)</a:t>
            </a:r>
          </a:p>
        </p:txBody>
      </p:sp>
      <p:sp>
        <p:nvSpPr>
          <p:cNvPr id="25" name="TextBox 24"/>
          <p:cNvSpPr txBox="1"/>
          <p:nvPr/>
        </p:nvSpPr>
        <p:spPr>
          <a:xfrm>
            <a:off x="6451600" y="2216150"/>
            <a:ext cx="527388" cy="161583"/>
          </a:xfrm>
          <a:prstGeom prst="rect">
            <a:avLst/>
          </a:prstGeom>
          <a:noFill/>
        </p:spPr>
        <p:txBody>
          <a:bodyPr wrap="none" lIns="0" tIns="0" rIns="0" bIns="0" anchor="t">
            <a:spAutoFit/>
          </a:bodyPr>
          <a:lstStyle/>
          <a:p>
            <a:pPr algn="l">
              <a:spcAft>
                <a:spcPts val="200"/>
              </a:spcAft>
            </a:pPr>
            <a:r>
              <a:rPr sz="1050" b="0" i="1">
                <a:solidFill>
                  <a:srgbClr val="004A43"/>
                </a:solidFill>
                <a:latin typeface="Noto Sans Medium"/>
              </a:rPr>
              <a:t>evidence</a:t>
            </a:r>
          </a:p>
        </p:txBody>
      </p:sp>
      <p:sp>
        <p:nvSpPr>
          <p:cNvPr id="26" name="Rounded Rectangle 25"/>
          <p:cNvSpPr/>
          <p:nvPr/>
        </p:nvSpPr>
        <p:spPr>
          <a:xfrm>
            <a:off x="4178808" y="5074920"/>
            <a:ext cx="3840480" cy="777240"/>
          </a:xfrm>
          <a:prstGeom prst="roundRect">
            <a:avLst>
              <a:gd name="adj" fmla="val 14117"/>
            </a:avLst>
          </a:prstGeom>
          <a:solidFill>
            <a:srgbClr val="FFFFFF"/>
          </a:solidFill>
          <a:ln w="19050">
            <a:solidFill>
              <a:srgbClr val="004A43"/>
            </a:solidFill>
          </a:ln>
        </p:spPr>
        <p:txBody>
          <a:bodyPr wrap="square" lIns="0" tIns="0" rIns="0" bIns="0" rtlCol="0" anchor="ctr"/>
          <a:lstStyle/>
          <a:p>
            <a:pPr algn="ctr">
              <a:spcAft>
                <a:spcPts val="200"/>
              </a:spcAft>
            </a:pPr>
            <a:r>
              <a:rPr sz="1350" b="1" i="0">
                <a:solidFill>
                  <a:srgbClr val="004A43"/>
                </a:solidFill>
                <a:latin typeface="Noto Sans Black"/>
              </a:rPr>
              <a:t>AI systems in use</a:t>
            </a:r>
          </a:p>
          <a:p>
            <a:pPr algn="ctr">
              <a:spcAft>
                <a:spcPts val="200"/>
              </a:spcAft>
            </a:pPr>
            <a:r>
              <a:rPr sz="1050" b="0" i="1">
                <a:solidFill>
                  <a:srgbClr val="55605E"/>
                </a:solidFill>
                <a:latin typeface="Noto Sans Medium"/>
              </a:rPr>
              <a:t>credit scoring, claims, fraud, chatbots</a:t>
            </a:r>
          </a:p>
        </p:txBody>
      </p:sp>
      <p:cxnSp>
        <p:nvCxnSpPr>
          <p:cNvPr id="27" name="Connector 26"/>
          <p:cNvCxnSpPr/>
          <p:nvPr/>
        </p:nvCxnSpPr>
        <p:spPr>
          <a:xfrm>
            <a:off x="5824728" y="4681728"/>
            <a:ext cx="0" cy="374904"/>
          </a:xfrm>
          <a:prstGeom prst="line">
            <a:avLst/>
          </a:prstGeom>
          <a:ln w="28575">
            <a:solidFill>
              <a:srgbClr val="004A43"/>
            </a:solidFill>
            <a:tailEnd type="triangle"/>
          </a:ln>
        </p:spPr>
      </p:cxnSp>
      <p:cxnSp>
        <p:nvCxnSpPr>
          <p:cNvPr id="28" name="Connector 27"/>
          <p:cNvCxnSpPr/>
          <p:nvPr/>
        </p:nvCxnSpPr>
        <p:spPr>
          <a:xfrm flipV="1">
            <a:off x="6373368" y="4681728"/>
            <a:ext cx="0" cy="374904"/>
          </a:xfrm>
          <a:prstGeom prst="line">
            <a:avLst/>
          </a:prstGeom>
          <a:ln w="28575">
            <a:solidFill>
              <a:srgbClr val="004A43"/>
            </a:solidFill>
            <a:tailEnd type="triangle"/>
          </a:ln>
        </p:spPr>
      </p:cxnSp>
      <p:sp>
        <p:nvSpPr>
          <p:cNvPr id="31" name="TextBox 31"/>
          <p:cNvSpPr txBox="1"/>
          <p:nvPr/>
        </p:nvSpPr>
        <p:spPr>
          <a:xfrm>
            <a:off x="3848100" y="4718050"/>
            <a:ext cx="1905000" cy="317500"/>
          </a:xfrm>
          <a:prstGeom prst="rect">
            <a:avLst/>
          </a:prstGeom>
          <a:noFill/>
        </p:spPr>
        <p:txBody>
          <a:bodyPr wrap="none" lIns="0" tIns="0" rIns="0" bIns="0" anchor="t">
            <a:spAutoFit/>
          </a:bodyPr>
          <a:lstStyle/>
          <a:p>
            <a:pPr algn="r">
              <a:spcAft>
                <a:spcPts val="200"/>
              </a:spcAft>
            </a:pPr>
            <a:r>
              <a:rPr sz="1050" b="0" i="1">
                <a:solidFill>
                  <a:srgbClr val="004A43"/>
                </a:solidFill>
                <a:latin typeface="Noto Sans Medium"/>
              </a:rPr>
              <a:t>controls</a:t>
            </a:r>
          </a:p>
        </p:txBody>
      </p:sp>
      <p:sp>
        <p:nvSpPr>
          <p:cNvPr id="29" name="TextBox 28"/>
          <p:cNvSpPr txBox="1"/>
          <p:nvPr/>
        </p:nvSpPr>
        <p:spPr>
          <a:xfrm>
            <a:off x="6451600" y="4718050"/>
            <a:ext cx="4064000" cy="317500"/>
          </a:xfrm>
          <a:prstGeom prst="rect">
            <a:avLst/>
          </a:prstGeom>
          <a:noFill/>
        </p:spPr>
        <p:txBody>
          <a:bodyPr wrap="none" lIns="0" tIns="0" rIns="0" bIns="0" anchor="t">
            <a:spAutoFit/>
          </a:bodyPr>
          <a:lstStyle/>
          <a:p>
            <a:pPr algn="l">
              <a:spcAft>
                <a:spcPts val="200"/>
              </a:spcAft>
            </a:pPr>
            <a:r>
              <a:rPr sz="1050" b="0" i="1">
                <a:solidFill>
                  <a:srgbClr val="004A43"/>
                </a:solidFill>
                <a:latin typeface="Noto Sans Medium"/>
              </a:rPr>
              <a:t>system properties</a:t>
            </a:r>
          </a:p>
        </p:txBody>
      </p:sp>
      <p:sp>
        <p:nvSpPr>
          <p:cNvPr id="32" name="Source"/>
          <p:cNvSpPr txBox="1"/>
          <p:nvPr/>
        </p:nvSpPr>
        <p:spPr>
          <a:xfrm>
            <a:off x="533400" y="6146800"/>
            <a:ext cx="9144000" cy="438582"/>
          </a:xfrm>
          <a:prstGeom prst="rect">
            <a:avLst/>
          </a:prstGeom>
          <a:noFill/>
        </p:spPr>
        <p:txBody>
          <a:bodyPr wrap="square" lIns="0" tIns="0" rIns="0" bIns="0" anchor="t">
            <a:spAutoFit/>
          </a:bodyPr>
          <a:lstStyle/>
          <a:p>
            <a:pPr algn="l">
              <a:spcBef>
                <a:spcPts val="0"/>
              </a:spcBef>
              <a:spcAft>
                <a:spcPts val="0"/>
              </a:spcAft>
            </a:pPr>
            <a:r>
              <a:rPr lang="en-GB" sz="950" b="0" i="0" dirty="0">
                <a:solidFill>
                  <a:srgbClr val="55605E"/>
                </a:solidFill>
                <a:latin typeface="Noto Sans Medium"/>
              </a:rPr>
              <a:t>Birkstedt, T., Minkkinen, M., &amp; Mäntymäki, M. (2026). Governance by negotiation. I3E 2026, LNCS 16912, 301–312.</a:t>
            </a:r>
          </a:p>
          <a:p>
            <a:pPr algn="l">
              <a:spcBef>
                <a:spcPts val="0"/>
              </a:spcBef>
              <a:spcAft>
                <a:spcPts val="0"/>
              </a:spcAft>
            </a:pPr>
            <a:r>
              <a:rPr lang="en-GB" sz="950" b="0" i="0" dirty="0">
                <a:solidFill>
                  <a:srgbClr val="55605E"/>
                </a:solidFill>
                <a:latin typeface="Noto Sans Medium"/>
              </a:rPr>
              <a:t>Khan, F., &amp; Mäntymäki, M. (2026). Interorganizational AI governance in academic and grey literature. I3E 2026, LNCS 16912, 326–336.</a:t>
            </a:r>
          </a:p>
          <a:p>
            <a:pPr algn="l">
              <a:spcBef>
                <a:spcPts val="0"/>
              </a:spcBef>
              <a:spcAft>
                <a:spcPts val="0"/>
              </a:spcAft>
            </a:pPr>
            <a:r>
              <a:rPr lang="en-GB" sz="950" b="0" i="0" dirty="0">
                <a:solidFill>
                  <a:srgbClr val="55605E"/>
                </a:solidFill>
                <a:latin typeface="Noto Sans Medium"/>
              </a:rPr>
              <a:t>Minkkinen, M., Jylhä, H., &amp; Mäntymäki, M. (2026). AI governance: A layered institutional perspective. Working paper, University of Turku.</a:t>
            </a:r>
          </a:p>
        </p:txBody>
      </p:sp>
    </p:spTree>
    <p:extLst>
      <p:ext uri="{BB962C8B-B14F-4D97-AF65-F5344CB8AC3E}">
        <p14:creationId xmlns:p14="http://schemas.microsoft.com/office/powerpoint/2010/main" val="77023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par>
                                <p:cTn id="68" presetID="10" presetClass="entr" presetSubtype="0" fill="hold" nodeType="with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par>
                                <p:cTn id="71" presetID="10" presetClass="entr" presetSubtype="0"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500"/>
                                        <p:tgtEl>
                                          <p:spTgt spid="1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
                                            <p:txEl>
                                              <p:pRg st="1" end="1"/>
                                            </p:txEl>
                                          </p:spTgt>
                                        </p:tgtEl>
                                        <p:attrNameLst>
                                          <p:attrName>style.visibility</p:attrName>
                                        </p:attrNameLst>
                                      </p:cBhvr>
                                      <p:to>
                                        <p:strVal val="visible"/>
                                      </p:to>
                                    </p:set>
                                    <p:animEffect transition="in" filter="fade">
                                      <p:cBhvr>
                                        <p:cTn id="87" dur="500"/>
                                        <p:tgtEl>
                                          <p:spTgt spid="9">
                                            <p:txEl>
                                              <p:pRg st="1" end="1"/>
                                            </p:tx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fade">
                                      <p:cBhvr>
                                        <p:cTn id="90" dur="500"/>
                                        <p:tgtEl>
                                          <p:spTgt spid="10"/>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fade">
                                      <p:cBhvr>
                                        <p:cTn id="93" dur="500"/>
                                        <p:tgtEl>
                                          <p:spTgt spid="1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
                                        </p:tgtEl>
                                        <p:attrNameLst>
                                          <p:attrName>style.visibility</p:attrName>
                                        </p:attrNameLst>
                                      </p:cBhvr>
                                      <p:to>
                                        <p:strVal val="visible"/>
                                      </p:to>
                                    </p:set>
                                    <p:animEffect transition="in" filter="fade">
                                      <p:cBhvr>
                                        <p:cTn id="9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build="p"/>
      <p:bldP spid="10" grpId="0" animBg="1"/>
      <p:bldP spid="11" grpId="0" animBg="1"/>
      <p:bldP spid="12" grpId="0" animBg="1"/>
      <p:bldP spid="13" grpId="0" animBg="1"/>
      <p:bldP spid="14" grpId="0" animBg="1"/>
      <p:bldP spid="15" grpId="0" animBg="1"/>
      <p:bldP spid="16" grpId="0" animBg="1"/>
      <p:bldP spid="18" grpId="0" animBg="1"/>
      <p:bldP spid="20" grpId="0" animBg="1"/>
      <p:bldP spid="22" grpId="0" animBg="1"/>
      <p:bldP spid="30" grpId="0" animBg="1"/>
      <p:bldP spid="25" grpId="0" animBg="1"/>
      <p:bldP spid="26" grpId="0" animBg="1"/>
      <p:bldP spid="31"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lstStyle/>
          <a:p>
            <a:r>
              <a:rPr sz="3200" dirty="0"/>
              <a:t>Four institutional logics:</a:t>
            </a:r>
            <a:r>
              <a:rPr lang="en-US" sz="3200" dirty="0"/>
              <a:t> how different actors reason</a:t>
            </a:r>
            <a:endParaRPr sz="3200" dirty="0"/>
          </a:p>
        </p:txBody>
      </p:sp>
      <p:sp>
        <p:nvSpPr>
          <p:cNvPr id="3" name="Rounded Rectangle 2"/>
          <p:cNvSpPr/>
          <p:nvPr/>
        </p:nvSpPr>
        <p:spPr>
          <a:xfrm>
            <a:off x="530352" y="1463040"/>
            <a:ext cx="2670048" cy="20828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Rounded Rectangle 3"/>
          <p:cNvSpPr/>
          <p:nvPr/>
        </p:nvSpPr>
        <p:spPr>
          <a:xfrm>
            <a:off x="762000" y="1663700"/>
            <a:ext cx="2032000" cy="355600"/>
          </a:xfrm>
          <a:prstGeom prst="roundRect">
            <a:avLst>
              <a:gd name="adj" fmla="val 50000"/>
            </a:avLst>
          </a:prstGeom>
          <a:solidFill>
            <a:srgbClr val="2F8A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100" b="1">
                <a:solidFill>
                  <a:srgbClr val="FFFFFF"/>
                </a:solidFill>
                <a:latin typeface="Noto Sans Black"/>
              </a:rPr>
              <a:t>AI ethics principlism</a:t>
            </a:r>
          </a:p>
        </p:txBody>
      </p:sp>
      <p:sp>
        <p:nvSpPr>
          <p:cNvPr id="6" name="TextBox 5"/>
          <p:cNvSpPr txBox="1"/>
          <p:nvPr/>
        </p:nvSpPr>
        <p:spPr>
          <a:xfrm>
            <a:off x="758952" y="2184400"/>
            <a:ext cx="2286000" cy="1188720"/>
          </a:xfrm>
          <a:prstGeom prst="rect">
            <a:avLst/>
          </a:prstGeom>
          <a:noFill/>
        </p:spPr>
        <p:txBody>
          <a:bodyPr wrap="square" lIns="0" tIns="0" rIns="0" bIns="0" anchor="t">
            <a:spAutoFit/>
          </a:bodyPr>
          <a:lstStyle/>
          <a:p>
            <a:pPr algn="l">
              <a:spcAft>
                <a:spcPts val="500"/>
              </a:spcAft>
            </a:pPr>
            <a:r>
              <a:rPr lang="en-GB" sz="1300" b="1" i="0" dirty="0">
                <a:solidFill>
                  <a:srgbClr val="222B2A"/>
                </a:solidFill>
                <a:latin typeface="Noto Sans Black"/>
              </a:rPr>
              <a:t>Civil society, academia, affected groups</a:t>
            </a:r>
          </a:p>
          <a:p>
            <a:pPr algn="l">
              <a:spcAft>
                <a:spcPts val="300"/>
              </a:spcAft>
            </a:pPr>
            <a:r>
              <a:rPr lang="en-GB" sz="1150" b="0" i="0" dirty="0">
                <a:solidFill>
                  <a:srgbClr val="55605E"/>
                </a:solidFill>
                <a:latin typeface="Noto Sans Medium"/>
              </a:rPr>
              <a:t>Reason in terms of fairness, transparency, non-maleficence</a:t>
            </a:r>
          </a:p>
        </p:txBody>
      </p:sp>
      <p:sp>
        <p:nvSpPr>
          <p:cNvPr id="7" name="Rounded Rectangle 6"/>
          <p:cNvSpPr/>
          <p:nvPr/>
        </p:nvSpPr>
        <p:spPr>
          <a:xfrm>
            <a:off x="3355848" y="1463040"/>
            <a:ext cx="2670048" cy="20828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Rounded Rectangle 7"/>
          <p:cNvSpPr/>
          <p:nvPr/>
        </p:nvSpPr>
        <p:spPr>
          <a:xfrm>
            <a:off x="3581400" y="1663700"/>
            <a:ext cx="2032000" cy="355600"/>
          </a:xfrm>
          <a:prstGeom prst="roundRect">
            <a:avLst>
              <a:gd name="adj" fmla="val 50000"/>
            </a:avLst>
          </a:prstGeom>
          <a:solidFill>
            <a:srgbClr val="2F64A8"/>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100" b="1">
                <a:solidFill>
                  <a:srgbClr val="FFFFFF"/>
                </a:solidFill>
                <a:latin typeface="Noto Sans Black"/>
              </a:rPr>
              <a:t>Managerial rationalism</a:t>
            </a:r>
          </a:p>
        </p:txBody>
      </p:sp>
      <p:sp>
        <p:nvSpPr>
          <p:cNvPr id="10" name="TextBox 9"/>
          <p:cNvSpPr txBox="1"/>
          <p:nvPr/>
        </p:nvSpPr>
        <p:spPr>
          <a:xfrm>
            <a:off x="3584448" y="2184400"/>
            <a:ext cx="2286000" cy="1188720"/>
          </a:xfrm>
          <a:prstGeom prst="rect">
            <a:avLst/>
          </a:prstGeom>
          <a:noFill/>
        </p:spPr>
        <p:txBody>
          <a:bodyPr wrap="square" lIns="0" tIns="0" rIns="0" bIns="0" anchor="t">
            <a:spAutoFit/>
          </a:bodyPr>
          <a:lstStyle/>
          <a:p>
            <a:pPr algn="l">
              <a:spcAft>
                <a:spcPts val="500"/>
              </a:spcAft>
            </a:pPr>
            <a:r>
              <a:rPr lang="en-GB" sz="1300" b="1" i="0" dirty="0">
                <a:solidFill>
                  <a:srgbClr val="222B2A"/>
                </a:solidFill>
                <a:latin typeface="Noto Sans Black"/>
              </a:rPr>
              <a:t>Investors, managers, deployers</a:t>
            </a:r>
          </a:p>
          <a:p>
            <a:pPr algn="l">
              <a:spcAft>
                <a:spcPts val="300"/>
              </a:spcAft>
            </a:pPr>
            <a:r>
              <a:rPr lang="en-GB" sz="1150" b="0" i="0" dirty="0">
                <a:solidFill>
                  <a:srgbClr val="55605E"/>
                </a:solidFill>
                <a:latin typeface="Noto Sans Medium"/>
              </a:rPr>
              <a:t>Reason in terms of efficiency, ROI, cost control, risk management</a:t>
            </a:r>
          </a:p>
        </p:txBody>
      </p:sp>
      <p:sp>
        <p:nvSpPr>
          <p:cNvPr id="11" name="Rounded Rectangle 10"/>
          <p:cNvSpPr/>
          <p:nvPr/>
        </p:nvSpPr>
        <p:spPr>
          <a:xfrm>
            <a:off x="6181344" y="1463040"/>
            <a:ext cx="2670048" cy="20828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Rounded Rectangle 11"/>
          <p:cNvSpPr/>
          <p:nvPr/>
        </p:nvSpPr>
        <p:spPr>
          <a:xfrm>
            <a:off x="6413500" y="1663700"/>
            <a:ext cx="2032000" cy="355600"/>
          </a:xfrm>
          <a:prstGeom prst="roundRect">
            <a:avLst>
              <a:gd name="adj" fmla="val 50000"/>
            </a:avLst>
          </a:prstGeom>
          <a:solidFill>
            <a:srgbClr val="C77D12"/>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100" b="1">
                <a:solidFill>
                  <a:srgbClr val="FFFFFF"/>
                </a:solidFill>
                <a:latin typeface="Noto Sans Black"/>
              </a:rPr>
              <a:t>IT professionalism</a:t>
            </a:r>
          </a:p>
        </p:txBody>
      </p:sp>
      <p:sp>
        <p:nvSpPr>
          <p:cNvPr id="14" name="TextBox 13"/>
          <p:cNvSpPr txBox="1"/>
          <p:nvPr/>
        </p:nvSpPr>
        <p:spPr>
          <a:xfrm>
            <a:off x="6409944" y="2184400"/>
            <a:ext cx="2286000" cy="1188720"/>
          </a:xfrm>
          <a:prstGeom prst="rect">
            <a:avLst/>
          </a:prstGeom>
          <a:noFill/>
        </p:spPr>
        <p:txBody>
          <a:bodyPr wrap="square" lIns="0" tIns="0" rIns="0" bIns="0" anchor="t">
            <a:spAutoFit/>
          </a:bodyPr>
          <a:lstStyle/>
          <a:p>
            <a:pPr algn="l">
              <a:spcAft>
                <a:spcPts val="500"/>
              </a:spcAft>
            </a:pPr>
            <a:r>
              <a:rPr lang="en-GB" sz="1300" b="1" i="0" dirty="0">
                <a:solidFill>
                  <a:srgbClr val="222B2A"/>
                </a:solidFill>
                <a:latin typeface="Noto Sans Black"/>
              </a:rPr>
              <a:t>Standard-setters, developers, providers</a:t>
            </a:r>
          </a:p>
          <a:p>
            <a:pPr algn="l">
              <a:spcAft>
                <a:spcPts val="300"/>
              </a:spcAft>
            </a:pPr>
            <a:r>
              <a:rPr lang="en-GB" sz="1150" b="0" i="0" dirty="0">
                <a:solidFill>
                  <a:srgbClr val="55605E"/>
                </a:solidFill>
                <a:latin typeface="Noto Sans Medium"/>
              </a:rPr>
              <a:t>Reason in terms of technical effectiveness, testing, sound methods</a:t>
            </a:r>
          </a:p>
        </p:txBody>
      </p:sp>
      <p:sp>
        <p:nvSpPr>
          <p:cNvPr id="15" name="Rounded Rectangle 14"/>
          <p:cNvSpPr/>
          <p:nvPr/>
        </p:nvSpPr>
        <p:spPr>
          <a:xfrm>
            <a:off x="9006840" y="1463040"/>
            <a:ext cx="2670048" cy="20828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Rounded Rectangle 15"/>
          <p:cNvSpPr/>
          <p:nvPr/>
        </p:nvSpPr>
        <p:spPr>
          <a:xfrm>
            <a:off x="9232900" y="1663700"/>
            <a:ext cx="2032000" cy="355600"/>
          </a:xfrm>
          <a:prstGeom prst="roundRect">
            <a:avLst>
              <a:gd name="adj" fmla="val 50000"/>
            </a:avLst>
          </a:prstGeom>
          <a:solidFill>
            <a:srgbClr val="8A4B9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100" b="1">
                <a:solidFill>
                  <a:srgbClr val="FFFFFF"/>
                </a:solidFill>
                <a:latin typeface="Noto Sans Black"/>
              </a:rPr>
              <a:t>Regulatory oversight</a:t>
            </a:r>
          </a:p>
        </p:txBody>
      </p:sp>
      <p:sp>
        <p:nvSpPr>
          <p:cNvPr id="18" name="TextBox 17"/>
          <p:cNvSpPr txBox="1"/>
          <p:nvPr/>
        </p:nvSpPr>
        <p:spPr>
          <a:xfrm>
            <a:off x="9235440" y="2184400"/>
            <a:ext cx="2286000" cy="1188720"/>
          </a:xfrm>
          <a:prstGeom prst="rect">
            <a:avLst/>
          </a:prstGeom>
          <a:noFill/>
        </p:spPr>
        <p:txBody>
          <a:bodyPr wrap="square" lIns="0" tIns="0" rIns="0" bIns="0" anchor="t">
            <a:spAutoFit/>
          </a:bodyPr>
          <a:lstStyle/>
          <a:p>
            <a:pPr algn="l">
              <a:spcAft>
                <a:spcPts val="500"/>
              </a:spcAft>
            </a:pPr>
            <a:r>
              <a:rPr lang="en-GB" sz="1300" b="1" i="0" dirty="0">
                <a:solidFill>
                  <a:srgbClr val="222B2A"/>
                </a:solidFill>
                <a:latin typeface="Noto Sans Black"/>
              </a:rPr>
              <a:t>Supervisors, auditors, review boards</a:t>
            </a:r>
          </a:p>
          <a:p>
            <a:pPr algn="l">
              <a:spcAft>
                <a:spcPts val="300"/>
              </a:spcAft>
            </a:pPr>
            <a:r>
              <a:rPr lang="en-GB" sz="1150" b="0" i="0" dirty="0">
                <a:solidFill>
                  <a:srgbClr val="55605E"/>
                </a:solidFill>
                <a:latin typeface="Noto Sans Medium"/>
              </a:rPr>
              <a:t>Reason in terms of compliance, enforcement, standardization</a:t>
            </a:r>
          </a:p>
        </p:txBody>
      </p:sp>
      <p:sp>
        <p:nvSpPr>
          <p:cNvPr id="19" name="TextBox 18"/>
          <p:cNvSpPr txBox="1"/>
          <p:nvPr/>
        </p:nvSpPr>
        <p:spPr>
          <a:xfrm>
            <a:off x="530352" y="4023360"/>
            <a:ext cx="6309360" cy="411480"/>
          </a:xfrm>
          <a:prstGeom prst="rect">
            <a:avLst/>
          </a:prstGeom>
          <a:noFill/>
        </p:spPr>
        <p:txBody>
          <a:bodyPr wrap="square" lIns="0" tIns="0" rIns="0" bIns="0" anchor="t">
            <a:spAutoFit/>
          </a:bodyPr>
          <a:lstStyle/>
          <a:p>
            <a:pPr algn="l">
              <a:spcAft>
                <a:spcPts val="600"/>
              </a:spcAft>
            </a:pPr>
            <a:r>
              <a:rPr lang="en-GB" sz="1500" b="1" i="0" dirty="0">
                <a:solidFill>
                  <a:srgbClr val="ADCB00"/>
                </a:solidFill>
                <a:latin typeface="Noto Sans Black"/>
              </a:rPr>
              <a:t>When plural logics meet inside the firm</a:t>
            </a:r>
          </a:p>
        </p:txBody>
      </p:sp>
      <p:sp>
        <p:nvSpPr>
          <p:cNvPr id="20" name="TextBox 19"/>
          <p:cNvSpPr txBox="1"/>
          <p:nvPr/>
        </p:nvSpPr>
        <p:spPr>
          <a:xfrm>
            <a:off x="530352" y="4434840"/>
            <a:ext cx="6309360" cy="1554480"/>
          </a:xfrm>
          <a:prstGeom prst="rect">
            <a:avLst/>
          </a:prstGeom>
          <a:noFill/>
        </p:spPr>
        <p:txBody>
          <a:bodyPr wrap="square" lIns="0" tIns="0" rIns="0" bIns="0" anchor="t">
            <a:spAutoFit/>
          </a:bodyPr>
          <a:lstStyle/>
          <a:p>
            <a:pPr algn="l">
              <a:spcAft>
                <a:spcPts val="600"/>
              </a:spcAft>
            </a:pPr>
            <a:r>
              <a:rPr sz="1300" b="1" i="0">
                <a:solidFill>
                  <a:srgbClr val="FFFFFF"/>
                </a:solidFill>
                <a:latin typeface="Noto Sans Black"/>
              </a:rPr>
              <a:t>Loose coupling </a:t>
            </a:r>
            <a:r>
              <a:rPr sz="1250" b="0" i="0">
                <a:solidFill>
                  <a:srgbClr val="FFFFFF"/>
                </a:solidFill>
                <a:latin typeface="Noto Sans Medium"/>
              </a:rPr>
              <a:t>— fine on the surface, diverging underneath (Berente &amp; Yoo, 2012)</a:t>
            </a:r>
          </a:p>
          <a:p>
            <a:pPr algn="l">
              <a:spcAft>
                <a:spcPts val="600"/>
              </a:spcAft>
            </a:pPr>
            <a:r>
              <a:rPr sz="1300" b="1" i="0">
                <a:solidFill>
                  <a:srgbClr val="FFFFFF"/>
                </a:solidFill>
                <a:latin typeface="Noto Sans Black"/>
              </a:rPr>
              <a:t>Polarization, compromise or synthesis </a:t>
            </a:r>
            <a:r>
              <a:rPr sz="1250" b="0" i="0">
                <a:solidFill>
                  <a:srgbClr val="FFFFFF"/>
                </a:solidFill>
                <a:latin typeface="Noto Sans Medium"/>
              </a:rPr>
              <a:t>— issue by issue (Boonstra et al., 2018)</a:t>
            </a:r>
          </a:p>
          <a:p>
            <a:pPr algn="l">
              <a:spcAft>
                <a:spcPts val="600"/>
              </a:spcAft>
            </a:pPr>
            <a:r>
              <a:rPr sz="1300" b="1" i="0">
                <a:solidFill>
                  <a:srgbClr val="FFFFFF"/>
                </a:solidFill>
                <a:latin typeface="Noto Sans Black"/>
              </a:rPr>
              <a:t>Hybrid professionals as brokers </a:t>
            </a:r>
            <a:r>
              <a:rPr sz="1250" b="0" i="0">
                <a:solidFill>
                  <a:srgbClr val="FFFFFF"/>
                </a:solidFill>
                <a:latin typeface="Noto Sans Medium"/>
              </a:rPr>
              <a:t>— until conflict gets too intense (Bernardi &amp; Exworthy, 2020)</a:t>
            </a:r>
          </a:p>
        </p:txBody>
      </p:sp>
      <p:sp>
        <p:nvSpPr>
          <p:cNvPr id="21" name="Rounded Rectangle 20"/>
          <p:cNvSpPr/>
          <p:nvPr/>
        </p:nvSpPr>
        <p:spPr>
          <a:xfrm>
            <a:off x="7178040" y="4023360"/>
            <a:ext cx="4498848" cy="1965960"/>
          </a:xfrm>
          <a:prstGeom prst="roundRect">
            <a:avLst>
              <a:gd name="adj" fmla="val 6000"/>
            </a:avLst>
          </a:prstGeom>
          <a:solidFill>
            <a:srgbClr val="E9E3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7406640" y="4160520"/>
            <a:ext cx="4069080" cy="430887"/>
          </a:xfrm>
          <a:prstGeom prst="rect">
            <a:avLst/>
          </a:prstGeom>
          <a:noFill/>
        </p:spPr>
        <p:txBody>
          <a:bodyPr wrap="square" lIns="0" tIns="0" rIns="0" bIns="0" anchor="t">
            <a:spAutoFit/>
          </a:bodyPr>
          <a:lstStyle/>
          <a:p>
            <a:pPr algn="l">
              <a:spcAft>
                <a:spcPts val="600"/>
              </a:spcAft>
            </a:pPr>
            <a:r>
              <a:rPr lang="en-GB" sz="1400" b="1" i="0" dirty="0">
                <a:solidFill>
                  <a:srgbClr val="004A43"/>
                </a:solidFill>
                <a:latin typeface="Noto Sans Black"/>
              </a:rPr>
              <a:t>Financial risk management: treated here as a hybrid</a:t>
            </a:r>
          </a:p>
        </p:txBody>
      </p:sp>
      <p:sp>
        <p:nvSpPr>
          <p:cNvPr id="23" name="Rounded Rectangle 22"/>
          <p:cNvSpPr/>
          <p:nvPr/>
        </p:nvSpPr>
        <p:spPr>
          <a:xfrm>
            <a:off x="7404100" y="4800600"/>
            <a:ext cx="1803400" cy="330200"/>
          </a:xfrm>
          <a:prstGeom prst="roundRect">
            <a:avLst>
              <a:gd name="adj" fmla="val 50000"/>
            </a:avLst>
          </a:prstGeom>
          <a:solidFill>
            <a:srgbClr val="8A4B9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100" b="1">
                <a:solidFill>
                  <a:srgbClr val="FFFFFF"/>
                </a:solidFill>
                <a:latin typeface="Noto Sans Black"/>
              </a:rPr>
              <a:t>Regulatory oversight</a:t>
            </a:r>
          </a:p>
        </p:txBody>
      </p:sp>
      <p:sp>
        <p:nvSpPr>
          <p:cNvPr id="24" name="TextBox 23"/>
          <p:cNvSpPr txBox="1"/>
          <p:nvPr/>
        </p:nvSpPr>
        <p:spPr>
          <a:xfrm>
            <a:off x="9232900" y="4800600"/>
            <a:ext cx="279400" cy="330200"/>
          </a:xfrm>
          <a:prstGeom prst="rect">
            <a:avLst/>
          </a:prstGeom>
          <a:noFill/>
        </p:spPr>
        <p:txBody>
          <a:bodyPr wrap="none" lIns="0" tIns="0" rIns="0" bIns="0" anchor="ctr"/>
          <a:lstStyle/>
          <a:p>
            <a:pPr algn="ctr"/>
            <a:r>
              <a:rPr sz="1600" b="1" i="0">
                <a:solidFill>
                  <a:srgbClr val="004A43"/>
                </a:solidFill>
                <a:latin typeface="Noto Sans Black"/>
              </a:rPr>
              <a:t>+</a:t>
            </a:r>
          </a:p>
        </p:txBody>
      </p:sp>
      <p:sp>
        <p:nvSpPr>
          <p:cNvPr id="25" name="Rounded Rectangle 24"/>
          <p:cNvSpPr/>
          <p:nvPr/>
        </p:nvSpPr>
        <p:spPr>
          <a:xfrm>
            <a:off x="9537700" y="4800600"/>
            <a:ext cx="1905000" cy="330200"/>
          </a:xfrm>
          <a:prstGeom prst="roundRect">
            <a:avLst>
              <a:gd name="adj" fmla="val 50000"/>
            </a:avLst>
          </a:prstGeom>
          <a:solidFill>
            <a:srgbClr val="2F64A8"/>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100" b="1">
                <a:solidFill>
                  <a:srgbClr val="FFFFFF"/>
                </a:solidFill>
                <a:latin typeface="Noto Sans Black"/>
              </a:rPr>
              <a:t>Managerial rationalism</a:t>
            </a:r>
          </a:p>
        </p:txBody>
      </p:sp>
      <p:sp>
        <p:nvSpPr>
          <p:cNvPr id="26" name="TextBox 25"/>
          <p:cNvSpPr txBox="1"/>
          <p:nvPr/>
        </p:nvSpPr>
        <p:spPr>
          <a:xfrm>
            <a:off x="7406640" y="5210048"/>
            <a:ext cx="4069080" cy="618118"/>
          </a:xfrm>
          <a:prstGeom prst="rect">
            <a:avLst/>
          </a:prstGeom>
          <a:noFill/>
        </p:spPr>
        <p:txBody>
          <a:bodyPr wrap="square" lIns="0" tIns="0" rIns="0" bIns="0" anchor="t">
            <a:spAutoFit/>
          </a:bodyPr>
          <a:lstStyle/>
          <a:p>
            <a:pPr algn="l">
              <a:spcAft>
                <a:spcPts val="500"/>
              </a:spcAft>
            </a:pPr>
            <a:r>
              <a:rPr lang="en-GB" sz="1300" b="1" i="0" dirty="0">
                <a:solidFill>
                  <a:srgbClr val="222B2A"/>
                </a:solidFill>
                <a:latin typeface="Noto Sans Black"/>
              </a:rPr>
              <a:t>Risk officers, actuaries, compliance</a:t>
            </a:r>
          </a:p>
          <a:p>
            <a:pPr algn="l">
              <a:spcAft>
                <a:spcPts val="300"/>
              </a:spcAft>
            </a:pPr>
            <a:r>
              <a:rPr lang="en-GB" sz="1150" b="0" i="0" dirty="0">
                <a:solidFill>
                  <a:srgbClr val="55605E"/>
                </a:solidFill>
                <a:latin typeface="Noto Sans Medium"/>
              </a:rPr>
              <a:t>Reason in terms of risk appetite, capital adequacy, prudence</a:t>
            </a:r>
          </a:p>
        </p:txBody>
      </p:sp>
      <p:sp>
        <p:nvSpPr>
          <p:cNvPr id="27" name="TextBox 26"/>
          <p:cNvSpPr txBox="1"/>
          <p:nvPr/>
        </p:nvSpPr>
        <p:spPr>
          <a:xfrm>
            <a:off x="530352" y="6300326"/>
            <a:ext cx="9418320" cy="292388"/>
          </a:xfrm>
          <a:prstGeom prst="rect">
            <a:avLst/>
          </a:prstGeom>
          <a:noFill/>
        </p:spPr>
        <p:txBody>
          <a:bodyPr wrap="square" lIns="0" tIns="0" rIns="0" bIns="0" anchor="t">
            <a:spAutoFit/>
          </a:bodyPr>
          <a:lstStyle/>
          <a:p>
            <a:pPr algn="l">
              <a:spcAft>
                <a:spcPts val="600"/>
              </a:spcAft>
            </a:pPr>
            <a:r>
              <a:rPr lang="en-US" sz="950" b="0" i="0" dirty="0">
                <a:solidFill>
                  <a:srgbClr val="E9E3CF"/>
                </a:solidFill>
                <a:latin typeface="Noto Sans Medium"/>
              </a:rPr>
              <a:t>Minkkinen, M., &amp; </a:t>
            </a:r>
            <a:r>
              <a:rPr lang="en-US" sz="950" b="0" i="0" dirty="0" err="1">
                <a:solidFill>
                  <a:srgbClr val="E9E3CF"/>
                </a:solidFill>
                <a:latin typeface="Noto Sans Medium"/>
              </a:rPr>
              <a:t>Mäntymäki</a:t>
            </a:r>
            <a:r>
              <a:rPr lang="en-US" sz="950" b="0" i="0" dirty="0">
                <a:solidFill>
                  <a:srgbClr val="E9E3CF"/>
                </a:solidFill>
                <a:latin typeface="Noto Sans Medium"/>
              </a:rPr>
              <a:t>, M. (2023). The institutional logics underpinning organizational AI governance practices. SCIS 2023.</a:t>
            </a:r>
            <a:br>
              <a:rPr lang="en-US" sz="950" b="0" i="0" dirty="0">
                <a:solidFill>
                  <a:srgbClr val="E9E3CF"/>
                </a:solidFill>
                <a:latin typeface="Noto Sans Medium"/>
              </a:rPr>
            </a:br>
            <a:r>
              <a:rPr lang="en-US" sz="950" b="0" i="0" dirty="0">
                <a:solidFill>
                  <a:srgbClr val="E9E3CF"/>
                </a:solidFill>
                <a:latin typeface="Noto Sans Medium"/>
              </a:rPr>
              <a:t>Minkkinen, M., Jylhä, H., &amp; Mäntymäki, M. (2026). AI governance: A layered institutional perspective. Working paper, University of Turku.</a:t>
            </a:r>
          </a:p>
        </p:txBody>
      </p:sp>
    </p:spTree>
    <p:extLst>
      <p:ext uri="{BB962C8B-B14F-4D97-AF65-F5344CB8AC3E}">
        <p14:creationId xmlns:p14="http://schemas.microsoft.com/office/powerpoint/2010/main" val="2143543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normAutofit/>
          </a:bodyPr>
          <a:lstStyle/>
          <a:p>
            <a:r>
              <a:rPr lang="en-US" sz="3200" dirty="0"/>
              <a:t>AI governance requirements are continuously</a:t>
            </a:r>
            <a:r>
              <a:rPr sz="3200" dirty="0"/>
              <a:t> translated</a:t>
            </a:r>
          </a:p>
        </p:txBody>
      </p:sp>
      <p:sp>
        <p:nvSpPr>
          <p:cNvPr id="3" name="TextBox 2"/>
          <p:cNvSpPr txBox="1"/>
          <p:nvPr/>
        </p:nvSpPr>
        <p:spPr>
          <a:xfrm>
            <a:off x="530352" y="1325880"/>
            <a:ext cx="11155680" cy="200055"/>
          </a:xfrm>
          <a:prstGeom prst="rect">
            <a:avLst/>
          </a:prstGeom>
          <a:noFill/>
        </p:spPr>
        <p:txBody>
          <a:bodyPr wrap="square" lIns="0" tIns="0" rIns="0" bIns="0" anchor="t">
            <a:spAutoFit/>
          </a:bodyPr>
          <a:lstStyle/>
          <a:p>
            <a:pPr algn="l">
              <a:spcAft>
                <a:spcPts val="600"/>
              </a:spcAft>
            </a:pPr>
            <a:r>
              <a:rPr sz="1300" b="0" i="0">
                <a:solidFill>
                  <a:srgbClr val="55605E"/>
                </a:solidFill>
                <a:latin typeface="Noto Sans Medium"/>
              </a:rPr>
              <a:t>27 expert interviews in 23 Nordic organizations on how AI governance requirements are turned into practice</a:t>
            </a:r>
          </a:p>
        </p:txBody>
      </p:sp>
      <p:sp>
        <p:nvSpPr>
          <p:cNvPr id="4" name="Oval 3"/>
          <p:cNvSpPr/>
          <p:nvPr/>
        </p:nvSpPr>
        <p:spPr>
          <a:xfrm>
            <a:off x="530352" y="1965960"/>
            <a:ext cx="457200" cy="45720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Noto Sans Black"/>
              </a:rPr>
              <a:t>1</a:t>
            </a:r>
          </a:p>
        </p:txBody>
      </p:sp>
      <p:sp>
        <p:nvSpPr>
          <p:cNvPr id="5" name="TextBox 4"/>
          <p:cNvSpPr txBox="1"/>
          <p:nvPr/>
        </p:nvSpPr>
        <p:spPr>
          <a:xfrm>
            <a:off x="1188720" y="1920240"/>
            <a:ext cx="5852160" cy="1280160"/>
          </a:xfrm>
          <a:prstGeom prst="rect">
            <a:avLst/>
          </a:prstGeom>
          <a:noFill/>
        </p:spPr>
        <p:txBody>
          <a:bodyPr wrap="square" lIns="0" tIns="0" rIns="0" bIns="0" anchor="t">
            <a:spAutoFit/>
          </a:bodyPr>
          <a:lstStyle/>
          <a:p>
            <a:pPr algn="l">
              <a:spcAft>
                <a:spcPts val="300"/>
              </a:spcAft>
            </a:pPr>
            <a:r>
              <a:rPr sz="1550" b="1" i="0">
                <a:solidFill>
                  <a:srgbClr val="004A43"/>
                </a:solidFill>
                <a:latin typeface="Noto Sans Black"/>
              </a:rPr>
              <a:t>Regulation is non-negotiable…</a:t>
            </a:r>
          </a:p>
          <a:p>
            <a:pPr algn="l">
              <a:spcAft>
                <a:spcPts val="300"/>
              </a:spcAft>
            </a:pPr>
            <a:r>
              <a:rPr sz="1300" b="0" i="0">
                <a:solidFill>
                  <a:srgbClr val="222B2A"/>
                </a:solidFill>
                <a:latin typeface="Noto Sans Medium"/>
              </a:rPr>
              <a:t>… but firms translate it differently, system by system and use case by use case (rather than through organization-wide rules).</a:t>
            </a:r>
          </a:p>
        </p:txBody>
      </p:sp>
      <p:sp>
        <p:nvSpPr>
          <p:cNvPr id="6" name="Oval 5"/>
          <p:cNvSpPr/>
          <p:nvPr/>
        </p:nvSpPr>
        <p:spPr>
          <a:xfrm>
            <a:off x="530352" y="3291839"/>
            <a:ext cx="457200" cy="45720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Noto Sans Black"/>
              </a:rPr>
              <a:t>2</a:t>
            </a:r>
          </a:p>
        </p:txBody>
      </p:sp>
      <p:sp>
        <p:nvSpPr>
          <p:cNvPr id="7" name="TextBox 6"/>
          <p:cNvSpPr txBox="1"/>
          <p:nvPr/>
        </p:nvSpPr>
        <p:spPr>
          <a:xfrm>
            <a:off x="1188720" y="3246120"/>
            <a:ext cx="5852160" cy="1280160"/>
          </a:xfrm>
          <a:prstGeom prst="rect">
            <a:avLst/>
          </a:prstGeom>
          <a:noFill/>
        </p:spPr>
        <p:txBody>
          <a:bodyPr wrap="square" lIns="0" tIns="0" rIns="0" bIns="0" anchor="t">
            <a:spAutoFit/>
          </a:bodyPr>
          <a:lstStyle/>
          <a:p>
            <a:pPr algn="l">
              <a:spcAft>
                <a:spcPts val="300"/>
              </a:spcAft>
            </a:pPr>
            <a:r>
              <a:rPr sz="1550" b="1" i="0">
                <a:solidFill>
                  <a:srgbClr val="004A43"/>
                </a:solidFill>
                <a:latin typeface="Noto Sans Black"/>
              </a:rPr>
              <a:t>Stable translation needs a stable spokesperson</a:t>
            </a:r>
          </a:p>
          <a:p>
            <a:pPr algn="l">
              <a:spcAft>
                <a:spcPts val="300"/>
              </a:spcAft>
            </a:pPr>
            <a:r>
              <a:rPr sz="1300" b="0" i="0">
                <a:solidFill>
                  <a:srgbClr val="222B2A"/>
                </a:solidFill>
                <a:latin typeface="Noto Sans Medium"/>
              </a:rPr>
              <a:t>E.g., an AI governance function or committee with explicit decision rights. Without one: “repeated re-negotiation of the same governance issues”.</a:t>
            </a:r>
          </a:p>
        </p:txBody>
      </p:sp>
      <p:sp>
        <p:nvSpPr>
          <p:cNvPr id="8" name="Oval 7"/>
          <p:cNvSpPr/>
          <p:nvPr/>
        </p:nvSpPr>
        <p:spPr>
          <a:xfrm>
            <a:off x="530352" y="4617720"/>
            <a:ext cx="457200" cy="45720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FFFFFF"/>
                </a:solidFill>
                <a:latin typeface="Noto Sans Black"/>
              </a:rPr>
              <a:t>3</a:t>
            </a:r>
          </a:p>
        </p:txBody>
      </p:sp>
      <p:sp>
        <p:nvSpPr>
          <p:cNvPr id="9" name="TextBox 8"/>
          <p:cNvSpPr txBox="1"/>
          <p:nvPr/>
        </p:nvSpPr>
        <p:spPr>
          <a:xfrm>
            <a:off x="1188720" y="4572000"/>
            <a:ext cx="5852160" cy="1280160"/>
          </a:xfrm>
          <a:prstGeom prst="rect">
            <a:avLst/>
          </a:prstGeom>
          <a:noFill/>
        </p:spPr>
        <p:txBody>
          <a:bodyPr wrap="square" lIns="0" tIns="0" rIns="0" bIns="0" anchor="t">
            <a:spAutoFit/>
          </a:bodyPr>
          <a:lstStyle/>
          <a:p>
            <a:pPr algn="l">
              <a:spcAft>
                <a:spcPts val="300"/>
              </a:spcAft>
            </a:pPr>
            <a:r>
              <a:rPr sz="1550" b="1" i="0">
                <a:solidFill>
                  <a:srgbClr val="004A43"/>
                </a:solidFill>
                <a:latin typeface="Noto Sans Black"/>
              </a:rPr>
              <a:t>AI systems shape their own governance</a:t>
            </a:r>
          </a:p>
          <a:p>
            <a:pPr algn="l">
              <a:spcAft>
                <a:spcPts val="300"/>
              </a:spcAft>
            </a:pPr>
            <a:r>
              <a:rPr sz="1300" b="0" i="0">
                <a:solidFill>
                  <a:srgbClr val="222B2A"/>
                </a:solidFill>
                <a:latin typeface="Noto Sans Medium"/>
              </a:rPr>
              <a:t>E.g., opaque models led to rule-based fallbacks and limits on what can be delegated (the bottom-up arrow in the model).</a:t>
            </a:r>
          </a:p>
        </p:txBody>
      </p:sp>
      <p:sp>
        <p:nvSpPr>
          <p:cNvPr id="10" name="Rounded Rectangle 9"/>
          <p:cNvSpPr/>
          <p:nvPr/>
        </p:nvSpPr>
        <p:spPr>
          <a:xfrm>
            <a:off x="7452360" y="1920240"/>
            <a:ext cx="4224528" cy="3454400"/>
          </a:xfrm>
          <a:prstGeom prst="roundRect">
            <a:avLst>
              <a:gd name="adj" fmla="val 5000"/>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7726679" y="2184400"/>
            <a:ext cx="3703320" cy="1016000"/>
          </a:xfrm>
          <a:prstGeom prst="rect">
            <a:avLst/>
          </a:prstGeom>
          <a:noFill/>
        </p:spPr>
        <p:txBody>
          <a:bodyPr wrap="square" lIns="0" tIns="0" rIns="0" bIns="0" anchor="t">
            <a:noAutofit/>
          </a:bodyPr>
          <a:lstStyle/>
          <a:p>
            <a:pPr algn="l">
              <a:spcAft>
                <a:spcPts val="600"/>
              </a:spcAft>
            </a:pPr>
            <a:r>
              <a:rPr sz="1500" b="0" i="1">
                <a:solidFill>
                  <a:srgbClr val="FFFFFF"/>
                </a:solidFill>
                <a:latin typeface="Noto Sans Black"/>
              </a:rPr>
              <a:t>“Regulatory or administrative pressure blocks quite clearly any black box AI and drives us more towards rule-based solutions.”</a:t>
            </a:r>
          </a:p>
        </p:txBody>
      </p:sp>
      <p:sp>
        <p:nvSpPr>
          <p:cNvPr id="12" name="TextBox 11"/>
          <p:cNvSpPr txBox="1"/>
          <p:nvPr/>
        </p:nvSpPr>
        <p:spPr>
          <a:xfrm>
            <a:off x="7726679" y="3276600"/>
            <a:ext cx="3703320" cy="365760"/>
          </a:xfrm>
          <a:prstGeom prst="rect">
            <a:avLst/>
          </a:prstGeom>
          <a:noFill/>
        </p:spPr>
        <p:txBody>
          <a:bodyPr wrap="square" lIns="0" tIns="0" rIns="0" bIns="0" anchor="t">
            <a:spAutoFit/>
          </a:bodyPr>
          <a:lstStyle/>
          <a:p>
            <a:pPr algn="l">
              <a:spcAft>
                <a:spcPts val="600"/>
              </a:spcAft>
            </a:pPr>
            <a:r>
              <a:rPr sz="1150" b="1" i="0">
                <a:solidFill>
                  <a:srgbClr val="ADCB00"/>
                </a:solidFill>
                <a:latin typeface="Noto Sans Black"/>
              </a:rPr>
              <a:t>Banking informant</a:t>
            </a:r>
          </a:p>
        </p:txBody>
      </p:sp>
      <p:sp>
        <p:nvSpPr>
          <p:cNvPr id="13" name="TextBox 12"/>
          <p:cNvSpPr txBox="1"/>
          <p:nvPr/>
        </p:nvSpPr>
        <p:spPr>
          <a:xfrm>
            <a:off x="7726679" y="4292600"/>
            <a:ext cx="3703320" cy="762000"/>
          </a:xfrm>
          <a:prstGeom prst="rect">
            <a:avLst/>
          </a:prstGeom>
          <a:noFill/>
        </p:spPr>
        <p:txBody>
          <a:bodyPr wrap="square" lIns="0" tIns="0" rIns="0" bIns="0" anchor="t">
            <a:noAutofit/>
          </a:bodyPr>
          <a:lstStyle/>
          <a:p>
            <a:pPr algn="l">
              <a:spcAft>
                <a:spcPts val="600"/>
              </a:spcAft>
            </a:pPr>
            <a:r>
              <a:rPr sz="1250" b="1" i="0">
                <a:solidFill>
                  <a:srgbClr val="ADCB00"/>
                </a:solidFill>
                <a:latin typeface="Noto Sans Black"/>
              </a:rPr>
              <a:t>So what? </a:t>
            </a:r>
            <a:r>
              <a:rPr sz="1250" b="0" i="0">
                <a:solidFill>
                  <a:srgbClr val="E9E3CF"/>
                </a:solidFill>
                <a:latin typeface="Noto Sans Medium"/>
              </a:rPr>
              <a:t>Logics + translation explain why the same pressure leads to different responses → translation capacity is a strategic choice</a:t>
            </a:r>
          </a:p>
        </p:txBody>
      </p:sp>
      <p:cxnSp>
        <p:nvCxnSpPr>
          <p:cNvPr id="40" name="Card divider"/>
          <p:cNvCxnSpPr/>
          <p:nvPr/>
        </p:nvCxnSpPr>
        <p:spPr>
          <a:xfrm>
            <a:off x="7721600" y="3873500"/>
            <a:ext cx="3708400" cy="0"/>
          </a:xfrm>
          <a:prstGeom prst="line">
            <a:avLst/>
          </a:prstGeom>
          <a:ln w="9525">
            <a:solidFill>
              <a:srgbClr val="FFFFFF">
                <a:alpha val="35000"/>
              </a:srgbClr>
            </a:solidFill>
          </a:ln>
        </p:spPr>
      </p:cxnSp>
      <p:sp>
        <p:nvSpPr>
          <p:cNvPr id="14" name="TextBox 13"/>
          <p:cNvSpPr txBox="1"/>
          <p:nvPr/>
        </p:nvSpPr>
        <p:spPr>
          <a:xfrm>
            <a:off x="530352" y="6096000"/>
            <a:ext cx="8890000" cy="292388"/>
          </a:xfrm>
          <a:prstGeom prst="rect">
            <a:avLst/>
          </a:prstGeom>
          <a:noFill/>
        </p:spPr>
        <p:txBody>
          <a:bodyPr wrap="square" lIns="0" tIns="0" rIns="0" bIns="0" anchor="t">
            <a:spAutoFit/>
          </a:bodyPr>
          <a:lstStyle/>
          <a:p>
            <a:pPr algn="l">
              <a:spcAft>
                <a:spcPts val="600"/>
              </a:spcAft>
            </a:pPr>
            <a:r>
              <a:rPr sz="950" b="0" i="0" dirty="0" err="1">
                <a:solidFill>
                  <a:srgbClr val="55605E"/>
                </a:solidFill>
                <a:latin typeface="Noto Sans Medium"/>
              </a:rPr>
              <a:t>Birkstedt</a:t>
            </a:r>
            <a:r>
              <a:rPr sz="950" b="0" i="0" dirty="0">
                <a:solidFill>
                  <a:srgbClr val="55605E"/>
                </a:solidFill>
                <a:latin typeface="Noto Sans Medium"/>
              </a:rPr>
              <a:t>, T., Minkkinen, M., &amp; </a:t>
            </a:r>
            <a:r>
              <a:rPr sz="950" b="0" i="0" dirty="0" err="1">
                <a:solidFill>
                  <a:srgbClr val="55605E"/>
                </a:solidFill>
                <a:latin typeface="Noto Sans Medium"/>
              </a:rPr>
              <a:t>Mäntymäki</a:t>
            </a:r>
            <a:r>
              <a:rPr sz="950" b="0" i="0" dirty="0">
                <a:solidFill>
                  <a:srgbClr val="55605E"/>
                </a:solidFill>
                <a:latin typeface="Noto Sans Medium"/>
              </a:rPr>
              <a:t>, M. (</a:t>
            </a:r>
            <a:r>
              <a:rPr lang="en-FI" sz="950" b="0" i="0" dirty="0">
                <a:solidFill>
                  <a:srgbClr val="55605E"/>
                </a:solidFill>
                <a:latin typeface="Noto Sans Medium"/>
              </a:rPr>
              <a:t>2026</a:t>
            </a:r>
            <a:r>
              <a:rPr sz="950" b="0" i="0" dirty="0">
                <a:solidFill>
                  <a:srgbClr val="55605E"/>
                </a:solidFill>
                <a:latin typeface="Noto Sans Medium"/>
              </a:rPr>
              <a:t>). Governance by negotiation: How organizations translate AI ethics into practice.</a:t>
            </a:r>
            <a:br>
              <a:rPr sz="950" b="0" i="0" dirty="0">
                <a:solidFill>
                  <a:srgbClr val="55605E"/>
                </a:solidFill>
                <a:latin typeface="Noto Sans Medium"/>
              </a:rPr>
            </a:br>
            <a:r>
              <a:rPr sz="950" b="0" i="0" dirty="0">
                <a:solidFill>
                  <a:srgbClr val="55605E"/>
                </a:solidFill>
                <a:latin typeface="Noto Sans Medium"/>
              </a:rPr>
              <a:t>I3E 2026, LNCS 16912, 301–312.</a:t>
            </a:r>
          </a:p>
        </p:txBody>
      </p:sp>
    </p:spTree>
    <p:extLst>
      <p:ext uri="{BB962C8B-B14F-4D97-AF65-F5344CB8AC3E}">
        <p14:creationId xmlns:p14="http://schemas.microsoft.com/office/powerpoint/2010/main" val="1886014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normAutofit fontScale="90000"/>
          </a:bodyPr>
          <a:lstStyle/>
          <a:p>
            <a:r>
              <a:rPr lang="en-US" sz="3200" dirty="0"/>
              <a:t>AI ecosystem strategy f</a:t>
            </a:r>
            <a:r>
              <a:rPr sz="3200" dirty="0"/>
              <a:t>ramework:</a:t>
            </a:r>
            <a:br>
              <a:rPr lang="en-US" sz="3200" dirty="0"/>
            </a:br>
            <a:r>
              <a:rPr sz="3200" dirty="0"/>
              <a:t>seven decision</a:t>
            </a:r>
            <a:r>
              <a:rPr lang="en-US" sz="3200" dirty="0"/>
              <a:t> areas</a:t>
            </a:r>
            <a:r>
              <a:rPr sz="3200" dirty="0"/>
              <a:t> × three positions</a:t>
            </a:r>
          </a:p>
        </p:txBody>
      </p:sp>
      <p:graphicFrame>
        <p:nvGraphicFramePr>
          <p:cNvPr id="3" name="Table 2"/>
          <p:cNvGraphicFramePr>
            <a:graphicFrameLocks noGrp="1"/>
          </p:cNvGraphicFramePr>
          <p:nvPr>
            <p:extLst>
              <p:ext uri="{D42A27DB-BD31-4B8C-83A1-F6EECF244321}">
                <p14:modId xmlns:p14="http://schemas.microsoft.com/office/powerpoint/2010/main" val="1473971598"/>
              </p:ext>
            </p:extLst>
          </p:nvPr>
        </p:nvGraphicFramePr>
        <p:xfrm>
          <a:off x="530352" y="1417320"/>
          <a:ext cx="6946900" cy="4562348"/>
        </p:xfrm>
        <a:graphic>
          <a:graphicData uri="http://schemas.openxmlformats.org/drawingml/2006/table">
            <a:tbl>
              <a:tblPr firstRow="1" bandRow="1">
                <a:tableStyleId>{5C22544A-7EE6-4342-B048-85BDC9FD1C3A}</a:tableStyleId>
              </a:tblPr>
              <a:tblGrid>
                <a:gridCol w="457200">
                  <a:extLst>
                    <a:ext uri="{9D8B030D-6E8A-4147-A177-3AD203B41FA5}">
                      <a16:colId xmlns:a16="http://schemas.microsoft.com/office/drawing/2014/main" val="20000"/>
                    </a:ext>
                  </a:extLst>
                </a:gridCol>
                <a:gridCol w="39497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tblGrid>
              <a:tr h="431800">
                <a:tc>
                  <a:txBody>
                    <a:bodyPr/>
                    <a:lstStyle/>
                    <a:p>
                      <a:r>
                        <a:rPr sz="1200" b="1">
                          <a:solidFill>
                            <a:srgbClr val="FFFFFF"/>
                          </a:solidFill>
                          <a:latin typeface="Noto Sans Black"/>
                        </a:rPr>
                        <a:t>#</a:t>
                      </a:r>
                    </a:p>
                  </a:txBody>
                  <a:tcPr marR="73152" marT="27432" marB="27432" anchor="ctr">
                    <a:solidFill>
                      <a:srgbClr val="004A43"/>
                    </a:solidFill>
                  </a:tcPr>
                </a:tc>
                <a:tc>
                  <a:txBody>
                    <a:bodyPr/>
                    <a:lstStyle/>
                    <a:p>
                      <a:r>
                        <a:rPr sz="1200" b="1">
                          <a:solidFill>
                            <a:srgbClr val="FFFFFF"/>
                          </a:solidFill>
                          <a:latin typeface="Noto Sans Black"/>
                        </a:rPr>
                        <a:t>Decision area</a:t>
                      </a:r>
                    </a:p>
                  </a:txBody>
                  <a:tcPr marR="73152" marT="27432" marB="27432" anchor="ctr">
                    <a:solidFill>
                      <a:srgbClr val="004A43"/>
                    </a:solidFill>
                  </a:tcPr>
                </a:tc>
                <a:tc>
                  <a:txBody>
                    <a:bodyPr/>
                    <a:lstStyle/>
                    <a:p>
                      <a:r>
                        <a:rPr sz="1200" b="1">
                          <a:solidFill>
                            <a:srgbClr val="FFFFFF"/>
                          </a:solidFill>
                          <a:latin typeface="Noto Sans Black"/>
                        </a:rPr>
                        <a:t>Derived from (model component)</a:t>
                      </a:r>
                    </a:p>
                  </a:txBody>
                  <a:tcPr marR="73152" marT="27432" marB="27432" anchor="ctr">
                    <a:solidFill>
                      <a:srgbClr val="004A43"/>
                    </a:solidFill>
                  </a:tcPr>
                </a:tc>
                <a:extLst>
                  <a:ext uri="{0D108BD9-81ED-4DB2-BD59-A6C34878D82A}">
                    <a16:rowId xmlns:a16="http://schemas.microsoft.com/office/drawing/2014/main" val="10000"/>
                  </a:ext>
                </a:extLst>
              </a:tr>
              <a:tr h="584200">
                <a:tc>
                  <a:txBody>
                    <a:bodyPr/>
                    <a:lstStyle/>
                    <a:p>
                      <a:r>
                        <a:rPr sz="1250" b="0">
                          <a:solidFill>
                            <a:srgbClr val="222B2A"/>
                          </a:solidFill>
                          <a:latin typeface="Noto Sans Medium"/>
                        </a:rPr>
                        <a:t>1</a:t>
                      </a:r>
                    </a:p>
                  </a:txBody>
                  <a:tcPr marR="73152" marT="27432" marB="27432" anchor="ctr">
                    <a:solidFill>
                      <a:srgbClr val="E4EEEC"/>
                    </a:solidFill>
                  </a:tcPr>
                </a:tc>
                <a:tc>
                  <a:txBody>
                    <a:bodyPr/>
                    <a:lstStyle/>
                    <a:p>
                      <a:r>
                        <a:rPr sz="1250" b="1" dirty="0">
                          <a:solidFill>
                            <a:srgbClr val="004A43"/>
                          </a:solidFill>
                          <a:latin typeface="Noto Sans Black"/>
                        </a:rPr>
                        <a:t>External scrutiny posture</a:t>
                      </a:r>
                    </a:p>
                    <a:p>
                      <a:pPr>
                        <a:spcBef>
                          <a:spcPts val="100"/>
                        </a:spcBef>
                      </a:pPr>
                      <a:r>
                        <a:rPr lang="en-US" sz="1100" b="0" i="0" dirty="0">
                          <a:solidFill>
                            <a:srgbClr val="55605E"/>
                          </a:solidFill>
                          <a:latin typeface="Noto Sans Medium"/>
                        </a:rPr>
                        <a:t>How to meet mandated oversight, and what to invite beyond it</a:t>
                      </a:r>
                    </a:p>
                  </a:txBody>
                  <a:tcPr marR="73152" marT="27432" marB="27432" anchor="ctr">
                    <a:solidFill>
                      <a:srgbClr val="E4EEEC"/>
                    </a:solidFill>
                  </a:tcPr>
                </a:tc>
                <a:tc>
                  <a:txBody>
                    <a:bodyPr/>
                    <a:lstStyle/>
                    <a:p>
                      <a:r>
                        <a:rPr sz="1250" b="0">
                          <a:solidFill>
                            <a:srgbClr val="222B2A"/>
                          </a:solidFill>
                          <a:latin typeface="Noto Sans Medium"/>
                        </a:rPr>
                        <a:t>Polycentric: supervisors, auditors</a:t>
                      </a:r>
                    </a:p>
                  </a:txBody>
                  <a:tcPr marR="73152" marT="27432" marB="27432" anchor="ctr">
                    <a:solidFill>
                      <a:srgbClr val="E4EEEC"/>
                    </a:solidFill>
                  </a:tcPr>
                </a:tc>
                <a:extLst>
                  <a:ext uri="{0D108BD9-81ED-4DB2-BD59-A6C34878D82A}">
                    <a16:rowId xmlns:a16="http://schemas.microsoft.com/office/drawing/2014/main" val="10001"/>
                  </a:ext>
                </a:extLst>
              </a:tr>
              <a:tr h="584200">
                <a:tc>
                  <a:txBody>
                    <a:bodyPr/>
                    <a:lstStyle/>
                    <a:p>
                      <a:r>
                        <a:rPr sz="1250" b="0">
                          <a:solidFill>
                            <a:srgbClr val="222B2A"/>
                          </a:solidFill>
                          <a:latin typeface="Noto Sans Medium"/>
                        </a:rPr>
                        <a:t>2</a:t>
                      </a:r>
                    </a:p>
                  </a:txBody>
                  <a:tcPr marR="73152" marT="27432" marB="27432" anchor="ctr">
                    <a:solidFill>
                      <a:srgbClr val="FFFFFF"/>
                    </a:solidFill>
                  </a:tcPr>
                </a:tc>
                <a:tc>
                  <a:txBody>
                    <a:bodyPr/>
                    <a:lstStyle/>
                    <a:p>
                      <a:r>
                        <a:rPr sz="1250" b="1">
                          <a:solidFill>
                            <a:srgbClr val="004A43"/>
                          </a:solidFill>
                          <a:latin typeface="Noto Sans Black"/>
                        </a:rPr>
                        <a:t>Stakeholder engagement design</a:t>
                      </a:r>
                    </a:p>
                    <a:p>
                      <a:pPr>
                        <a:spcBef>
                          <a:spcPts val="100"/>
                        </a:spcBef>
                      </a:pPr>
                      <a:r>
                        <a:rPr lang="en-US" sz="1100" b="0" i="0" dirty="0">
                          <a:solidFill>
                            <a:srgbClr val="55605E"/>
                          </a:solidFill>
                          <a:latin typeface="Noto Sans Medium"/>
                        </a:rPr>
                        <a:t>Who is engaged, at which lifecycle stage</a:t>
                      </a:r>
                    </a:p>
                  </a:txBody>
                  <a:tcPr marR="73152" marT="27432" marB="27432" anchor="ctr">
                    <a:solidFill>
                      <a:srgbClr val="FFFFFF"/>
                    </a:solidFill>
                  </a:tcPr>
                </a:tc>
                <a:tc>
                  <a:txBody>
                    <a:bodyPr/>
                    <a:lstStyle/>
                    <a:p>
                      <a:r>
                        <a:rPr sz="1250" b="0">
                          <a:solidFill>
                            <a:srgbClr val="222B2A"/>
                          </a:solidFill>
                          <a:latin typeface="Noto Sans Medium"/>
                        </a:rPr>
                        <a:t>Polycentric: standard-setters, civil society</a:t>
                      </a:r>
                    </a:p>
                  </a:txBody>
                  <a:tcPr marR="73152" marT="27432" marB="27432" anchor="ctr">
                    <a:solidFill>
                      <a:srgbClr val="FFFFFF"/>
                    </a:solidFill>
                  </a:tcPr>
                </a:tc>
                <a:extLst>
                  <a:ext uri="{0D108BD9-81ED-4DB2-BD59-A6C34878D82A}">
                    <a16:rowId xmlns:a16="http://schemas.microsoft.com/office/drawing/2014/main" val="10002"/>
                  </a:ext>
                </a:extLst>
              </a:tr>
              <a:tr h="584200">
                <a:tc>
                  <a:txBody>
                    <a:bodyPr/>
                    <a:lstStyle/>
                    <a:p>
                      <a:r>
                        <a:rPr sz="1250" b="0">
                          <a:solidFill>
                            <a:srgbClr val="222B2A"/>
                          </a:solidFill>
                          <a:latin typeface="Noto Sans Medium"/>
                        </a:rPr>
                        <a:t>3</a:t>
                      </a:r>
                    </a:p>
                  </a:txBody>
                  <a:tcPr marR="73152" marT="27432" marB="27432" anchor="ctr">
                    <a:solidFill>
                      <a:srgbClr val="E4EEEC"/>
                    </a:solidFill>
                  </a:tcPr>
                </a:tc>
                <a:tc>
                  <a:txBody>
                    <a:bodyPr/>
                    <a:lstStyle/>
                    <a:p>
                      <a:r>
                        <a:rPr sz="1250" b="1">
                          <a:solidFill>
                            <a:srgbClr val="004A43"/>
                          </a:solidFill>
                          <a:latin typeface="Noto Sans Black"/>
                        </a:rPr>
                        <a:t>Vendor and upstream governance</a:t>
                      </a:r>
                    </a:p>
                    <a:p>
                      <a:pPr>
                        <a:spcBef>
                          <a:spcPts val="100"/>
                        </a:spcBef>
                      </a:pPr>
                      <a:r>
                        <a:rPr lang="en-US" sz="1100" b="0" i="0" dirty="0">
                          <a:solidFill>
                            <a:srgbClr val="55605E"/>
                          </a:solidFill>
                          <a:latin typeface="Noto Sans Medium"/>
                        </a:rPr>
                        <a:t>Due diligence, procurement, contracts, oversight</a:t>
                      </a:r>
                    </a:p>
                  </a:txBody>
                  <a:tcPr marR="73152" marT="27432" marB="27432" anchor="ctr">
                    <a:solidFill>
                      <a:srgbClr val="E4EEEC"/>
                    </a:solidFill>
                  </a:tcPr>
                </a:tc>
                <a:tc>
                  <a:txBody>
                    <a:bodyPr/>
                    <a:lstStyle/>
                    <a:p>
                      <a:r>
                        <a:rPr sz="1250" b="0">
                          <a:solidFill>
                            <a:srgbClr val="222B2A"/>
                          </a:solidFill>
                          <a:latin typeface="Noto Sans Medium"/>
                        </a:rPr>
                        <a:t>Value chain: upstream</a:t>
                      </a:r>
                    </a:p>
                  </a:txBody>
                  <a:tcPr marR="73152" marT="27432" marB="27432" anchor="ctr">
                    <a:solidFill>
                      <a:srgbClr val="E4EEEC"/>
                    </a:solidFill>
                  </a:tcPr>
                </a:tc>
                <a:extLst>
                  <a:ext uri="{0D108BD9-81ED-4DB2-BD59-A6C34878D82A}">
                    <a16:rowId xmlns:a16="http://schemas.microsoft.com/office/drawing/2014/main" val="10003"/>
                  </a:ext>
                </a:extLst>
              </a:tr>
              <a:tr h="584200">
                <a:tc>
                  <a:txBody>
                    <a:bodyPr/>
                    <a:lstStyle/>
                    <a:p>
                      <a:r>
                        <a:rPr sz="1250" b="0">
                          <a:solidFill>
                            <a:srgbClr val="222B2A"/>
                          </a:solidFill>
                          <a:latin typeface="Noto Sans Medium"/>
                        </a:rPr>
                        <a:t>4</a:t>
                      </a:r>
                    </a:p>
                  </a:txBody>
                  <a:tcPr marR="73152" marT="27432" marB="27432" anchor="ctr">
                    <a:solidFill>
                      <a:srgbClr val="FFFFFF"/>
                    </a:solidFill>
                  </a:tcPr>
                </a:tc>
                <a:tc>
                  <a:txBody>
                    <a:bodyPr/>
                    <a:lstStyle/>
                    <a:p>
                      <a:r>
                        <a:rPr sz="1250" b="1">
                          <a:solidFill>
                            <a:srgbClr val="004A43"/>
                          </a:solidFill>
                          <a:latin typeface="Noto Sans Black"/>
                        </a:rPr>
                        <a:t>Customer-facing and downstream governance</a:t>
                      </a:r>
                    </a:p>
                    <a:p>
                      <a:pPr>
                        <a:spcBef>
                          <a:spcPts val="100"/>
                        </a:spcBef>
                      </a:pPr>
                      <a:r>
                        <a:rPr lang="en-US" sz="1100" b="0" i="0" dirty="0">
                          <a:solidFill>
                            <a:srgbClr val="55605E"/>
                          </a:solidFill>
                          <a:latin typeface="Noto Sans Medium"/>
                        </a:rPr>
                        <a:t>Disclosure, explanation, recourse, expectations</a:t>
                      </a:r>
                    </a:p>
                  </a:txBody>
                  <a:tcPr marR="73152" marT="27432" marB="27432" anchor="ctr">
                    <a:solidFill>
                      <a:srgbClr val="FFFFFF"/>
                    </a:solidFill>
                  </a:tcPr>
                </a:tc>
                <a:tc>
                  <a:txBody>
                    <a:bodyPr/>
                    <a:lstStyle/>
                    <a:p>
                      <a:r>
                        <a:rPr sz="1250" b="0">
                          <a:solidFill>
                            <a:srgbClr val="222B2A"/>
                          </a:solidFill>
                          <a:latin typeface="Noto Sans Medium"/>
                        </a:rPr>
                        <a:t>Value chain: downstream</a:t>
                      </a:r>
                    </a:p>
                  </a:txBody>
                  <a:tcPr marR="73152" marT="27432" marB="27432" anchor="ctr">
                    <a:solidFill>
                      <a:srgbClr val="FFFFFF"/>
                    </a:solidFill>
                  </a:tcPr>
                </a:tc>
                <a:extLst>
                  <a:ext uri="{0D108BD9-81ED-4DB2-BD59-A6C34878D82A}">
                    <a16:rowId xmlns:a16="http://schemas.microsoft.com/office/drawing/2014/main" val="10004"/>
                  </a:ext>
                </a:extLst>
              </a:tr>
              <a:tr h="584200">
                <a:tc>
                  <a:txBody>
                    <a:bodyPr/>
                    <a:lstStyle/>
                    <a:p>
                      <a:r>
                        <a:rPr sz="1250" b="0">
                          <a:solidFill>
                            <a:srgbClr val="222B2A"/>
                          </a:solidFill>
                          <a:latin typeface="Noto Sans Medium"/>
                        </a:rPr>
                        <a:t>5</a:t>
                      </a:r>
                    </a:p>
                  </a:txBody>
                  <a:tcPr marR="73152" marT="27432" marB="27432" anchor="ctr">
                    <a:solidFill>
                      <a:srgbClr val="E4EEEC"/>
                    </a:solidFill>
                  </a:tcPr>
                </a:tc>
                <a:tc>
                  <a:txBody>
                    <a:bodyPr/>
                    <a:lstStyle/>
                    <a:p>
                      <a:r>
                        <a:rPr sz="1250" b="1">
                          <a:solidFill>
                            <a:srgbClr val="004A43"/>
                          </a:solidFill>
                          <a:latin typeface="Noto Sans Black"/>
                        </a:rPr>
                        <a:t>Risk transfer and insurability</a:t>
                      </a:r>
                    </a:p>
                    <a:p>
                      <a:pPr>
                        <a:spcBef>
                          <a:spcPts val="100"/>
                        </a:spcBef>
                      </a:pPr>
                      <a:r>
                        <a:rPr lang="en-US" sz="1100" b="0" i="0" dirty="0">
                          <a:solidFill>
                            <a:srgbClr val="55605E"/>
                          </a:solidFill>
                          <a:latin typeface="Noto Sans Medium"/>
                        </a:rPr>
                        <a:t>Insuring AI risk; for insurers, underwriting it</a:t>
                      </a:r>
                    </a:p>
                  </a:txBody>
                  <a:tcPr marR="73152" marT="27432" marB="27432" anchor="ctr">
                    <a:solidFill>
                      <a:srgbClr val="E4EEEC"/>
                    </a:solidFill>
                  </a:tcPr>
                </a:tc>
                <a:tc>
                  <a:txBody>
                    <a:bodyPr/>
                    <a:lstStyle/>
                    <a:p>
                      <a:r>
                        <a:rPr sz="1250" b="0">
                          <a:solidFill>
                            <a:srgbClr val="222B2A"/>
                          </a:solidFill>
                          <a:latin typeface="Noto Sans Medium"/>
                        </a:rPr>
                        <a:t>Value chain: risk alleviation</a:t>
                      </a:r>
                    </a:p>
                  </a:txBody>
                  <a:tcPr marR="73152" marT="27432" marB="27432" anchor="ctr">
                    <a:solidFill>
                      <a:srgbClr val="E4EEEC"/>
                    </a:solidFill>
                  </a:tcPr>
                </a:tc>
                <a:extLst>
                  <a:ext uri="{0D108BD9-81ED-4DB2-BD59-A6C34878D82A}">
                    <a16:rowId xmlns:a16="http://schemas.microsoft.com/office/drawing/2014/main" val="10005"/>
                  </a:ext>
                </a:extLst>
              </a:tr>
              <a:tr h="584200">
                <a:tc>
                  <a:txBody>
                    <a:bodyPr/>
                    <a:lstStyle/>
                    <a:p>
                      <a:r>
                        <a:rPr sz="1250" b="0">
                          <a:solidFill>
                            <a:srgbClr val="222B2A"/>
                          </a:solidFill>
                          <a:latin typeface="Noto Sans Medium"/>
                        </a:rPr>
                        <a:t>6</a:t>
                      </a:r>
                    </a:p>
                  </a:txBody>
                  <a:tcPr marR="73152" marT="27432" marB="27432" anchor="ctr">
                    <a:solidFill>
                      <a:srgbClr val="FFFFFF"/>
                    </a:solidFill>
                  </a:tcPr>
                </a:tc>
                <a:tc>
                  <a:txBody>
                    <a:bodyPr/>
                    <a:lstStyle/>
                    <a:p>
                      <a:r>
                        <a:rPr sz="1250" b="1">
                          <a:solidFill>
                            <a:srgbClr val="004A43"/>
                          </a:solidFill>
                          <a:latin typeface="Noto Sans Black"/>
                        </a:rPr>
                        <a:t>Translation capacity</a:t>
                      </a:r>
                    </a:p>
                    <a:p>
                      <a:pPr>
                        <a:spcBef>
                          <a:spcPts val="100"/>
                        </a:spcBef>
                      </a:pPr>
                      <a:r>
                        <a:rPr lang="en-US" sz="1100" b="0" i="0" dirty="0">
                          <a:solidFill>
                            <a:srgbClr val="55605E"/>
                          </a:solidFill>
                          <a:latin typeface="Noto Sans Medium"/>
                        </a:rPr>
                        <a:t>Turning external pressure into practice</a:t>
                      </a:r>
                    </a:p>
                  </a:txBody>
                  <a:tcPr marR="73152" marT="27432" marB="27432" anchor="ctr">
                    <a:solidFill>
                      <a:srgbClr val="FFFFFF"/>
                    </a:solidFill>
                  </a:tcPr>
                </a:tc>
                <a:tc>
                  <a:txBody>
                    <a:bodyPr/>
                    <a:lstStyle/>
                    <a:p>
                      <a:r>
                        <a:rPr sz="1250" b="0" dirty="0">
                          <a:solidFill>
                            <a:srgbClr val="222B2A"/>
                          </a:solidFill>
                          <a:latin typeface="Noto Sans Medium"/>
                        </a:rPr>
                        <a:t>Translation </a:t>
                      </a:r>
                      <a:r>
                        <a:rPr lang="en-US" sz="1250" b="0" dirty="0">
                          <a:solidFill>
                            <a:srgbClr val="222B2A"/>
                          </a:solidFill>
                          <a:latin typeface="Noto Sans Medium"/>
                        </a:rPr>
                        <a:t>(between polycentric and bank/insurer)</a:t>
                      </a:r>
                      <a:endParaRPr sz="1250" b="0" dirty="0">
                        <a:solidFill>
                          <a:srgbClr val="222B2A"/>
                        </a:solidFill>
                        <a:latin typeface="Noto Sans Medium"/>
                      </a:endParaRPr>
                    </a:p>
                  </a:txBody>
                  <a:tcPr marR="73152" marT="27432" marB="27432" anchor="ctr">
                    <a:solidFill>
                      <a:srgbClr val="FFFFFF"/>
                    </a:solidFill>
                  </a:tcPr>
                </a:tc>
                <a:extLst>
                  <a:ext uri="{0D108BD9-81ED-4DB2-BD59-A6C34878D82A}">
                    <a16:rowId xmlns:a16="http://schemas.microsoft.com/office/drawing/2014/main" val="10006"/>
                  </a:ext>
                </a:extLst>
              </a:tr>
              <a:tr h="584200">
                <a:tc>
                  <a:txBody>
                    <a:bodyPr/>
                    <a:lstStyle/>
                    <a:p>
                      <a:r>
                        <a:rPr sz="1250" b="0">
                          <a:solidFill>
                            <a:srgbClr val="222B2A"/>
                          </a:solidFill>
                          <a:latin typeface="Noto Sans Medium"/>
                        </a:rPr>
                        <a:t>7</a:t>
                      </a:r>
                    </a:p>
                  </a:txBody>
                  <a:tcPr marR="73152" marT="27432" marB="27432" anchor="ctr">
                    <a:solidFill>
                      <a:srgbClr val="E4EEEC"/>
                    </a:solidFill>
                  </a:tcPr>
                </a:tc>
                <a:tc>
                  <a:txBody>
                    <a:bodyPr/>
                    <a:lstStyle/>
                    <a:p>
                      <a:r>
                        <a:rPr sz="1250" b="1">
                          <a:solidFill>
                            <a:srgbClr val="004A43"/>
                          </a:solidFill>
                          <a:latin typeface="Noto Sans Black"/>
                        </a:rPr>
                        <a:t>Anticipatory capability</a:t>
                      </a:r>
                    </a:p>
                    <a:p>
                      <a:pPr>
                        <a:spcBef>
                          <a:spcPts val="100"/>
                        </a:spcBef>
                      </a:pPr>
                      <a:r>
                        <a:rPr lang="en-US" sz="1100" b="0" i="0" dirty="0">
                          <a:solidFill>
                            <a:srgbClr val="55605E"/>
                          </a:solidFill>
                          <a:latin typeface="Noto Sans Medium"/>
                        </a:rPr>
                        <a:t>A standing routine for scanning what’s coming</a:t>
                      </a:r>
                    </a:p>
                  </a:txBody>
                  <a:tcPr marR="73152" marT="27432" marB="27432" anchor="ctr">
                    <a:solidFill>
                      <a:srgbClr val="E4EEEC"/>
                    </a:solidFill>
                  </a:tcPr>
                </a:tc>
                <a:tc>
                  <a:txBody>
                    <a:bodyPr/>
                    <a:lstStyle/>
                    <a:p>
                      <a:r>
                        <a:rPr sz="1250" b="0" dirty="0">
                          <a:solidFill>
                            <a:srgbClr val="222B2A"/>
                          </a:solidFill>
                          <a:latin typeface="Noto Sans Medium"/>
                        </a:rPr>
                        <a:t>Polycentric + value chain, over time</a:t>
                      </a:r>
                    </a:p>
                  </a:txBody>
                  <a:tcPr marR="73152" marT="27432" marB="27432" anchor="ctr">
                    <a:solidFill>
                      <a:srgbClr val="E4EEEC"/>
                    </a:solidFill>
                  </a:tcPr>
                </a:tc>
                <a:extLst>
                  <a:ext uri="{0D108BD9-81ED-4DB2-BD59-A6C34878D82A}">
                    <a16:rowId xmlns:a16="http://schemas.microsoft.com/office/drawing/2014/main" val="10007"/>
                  </a:ext>
                </a:extLst>
              </a:tr>
            </a:tbl>
          </a:graphicData>
        </a:graphic>
      </p:graphicFrame>
      <p:sp>
        <p:nvSpPr>
          <p:cNvPr id="4" name="TextBox 3"/>
          <p:cNvSpPr txBox="1"/>
          <p:nvPr/>
        </p:nvSpPr>
        <p:spPr>
          <a:xfrm>
            <a:off x="7861300" y="1422400"/>
            <a:ext cx="3810000" cy="597599"/>
          </a:xfrm>
          <a:prstGeom prst="rect">
            <a:avLst/>
          </a:prstGeom>
          <a:noFill/>
        </p:spPr>
        <p:txBody>
          <a:bodyPr wrap="square" lIns="0" tIns="0" rIns="0" bIns="0" anchor="t">
            <a:spAutoFit/>
          </a:bodyPr>
          <a:lstStyle/>
          <a:p>
            <a:pPr algn="l">
              <a:spcAft>
                <a:spcPts val="100"/>
              </a:spcAft>
            </a:pPr>
            <a:r>
              <a:rPr lang="en-GB" sz="1500" b="1" i="0" dirty="0">
                <a:solidFill>
                  <a:srgbClr val="004A43"/>
                </a:solidFill>
                <a:latin typeface="Noto Sans Black"/>
              </a:rPr>
              <a:t>Three positions, chosen per area</a:t>
            </a:r>
          </a:p>
          <a:p>
            <a:pPr algn="l">
              <a:spcAft>
                <a:spcPts val="0"/>
              </a:spcAft>
            </a:pPr>
            <a:r>
              <a:rPr lang="en-GB" sz="1150" b="0" i="0" dirty="0">
                <a:solidFill>
                  <a:srgbClr val="55605E"/>
                </a:solidFill>
                <a:latin typeface="Noto Sans Medium"/>
              </a:rPr>
              <a:t>- ordered by own effort and exposure, low to high</a:t>
            </a:r>
          </a:p>
          <a:p>
            <a:pPr algn="l">
              <a:spcAft>
                <a:spcPts val="0"/>
              </a:spcAft>
            </a:pPr>
            <a:r>
              <a:rPr lang="en-GB" sz="1150" b="0" i="0" dirty="0">
                <a:solidFill>
                  <a:srgbClr val="55605E"/>
                </a:solidFill>
                <a:latin typeface="Noto Sans Medium"/>
              </a:rPr>
              <a:t>- revisited as the firm and its ecosystem change</a:t>
            </a:r>
          </a:p>
        </p:txBody>
      </p:sp>
      <p:sp>
        <p:nvSpPr>
          <p:cNvPr id="5" name="Rounded Rectangle 4"/>
          <p:cNvSpPr/>
          <p:nvPr/>
        </p:nvSpPr>
        <p:spPr>
          <a:xfrm>
            <a:off x="7861300" y="2235200"/>
            <a:ext cx="3810000" cy="1117600"/>
          </a:xfrm>
          <a:prstGeom prst="roundRect">
            <a:avLst>
              <a:gd name="adj" fmla="val 10000"/>
            </a:avLst>
          </a:prstGeom>
          <a:solidFill>
            <a:srgbClr val="E4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8026400" y="2324100"/>
            <a:ext cx="3479800" cy="939800"/>
          </a:xfrm>
          <a:prstGeom prst="rect">
            <a:avLst/>
          </a:prstGeom>
          <a:noFill/>
        </p:spPr>
        <p:txBody>
          <a:bodyPr wrap="square" lIns="0" tIns="0" rIns="0" bIns="0" anchor="ctr">
            <a:noAutofit/>
          </a:bodyPr>
          <a:lstStyle/>
          <a:p>
            <a:pPr algn="l">
              <a:spcAft>
                <a:spcPts val="100"/>
              </a:spcAft>
            </a:pPr>
            <a:r>
              <a:rPr lang="en-GB" sz="1350" b="1" i="0" dirty="0">
                <a:solidFill>
                  <a:srgbClr val="004A43"/>
                </a:solidFill>
                <a:latin typeface="Noto Sans Black"/>
              </a:rPr>
              <a:t>Minimal compliance</a:t>
            </a:r>
          </a:p>
          <a:p>
            <a:pPr algn="l">
              <a:spcAft>
                <a:spcPts val="300"/>
              </a:spcAft>
            </a:pPr>
            <a:r>
              <a:rPr lang="en-GB" sz="1150" b="0" i="0" dirty="0">
                <a:solidFill>
                  <a:srgbClr val="222B2A"/>
                </a:solidFill>
                <a:latin typeface="Noto Sans Medium"/>
              </a:rPr>
              <a:t>do what’s required — the ecosystem as fixed rules</a:t>
            </a:r>
          </a:p>
          <a:p>
            <a:pPr algn="l">
              <a:spcAft>
                <a:spcPts val="0"/>
              </a:spcAft>
            </a:pPr>
            <a:r>
              <a:rPr lang="en-GB" sz="1100" b="0" i="1" dirty="0">
                <a:solidFill>
                  <a:srgbClr val="3F4A48"/>
                </a:solidFill>
                <a:latin typeface="Noto Sans Medium"/>
              </a:rPr>
              <a:t>Suits areas outside the firm’s ambitions, or where it lacks leverage</a:t>
            </a:r>
          </a:p>
        </p:txBody>
      </p:sp>
      <p:sp>
        <p:nvSpPr>
          <p:cNvPr id="8" name="Rounded Rectangle 7"/>
          <p:cNvSpPr/>
          <p:nvPr/>
        </p:nvSpPr>
        <p:spPr>
          <a:xfrm>
            <a:off x="7861300" y="3454400"/>
            <a:ext cx="3810000" cy="1117600"/>
          </a:xfrm>
          <a:prstGeom prst="roundRect">
            <a:avLst>
              <a:gd name="adj" fmla="val 10000"/>
            </a:avLst>
          </a:prstGeom>
          <a:solidFill>
            <a:srgbClr val="E4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8026400" y="3543300"/>
            <a:ext cx="3479800" cy="939800"/>
          </a:xfrm>
          <a:prstGeom prst="rect">
            <a:avLst/>
          </a:prstGeom>
          <a:noFill/>
        </p:spPr>
        <p:txBody>
          <a:bodyPr wrap="square" lIns="0" tIns="0" rIns="0" bIns="0" anchor="ctr">
            <a:noAutofit/>
          </a:bodyPr>
          <a:lstStyle/>
          <a:p>
            <a:pPr algn="l">
              <a:spcAft>
                <a:spcPts val="100"/>
              </a:spcAft>
            </a:pPr>
            <a:r>
              <a:rPr lang="en-GB" sz="1350" b="1" i="0" dirty="0">
                <a:solidFill>
                  <a:srgbClr val="004A43"/>
                </a:solidFill>
                <a:latin typeface="Noto Sans Black"/>
              </a:rPr>
              <a:t>Managed participation</a:t>
            </a:r>
          </a:p>
          <a:p>
            <a:pPr algn="l">
              <a:spcAft>
                <a:spcPts val="300"/>
              </a:spcAft>
            </a:pPr>
            <a:r>
              <a:rPr lang="en-GB" sz="1150" b="0" i="0" dirty="0">
                <a:solidFill>
                  <a:srgbClr val="222B2A"/>
                </a:solidFill>
                <a:latin typeface="Noto Sans Medium"/>
              </a:rPr>
              <a:t>invest in selected relations to reduce own risk</a:t>
            </a:r>
          </a:p>
          <a:p>
            <a:pPr algn="l">
              <a:spcAft>
                <a:spcPts val="0"/>
              </a:spcAft>
            </a:pPr>
            <a:r>
              <a:rPr lang="en-GB" sz="1100" b="0" i="1" dirty="0">
                <a:solidFill>
                  <a:srgbClr val="3F4A48"/>
                </a:solidFill>
                <a:latin typeface="Noto Sans Medium"/>
              </a:rPr>
              <a:t>Suits capabilities firms compete on, where building your own pays</a:t>
            </a:r>
          </a:p>
        </p:txBody>
      </p:sp>
      <p:sp>
        <p:nvSpPr>
          <p:cNvPr id="11" name="Rounded Rectangle 10"/>
          <p:cNvSpPr/>
          <p:nvPr/>
        </p:nvSpPr>
        <p:spPr>
          <a:xfrm>
            <a:off x="7861300" y="4673600"/>
            <a:ext cx="3810000" cy="1117600"/>
          </a:xfrm>
          <a:prstGeom prst="roundRect">
            <a:avLst>
              <a:gd name="adj" fmla="val 10000"/>
            </a:avLst>
          </a:prstGeom>
          <a:solidFill>
            <a:srgbClr val="E4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8026400" y="4762500"/>
            <a:ext cx="3479800" cy="939800"/>
          </a:xfrm>
          <a:prstGeom prst="rect">
            <a:avLst/>
          </a:prstGeom>
          <a:noFill/>
        </p:spPr>
        <p:txBody>
          <a:bodyPr wrap="square" lIns="0" tIns="0" rIns="0" bIns="0" anchor="ctr">
            <a:noAutofit/>
          </a:bodyPr>
          <a:lstStyle/>
          <a:p>
            <a:pPr algn="l">
              <a:spcAft>
                <a:spcPts val="100"/>
              </a:spcAft>
            </a:pPr>
            <a:r>
              <a:rPr lang="en-GB" sz="1350" b="1" i="0" dirty="0">
                <a:solidFill>
                  <a:srgbClr val="004A43"/>
                </a:solidFill>
                <a:latin typeface="Noto Sans Black"/>
              </a:rPr>
              <a:t>Active shaping</a:t>
            </a:r>
          </a:p>
          <a:p>
            <a:pPr algn="l">
              <a:spcAft>
                <a:spcPts val="300"/>
              </a:spcAft>
            </a:pPr>
            <a:r>
              <a:rPr lang="en-GB" sz="1150" b="0" i="0" dirty="0">
                <a:solidFill>
                  <a:srgbClr val="222B2A"/>
                </a:solidFill>
                <a:latin typeface="Noto Sans Medium"/>
              </a:rPr>
              <a:t>act on the ecosystem itself, e.g., standards, sector practice, markets</a:t>
            </a:r>
          </a:p>
          <a:p>
            <a:pPr algn="l">
              <a:spcAft>
                <a:spcPts val="0"/>
              </a:spcAft>
            </a:pPr>
            <a:r>
              <a:rPr lang="en-GB" sz="1100" b="0" i="1" dirty="0">
                <a:solidFill>
                  <a:srgbClr val="3F4A48"/>
                </a:solidFill>
                <a:latin typeface="Noto Sans Medium"/>
              </a:rPr>
              <a:t>Suits shared capabilities, if others will follow and the field is open</a:t>
            </a:r>
          </a:p>
        </p:txBody>
      </p:sp>
    </p:spTree>
    <p:extLst>
      <p:ext uri="{BB962C8B-B14F-4D97-AF65-F5344CB8AC3E}">
        <p14:creationId xmlns:p14="http://schemas.microsoft.com/office/powerpoint/2010/main" val="3051447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lstStyle/>
          <a:p>
            <a:r>
              <a:rPr lang="en-US" sz="3200" dirty="0"/>
              <a:t>Which position fits? Four tests </a:t>
            </a:r>
            <a:r>
              <a:rPr lang="en-US" sz="3200"/>
              <a:t>per decision area</a:t>
            </a:r>
            <a:endParaRPr lang="en-US" sz="3200" dirty="0"/>
          </a:p>
        </p:txBody>
      </p:sp>
      <p:sp>
        <p:nvSpPr>
          <p:cNvPr id="3" name="Rounded Rectangle 2"/>
          <p:cNvSpPr/>
          <p:nvPr/>
        </p:nvSpPr>
        <p:spPr>
          <a:xfrm>
            <a:off x="530352" y="1463040"/>
            <a:ext cx="5477256" cy="21031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Oval 3"/>
          <p:cNvSpPr/>
          <p:nvPr/>
        </p:nvSpPr>
        <p:spPr>
          <a:xfrm>
            <a:off x="758952" y="1691640"/>
            <a:ext cx="438912" cy="438912"/>
          </a:xfrm>
          <a:prstGeom prst="ellipse">
            <a:avLst/>
          </a:prstGeom>
          <a:solidFill>
            <a:srgbClr val="ADCB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004A43"/>
                </a:solidFill>
                <a:latin typeface="Noto Sans Black"/>
              </a:rPr>
              <a:t>1</a:t>
            </a:r>
          </a:p>
        </p:txBody>
      </p:sp>
      <p:sp>
        <p:nvSpPr>
          <p:cNvPr id="5" name="TextBox 4"/>
          <p:cNvSpPr txBox="1"/>
          <p:nvPr/>
        </p:nvSpPr>
        <p:spPr>
          <a:xfrm>
            <a:off x="1353312" y="1674018"/>
            <a:ext cx="4480560" cy="492443"/>
          </a:xfrm>
          <a:prstGeom prst="rect">
            <a:avLst/>
          </a:prstGeom>
          <a:noFill/>
        </p:spPr>
        <p:txBody>
          <a:bodyPr wrap="square" lIns="0" tIns="0" rIns="0" bIns="0" anchor="ctr">
            <a:spAutoFit/>
          </a:bodyPr>
          <a:lstStyle/>
          <a:p>
            <a:pPr algn="l">
              <a:spcAft>
                <a:spcPts val="600"/>
              </a:spcAft>
            </a:pPr>
            <a:r>
              <a:rPr sz="1600" b="1" i="0">
                <a:solidFill>
                  <a:srgbClr val="004A43"/>
                </a:solidFill>
                <a:latin typeface="Noto Sans Black"/>
              </a:rPr>
              <a:t>Will others follow the firm’s lead — or join it?</a:t>
            </a:r>
          </a:p>
        </p:txBody>
      </p:sp>
      <p:sp>
        <p:nvSpPr>
          <p:cNvPr id="6" name="TextBox 5"/>
          <p:cNvSpPr txBox="1"/>
          <p:nvPr/>
        </p:nvSpPr>
        <p:spPr>
          <a:xfrm>
            <a:off x="1353312" y="2159000"/>
            <a:ext cx="4480560" cy="1166986"/>
          </a:xfrm>
          <a:prstGeom prst="rect">
            <a:avLst/>
          </a:prstGeom>
          <a:noFill/>
        </p:spPr>
        <p:txBody>
          <a:bodyPr wrap="square" lIns="0" tIns="0" rIns="0" bIns="0" anchor="t">
            <a:spAutoFit/>
          </a:bodyPr>
          <a:lstStyle/>
          <a:p>
            <a:pPr algn="l">
              <a:spcAft>
                <a:spcPts val="400"/>
              </a:spcAft>
            </a:pPr>
            <a:r>
              <a:rPr lang="en-US" sz="1400" b="0" i="0" dirty="0">
                <a:solidFill>
                  <a:srgbClr val="222B2A"/>
                </a:solidFill>
                <a:latin typeface="Noto Sans Medium"/>
              </a:rPr>
              <a:t>Yes → </a:t>
            </a:r>
            <a:r>
              <a:rPr lang="en-US" sz="1400" b="1" i="0" dirty="0">
                <a:solidFill>
                  <a:srgbClr val="004A43"/>
                </a:solidFill>
                <a:latin typeface="Noto Sans Black"/>
              </a:rPr>
              <a:t>active shaping</a:t>
            </a:r>
            <a:r>
              <a:rPr lang="en-US" sz="1400" b="0" i="0" dirty="0">
                <a:solidFill>
                  <a:srgbClr val="222B2A"/>
                </a:solidFill>
                <a:latin typeface="Noto Sans Medium"/>
              </a:rPr>
              <a:t>, built on managed participation</a:t>
            </a:r>
          </a:p>
          <a:p>
            <a:pPr algn="l">
              <a:spcAft>
                <a:spcPts val="400"/>
              </a:spcAft>
            </a:pPr>
            <a:r>
              <a:rPr lang="en-US" sz="1400" b="0" i="0" dirty="0">
                <a:solidFill>
                  <a:srgbClr val="222B2A"/>
                </a:solidFill>
                <a:latin typeface="Noto Sans Medium"/>
              </a:rPr>
              <a:t>No → </a:t>
            </a:r>
            <a:r>
              <a:rPr lang="en-US" sz="1400" b="1" i="0" dirty="0">
                <a:solidFill>
                  <a:srgbClr val="004A43"/>
                </a:solidFill>
                <a:latin typeface="Noto Sans Black"/>
              </a:rPr>
              <a:t>minimal compliance</a:t>
            </a:r>
            <a:r>
              <a:rPr lang="en-US" sz="1400" b="0" i="0" dirty="0">
                <a:solidFill>
                  <a:srgbClr val="222B2A"/>
                </a:solidFill>
                <a:latin typeface="Noto Sans Medium"/>
              </a:rPr>
              <a:t> or </a:t>
            </a:r>
            <a:r>
              <a:rPr lang="en-US" sz="1400" b="1" i="0" dirty="0">
                <a:solidFill>
                  <a:srgbClr val="004A43"/>
                </a:solidFill>
                <a:latin typeface="Noto Sans Black"/>
              </a:rPr>
              <a:t>managed participation</a:t>
            </a:r>
          </a:p>
          <a:p>
            <a:pPr algn="l">
              <a:spcBef>
                <a:spcPts val="200"/>
              </a:spcBef>
            </a:pPr>
            <a:r>
              <a:rPr lang="en-US" sz="1150" b="0" i="0" dirty="0">
                <a:solidFill>
                  <a:srgbClr val="55605E"/>
                </a:solidFill>
                <a:latin typeface="Noto Sans Medium"/>
              </a:rPr>
              <a:t>Adner, 2017</a:t>
            </a:r>
          </a:p>
        </p:txBody>
      </p:sp>
      <p:sp>
        <p:nvSpPr>
          <p:cNvPr id="7" name="Rounded Rectangle 6"/>
          <p:cNvSpPr/>
          <p:nvPr/>
        </p:nvSpPr>
        <p:spPr>
          <a:xfrm>
            <a:off x="6199632" y="1463040"/>
            <a:ext cx="5477256" cy="21031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6428232" y="1691640"/>
            <a:ext cx="438912" cy="438912"/>
          </a:xfrm>
          <a:prstGeom prst="ellipse">
            <a:avLst/>
          </a:prstGeom>
          <a:solidFill>
            <a:srgbClr val="ADCB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004A43"/>
                </a:solidFill>
                <a:latin typeface="Noto Sans Black"/>
              </a:rPr>
              <a:t>2</a:t>
            </a:r>
          </a:p>
        </p:txBody>
      </p:sp>
      <p:sp>
        <p:nvSpPr>
          <p:cNvPr id="9" name="TextBox 8"/>
          <p:cNvSpPr txBox="1"/>
          <p:nvPr/>
        </p:nvSpPr>
        <p:spPr>
          <a:xfrm>
            <a:off x="7022592" y="1674018"/>
            <a:ext cx="4480560" cy="492443"/>
          </a:xfrm>
          <a:prstGeom prst="rect">
            <a:avLst/>
          </a:prstGeom>
          <a:noFill/>
        </p:spPr>
        <p:txBody>
          <a:bodyPr wrap="square" lIns="0" tIns="0" rIns="0" bIns="0" anchor="ctr">
            <a:spAutoFit/>
          </a:bodyPr>
          <a:lstStyle/>
          <a:p>
            <a:pPr algn="l">
              <a:spcAft>
                <a:spcPts val="600"/>
              </a:spcAft>
            </a:pPr>
            <a:r>
              <a:rPr lang="en-US" sz="1600" b="1" dirty="0">
                <a:solidFill>
                  <a:srgbClr val="004A43"/>
                </a:solidFill>
                <a:latin typeface="Noto Sans Black"/>
              </a:rPr>
              <a:t>Is work on this decision area a c</a:t>
            </a:r>
            <a:r>
              <a:rPr sz="1600" b="1" i="0" dirty="0">
                <a:solidFill>
                  <a:srgbClr val="004A43"/>
                </a:solidFill>
                <a:latin typeface="Noto Sans Black"/>
              </a:rPr>
              <a:t>omplement or substitute?</a:t>
            </a:r>
          </a:p>
        </p:txBody>
      </p:sp>
      <p:sp>
        <p:nvSpPr>
          <p:cNvPr id="10" name="TextBox 9"/>
          <p:cNvSpPr txBox="1"/>
          <p:nvPr/>
        </p:nvSpPr>
        <p:spPr>
          <a:xfrm>
            <a:off x="7022592" y="2159000"/>
            <a:ext cx="4480560" cy="1166986"/>
          </a:xfrm>
          <a:prstGeom prst="rect">
            <a:avLst/>
          </a:prstGeom>
          <a:noFill/>
        </p:spPr>
        <p:txBody>
          <a:bodyPr wrap="square" lIns="0" tIns="0" rIns="0" bIns="0" anchor="t">
            <a:spAutoFit/>
          </a:bodyPr>
          <a:lstStyle/>
          <a:p>
            <a:pPr algn="l">
              <a:spcAft>
                <a:spcPts val="400"/>
              </a:spcAft>
            </a:pPr>
            <a:r>
              <a:rPr lang="en-US" sz="1400" b="0" i="0" dirty="0">
                <a:solidFill>
                  <a:srgbClr val="222B2A"/>
                </a:solidFill>
                <a:latin typeface="Noto Sans Medium"/>
              </a:rPr>
              <a:t>Complement: the sector gains from pooling it → </a:t>
            </a:r>
            <a:r>
              <a:rPr lang="en-US" sz="1400" b="1" i="0" dirty="0">
                <a:solidFill>
                  <a:srgbClr val="004A43"/>
                </a:solidFill>
                <a:latin typeface="Noto Sans Black"/>
              </a:rPr>
              <a:t>active shaping</a:t>
            </a:r>
            <a:r>
              <a:rPr lang="en-US" sz="1400" b="0" i="0" dirty="0">
                <a:solidFill>
                  <a:srgbClr val="222B2A"/>
                </a:solidFill>
                <a:latin typeface="Noto Sans Medium"/>
              </a:rPr>
              <a:t> with peers</a:t>
            </a:r>
          </a:p>
          <a:p>
            <a:pPr algn="l">
              <a:spcAft>
                <a:spcPts val="400"/>
              </a:spcAft>
            </a:pPr>
            <a:r>
              <a:rPr lang="en-US" sz="1400" b="0" i="0" dirty="0">
                <a:solidFill>
                  <a:srgbClr val="222B2A"/>
                </a:solidFill>
                <a:latin typeface="Noto Sans Medium"/>
              </a:rPr>
              <a:t>Substitute: firms compete on it → </a:t>
            </a:r>
            <a:r>
              <a:rPr lang="en-US" sz="1400" b="1" i="0" dirty="0">
                <a:solidFill>
                  <a:srgbClr val="004A43"/>
                </a:solidFill>
                <a:latin typeface="Noto Sans Black"/>
              </a:rPr>
              <a:t>managed participation</a:t>
            </a:r>
            <a:r>
              <a:rPr lang="en-US" sz="1400" b="0" i="0" dirty="0">
                <a:solidFill>
                  <a:srgbClr val="222B2A"/>
                </a:solidFill>
                <a:latin typeface="Noto Sans Medium"/>
              </a:rPr>
              <a:t>: build your own</a:t>
            </a:r>
          </a:p>
          <a:p>
            <a:pPr algn="l">
              <a:spcBef>
                <a:spcPts val="200"/>
              </a:spcBef>
            </a:pPr>
            <a:r>
              <a:rPr lang="en-US" sz="1150" b="0" i="0" dirty="0">
                <a:solidFill>
                  <a:srgbClr val="55605E"/>
                </a:solidFill>
                <a:latin typeface="Noto Sans Medium"/>
              </a:rPr>
              <a:t>Granstrand &amp; Holgersson, 2020</a:t>
            </a:r>
          </a:p>
        </p:txBody>
      </p:sp>
      <p:sp>
        <p:nvSpPr>
          <p:cNvPr id="11" name="Rounded Rectangle 10"/>
          <p:cNvSpPr/>
          <p:nvPr/>
        </p:nvSpPr>
        <p:spPr>
          <a:xfrm>
            <a:off x="530352" y="3749039"/>
            <a:ext cx="5477256" cy="21031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Oval 11"/>
          <p:cNvSpPr/>
          <p:nvPr/>
        </p:nvSpPr>
        <p:spPr>
          <a:xfrm>
            <a:off x="758952" y="3977639"/>
            <a:ext cx="438912" cy="438912"/>
          </a:xfrm>
          <a:prstGeom prst="ellipse">
            <a:avLst/>
          </a:prstGeom>
          <a:solidFill>
            <a:srgbClr val="ADCB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004A43"/>
                </a:solidFill>
                <a:latin typeface="Noto Sans Black"/>
              </a:rPr>
              <a:t>3</a:t>
            </a:r>
          </a:p>
        </p:txBody>
      </p:sp>
      <p:sp>
        <p:nvSpPr>
          <p:cNvPr id="13" name="TextBox 12"/>
          <p:cNvSpPr txBox="1"/>
          <p:nvPr/>
        </p:nvSpPr>
        <p:spPr>
          <a:xfrm>
            <a:off x="1353312" y="4083128"/>
            <a:ext cx="4480560" cy="246221"/>
          </a:xfrm>
          <a:prstGeom prst="rect">
            <a:avLst/>
          </a:prstGeom>
          <a:noFill/>
        </p:spPr>
        <p:txBody>
          <a:bodyPr wrap="square" lIns="0" tIns="0" rIns="0" bIns="0" anchor="ctr">
            <a:spAutoFit/>
          </a:bodyPr>
          <a:lstStyle/>
          <a:p>
            <a:pPr algn="l">
              <a:spcAft>
                <a:spcPts val="600"/>
              </a:spcAft>
            </a:pPr>
            <a:r>
              <a:rPr sz="1600" b="1" i="0">
                <a:solidFill>
                  <a:srgbClr val="004A43"/>
                </a:solidFill>
                <a:latin typeface="Noto Sans Black"/>
              </a:rPr>
              <a:t>Is the field still open?</a:t>
            </a:r>
          </a:p>
        </p:txBody>
      </p:sp>
      <p:sp>
        <p:nvSpPr>
          <p:cNvPr id="14" name="TextBox 13"/>
          <p:cNvSpPr txBox="1"/>
          <p:nvPr/>
        </p:nvSpPr>
        <p:spPr>
          <a:xfrm>
            <a:off x="1353312" y="4445000"/>
            <a:ext cx="4480560" cy="951543"/>
          </a:xfrm>
          <a:prstGeom prst="rect">
            <a:avLst/>
          </a:prstGeom>
          <a:noFill/>
        </p:spPr>
        <p:txBody>
          <a:bodyPr wrap="square" lIns="0" tIns="0" rIns="0" bIns="0" anchor="t">
            <a:spAutoFit/>
          </a:bodyPr>
          <a:lstStyle/>
          <a:p>
            <a:pPr algn="l">
              <a:spcAft>
                <a:spcPts val="400"/>
              </a:spcAft>
            </a:pPr>
            <a:r>
              <a:rPr lang="en-US" sz="1400" b="0" i="0" dirty="0">
                <a:solidFill>
                  <a:srgbClr val="222B2A"/>
                </a:solidFill>
                <a:latin typeface="Noto Sans Medium"/>
              </a:rPr>
              <a:t>No orchestrator yet → a window for </a:t>
            </a:r>
            <a:r>
              <a:rPr lang="en-US" sz="1400" b="1" i="0" dirty="0">
                <a:solidFill>
                  <a:srgbClr val="004A43"/>
                </a:solidFill>
                <a:latin typeface="Noto Sans Black"/>
              </a:rPr>
              <a:t>active shaping</a:t>
            </a:r>
          </a:p>
          <a:p>
            <a:pPr algn="l">
              <a:spcAft>
                <a:spcPts val="400"/>
              </a:spcAft>
            </a:pPr>
            <a:r>
              <a:rPr lang="en-US" sz="1400" b="0" i="0" dirty="0">
                <a:solidFill>
                  <a:srgbClr val="222B2A"/>
                </a:solidFill>
                <a:latin typeface="Noto Sans Medium"/>
              </a:rPr>
              <a:t>Standards and markets settled → </a:t>
            </a:r>
            <a:r>
              <a:rPr lang="en-US" sz="1400" b="1" i="0" dirty="0">
                <a:solidFill>
                  <a:srgbClr val="004A43"/>
                </a:solidFill>
                <a:latin typeface="Noto Sans Black"/>
              </a:rPr>
              <a:t>minimal compliance</a:t>
            </a:r>
            <a:r>
              <a:rPr lang="en-US" sz="1400" b="0" i="0" dirty="0">
                <a:solidFill>
                  <a:srgbClr val="222B2A"/>
                </a:solidFill>
                <a:latin typeface="Noto Sans Medium"/>
              </a:rPr>
              <a:t> or </a:t>
            </a:r>
            <a:r>
              <a:rPr lang="en-US" sz="1400" b="1" i="0" dirty="0">
                <a:solidFill>
                  <a:srgbClr val="004A43"/>
                </a:solidFill>
                <a:latin typeface="Noto Sans Black"/>
              </a:rPr>
              <a:t>managed participation</a:t>
            </a:r>
          </a:p>
          <a:p>
            <a:pPr algn="l">
              <a:spcBef>
                <a:spcPts val="200"/>
              </a:spcBef>
            </a:pPr>
            <a:r>
              <a:rPr lang="en-US" sz="1150" b="0" i="0" dirty="0">
                <a:solidFill>
                  <a:srgbClr val="55605E"/>
                </a:solidFill>
                <a:latin typeface="Noto Sans Medium"/>
              </a:rPr>
              <a:t>Tsujimoto et al., 2018; Minkkinen et al., 2023</a:t>
            </a:r>
          </a:p>
        </p:txBody>
      </p:sp>
      <p:sp>
        <p:nvSpPr>
          <p:cNvPr id="15" name="Rounded Rectangle 14"/>
          <p:cNvSpPr/>
          <p:nvPr/>
        </p:nvSpPr>
        <p:spPr>
          <a:xfrm>
            <a:off x="6199632" y="3749039"/>
            <a:ext cx="5477256" cy="210312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Oval 15"/>
          <p:cNvSpPr/>
          <p:nvPr/>
        </p:nvSpPr>
        <p:spPr>
          <a:xfrm>
            <a:off x="6428232" y="3977639"/>
            <a:ext cx="438912" cy="438912"/>
          </a:xfrm>
          <a:prstGeom prst="ellipse">
            <a:avLst/>
          </a:prstGeom>
          <a:solidFill>
            <a:srgbClr val="ADCB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004A43"/>
                </a:solidFill>
                <a:latin typeface="Noto Sans Black"/>
              </a:rPr>
              <a:t>4</a:t>
            </a:r>
          </a:p>
        </p:txBody>
      </p:sp>
      <p:sp>
        <p:nvSpPr>
          <p:cNvPr id="17" name="TextBox 16"/>
          <p:cNvSpPr txBox="1"/>
          <p:nvPr/>
        </p:nvSpPr>
        <p:spPr>
          <a:xfrm>
            <a:off x="7022592" y="4083128"/>
            <a:ext cx="4480560" cy="246221"/>
          </a:xfrm>
          <a:prstGeom prst="rect">
            <a:avLst/>
          </a:prstGeom>
          <a:noFill/>
        </p:spPr>
        <p:txBody>
          <a:bodyPr wrap="square" lIns="0" tIns="0" rIns="0" bIns="0" anchor="ctr">
            <a:spAutoFit/>
          </a:bodyPr>
          <a:lstStyle/>
          <a:p>
            <a:pPr algn="l">
              <a:spcAft>
                <a:spcPts val="600"/>
              </a:spcAft>
            </a:pPr>
            <a:r>
              <a:rPr sz="1600" b="1" i="0">
                <a:solidFill>
                  <a:srgbClr val="004A43"/>
                </a:solidFill>
                <a:latin typeface="Noto Sans Black"/>
              </a:rPr>
              <a:t>Which logic would carry it?</a:t>
            </a:r>
          </a:p>
        </p:txBody>
      </p:sp>
      <p:sp>
        <p:nvSpPr>
          <p:cNvPr id="18" name="TextBox 17"/>
          <p:cNvSpPr txBox="1"/>
          <p:nvPr/>
        </p:nvSpPr>
        <p:spPr>
          <a:xfrm>
            <a:off x="7022592" y="4445000"/>
            <a:ext cx="4480560" cy="1002839"/>
          </a:xfrm>
          <a:prstGeom prst="rect">
            <a:avLst/>
          </a:prstGeom>
          <a:noFill/>
        </p:spPr>
        <p:txBody>
          <a:bodyPr wrap="square" lIns="0" tIns="0" rIns="0" bIns="0" anchor="t">
            <a:spAutoFit/>
          </a:bodyPr>
          <a:lstStyle/>
          <a:p>
            <a:pPr algn="l">
              <a:spcAft>
                <a:spcPts val="400"/>
              </a:spcAft>
            </a:pPr>
            <a:r>
              <a:rPr lang="en-US" sz="1400" b="0" i="0" dirty="0">
                <a:solidFill>
                  <a:srgbClr val="222B2A"/>
                </a:solidFill>
                <a:latin typeface="Noto Sans Medium"/>
              </a:rPr>
              <a:t>Regulatory oversight → </a:t>
            </a:r>
            <a:r>
              <a:rPr lang="en-US" sz="1400" b="1" i="0" dirty="0">
                <a:solidFill>
                  <a:srgbClr val="004A43"/>
                </a:solidFill>
                <a:latin typeface="Noto Sans Black"/>
              </a:rPr>
              <a:t>minimal compliance</a:t>
            </a:r>
          </a:p>
          <a:p>
            <a:pPr algn="l">
              <a:spcAft>
                <a:spcPts val="400"/>
              </a:spcAft>
            </a:pPr>
            <a:r>
              <a:rPr lang="en-US" sz="1400" b="0" i="0" dirty="0">
                <a:solidFill>
                  <a:srgbClr val="222B2A"/>
                </a:solidFill>
                <a:latin typeface="Noto Sans Medium"/>
              </a:rPr>
              <a:t>IT professionalism → </a:t>
            </a:r>
            <a:r>
              <a:rPr lang="en-US" sz="1400" b="1" i="0" dirty="0">
                <a:solidFill>
                  <a:srgbClr val="004A43"/>
                </a:solidFill>
                <a:latin typeface="Noto Sans Black"/>
              </a:rPr>
              <a:t>managed participation</a:t>
            </a:r>
          </a:p>
          <a:p>
            <a:pPr algn="l">
              <a:spcAft>
                <a:spcPts val="400"/>
              </a:spcAft>
            </a:pPr>
            <a:r>
              <a:rPr lang="en-US" sz="1400" b="0" i="0" dirty="0">
                <a:solidFill>
                  <a:srgbClr val="222B2A"/>
                </a:solidFill>
                <a:latin typeface="Noto Sans Medium"/>
              </a:rPr>
              <a:t>AI ethics, reputation → </a:t>
            </a:r>
            <a:r>
              <a:rPr lang="en-US" sz="1400" b="1" i="0" dirty="0">
                <a:solidFill>
                  <a:srgbClr val="004A43"/>
                </a:solidFill>
                <a:latin typeface="Noto Sans Black"/>
              </a:rPr>
              <a:t>active shaping</a:t>
            </a:r>
          </a:p>
          <a:p>
            <a:pPr algn="l">
              <a:spcBef>
                <a:spcPts val="200"/>
              </a:spcBef>
            </a:pPr>
            <a:r>
              <a:rPr lang="en-US" sz="1150" b="0" i="0" dirty="0">
                <a:solidFill>
                  <a:srgbClr val="55605E"/>
                </a:solidFill>
                <a:latin typeface="Noto Sans Medium"/>
              </a:rPr>
              <a:t>No fit: announced, not enacted (Berente &amp; Yoo, 2012)</a:t>
            </a:r>
          </a:p>
        </p:txBody>
      </p:sp>
    </p:spTree>
    <p:extLst>
      <p:ext uri="{BB962C8B-B14F-4D97-AF65-F5344CB8AC3E}">
        <p14:creationId xmlns:p14="http://schemas.microsoft.com/office/powerpoint/2010/main" val="2267423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lstStyle/>
          <a:p>
            <a:r>
              <a:rPr sz="3200"/>
              <a:t>Summary: what, why, how?</a:t>
            </a:r>
          </a:p>
        </p:txBody>
      </p:sp>
      <p:sp>
        <p:nvSpPr>
          <p:cNvPr id="20" name="Label WHAT?"/>
          <p:cNvSpPr txBox="1"/>
          <p:nvPr/>
        </p:nvSpPr>
        <p:spPr>
          <a:xfrm>
            <a:off x="533400" y="1600200"/>
            <a:ext cx="2032000" cy="431800"/>
          </a:xfrm>
          <a:prstGeom prst="rect">
            <a:avLst/>
          </a:prstGeom>
          <a:noFill/>
        </p:spPr>
        <p:txBody>
          <a:bodyPr wrap="square" lIns="0" tIns="0" rIns="0" bIns="0" anchor="t">
            <a:noAutofit/>
          </a:bodyPr>
          <a:lstStyle/>
          <a:p>
            <a:pPr algn="l"/>
            <a:r>
              <a:rPr lang="en-US" sz="2400" b="1" dirty="0">
                <a:solidFill>
                  <a:srgbClr val="004A43"/>
                </a:solidFill>
                <a:latin typeface="Noto Sans Black"/>
              </a:rPr>
              <a:t>WHAT?</a:t>
            </a:r>
          </a:p>
        </p:txBody>
      </p:sp>
      <p:sp>
        <p:nvSpPr>
          <p:cNvPr id="21" name="Points WHAT?"/>
          <p:cNvSpPr txBox="1"/>
          <p:nvPr/>
        </p:nvSpPr>
        <p:spPr>
          <a:xfrm>
            <a:off x="2794000" y="1638300"/>
            <a:ext cx="8890000" cy="1143000"/>
          </a:xfrm>
          <a:prstGeom prst="rect">
            <a:avLst/>
          </a:prstGeom>
          <a:noFill/>
        </p:spPr>
        <p:txBody>
          <a:bodyPr wrap="square" lIns="0" tIns="0" rIns="0" bIns="0" anchor="t">
            <a:noAutofit/>
          </a:bodyPr>
          <a:lstStyle/>
          <a:p>
            <a:pPr marL="285750" indent="-285750" algn="l">
              <a:spcAft>
                <a:spcPts val="600"/>
              </a:spcAft>
              <a:buClr>
                <a:srgbClr val="004A43"/>
              </a:buClr>
              <a:buFont typeface="Arial"/>
              <a:buChar char="•"/>
            </a:pPr>
            <a:r>
              <a:rPr lang="en-US" b="0" dirty="0">
                <a:solidFill>
                  <a:srgbClr val="222B2A"/>
                </a:solidFill>
                <a:latin typeface="Noto Sans Medium"/>
              </a:rPr>
              <a:t>Three layers: environment, organization, AI system</a:t>
            </a:r>
          </a:p>
          <a:p>
            <a:pPr marL="285750" indent="-285750" algn="l">
              <a:spcAft>
                <a:spcPts val="600"/>
              </a:spcAft>
              <a:buClr>
                <a:srgbClr val="004A43"/>
              </a:buClr>
              <a:buFont typeface="Arial"/>
              <a:buChar char="•"/>
            </a:pPr>
            <a:r>
              <a:rPr lang="en-US" b="0" dirty="0">
                <a:solidFill>
                  <a:srgbClr val="222B2A"/>
                </a:solidFill>
                <a:latin typeface="Noto Sans Medium"/>
              </a:rPr>
              <a:t>Two patterns: polycentric and value chain governance</a:t>
            </a:r>
          </a:p>
          <a:p>
            <a:pPr marL="285750" indent="-285750" algn="l">
              <a:spcAft>
                <a:spcPts val="600"/>
              </a:spcAft>
              <a:buClr>
                <a:srgbClr val="004A43"/>
              </a:buClr>
              <a:buFont typeface="Arial"/>
              <a:buChar char="•"/>
            </a:pPr>
            <a:r>
              <a:rPr lang="en-US" b="0" dirty="0">
                <a:solidFill>
                  <a:srgbClr val="222B2A"/>
                </a:solidFill>
                <a:latin typeface="Noto Sans Medium"/>
              </a:rPr>
              <a:t>Four logics, negotiated inside the firm: ethics, managerial, IT, regulatory</a:t>
            </a:r>
          </a:p>
        </p:txBody>
      </p:sp>
      <p:cxnSp>
        <p:nvCxnSpPr>
          <p:cNvPr id="22" name="Divider 22"/>
          <p:cNvCxnSpPr/>
          <p:nvPr/>
        </p:nvCxnSpPr>
        <p:spPr>
          <a:xfrm>
            <a:off x="533400" y="2844800"/>
            <a:ext cx="11150600" cy="0"/>
          </a:xfrm>
          <a:prstGeom prst="line">
            <a:avLst/>
          </a:prstGeom>
          <a:ln w="12700">
            <a:solidFill>
              <a:srgbClr val="004A43">
                <a:alpha val="35000"/>
              </a:srgbClr>
            </a:solidFill>
          </a:ln>
        </p:spPr>
      </p:cxnSp>
      <p:sp>
        <p:nvSpPr>
          <p:cNvPr id="23" name="Label WHY?"/>
          <p:cNvSpPr txBox="1"/>
          <p:nvPr/>
        </p:nvSpPr>
        <p:spPr>
          <a:xfrm>
            <a:off x="533400" y="2997200"/>
            <a:ext cx="2032000" cy="431800"/>
          </a:xfrm>
          <a:prstGeom prst="rect">
            <a:avLst/>
          </a:prstGeom>
          <a:noFill/>
        </p:spPr>
        <p:txBody>
          <a:bodyPr wrap="square" lIns="0" tIns="0" rIns="0" bIns="0" anchor="t">
            <a:noAutofit/>
          </a:bodyPr>
          <a:lstStyle/>
          <a:p>
            <a:pPr algn="l"/>
            <a:r>
              <a:rPr lang="en-US" sz="2400" b="1" dirty="0">
                <a:solidFill>
                  <a:srgbClr val="004A43"/>
                </a:solidFill>
                <a:latin typeface="Noto Sans Black"/>
              </a:rPr>
              <a:t>WHY?</a:t>
            </a:r>
          </a:p>
        </p:txBody>
      </p:sp>
      <p:sp>
        <p:nvSpPr>
          <p:cNvPr id="24" name="Points WHY?"/>
          <p:cNvSpPr txBox="1"/>
          <p:nvPr/>
        </p:nvSpPr>
        <p:spPr>
          <a:xfrm>
            <a:off x="2794000" y="3035300"/>
            <a:ext cx="8890000" cy="1143000"/>
          </a:xfrm>
          <a:prstGeom prst="rect">
            <a:avLst/>
          </a:prstGeom>
          <a:noFill/>
        </p:spPr>
        <p:txBody>
          <a:bodyPr wrap="square" lIns="0" tIns="0" rIns="0" bIns="0" anchor="t">
            <a:noAutofit/>
          </a:bodyPr>
          <a:lstStyle/>
          <a:p>
            <a:pPr marL="285750" indent="-285750" algn="l">
              <a:spcAft>
                <a:spcPts val="600"/>
              </a:spcAft>
              <a:buClr>
                <a:srgbClr val="004A43"/>
              </a:buClr>
              <a:buFont typeface="Arial"/>
              <a:buChar char="•"/>
            </a:pPr>
            <a:r>
              <a:rPr lang="en-US" b="0" dirty="0">
                <a:solidFill>
                  <a:srgbClr val="222B2A"/>
                </a:solidFill>
                <a:latin typeface="Noto Sans Medium"/>
              </a:rPr>
              <a:t>A bank or insurer can’t govern its AI alone</a:t>
            </a:r>
          </a:p>
          <a:p>
            <a:pPr marL="285750" indent="-285750" algn="l">
              <a:spcAft>
                <a:spcPts val="600"/>
              </a:spcAft>
              <a:buClr>
                <a:srgbClr val="004A43"/>
              </a:buClr>
              <a:buFont typeface="Arial"/>
              <a:buChar char="•"/>
            </a:pPr>
            <a:r>
              <a:rPr lang="en-US" b="0" dirty="0">
                <a:solidFill>
                  <a:srgbClr val="222B2A"/>
                </a:solidFill>
                <a:latin typeface="Noto Sans Medium"/>
              </a:rPr>
              <a:t>Same pressure → different responses (logics + translation)</a:t>
            </a:r>
          </a:p>
          <a:p>
            <a:pPr marL="285750" indent="-285750" algn="l">
              <a:spcAft>
                <a:spcPts val="600"/>
              </a:spcAft>
              <a:buClr>
                <a:srgbClr val="004A43"/>
              </a:buClr>
              <a:buFont typeface="Arial"/>
              <a:buChar char="•"/>
            </a:pPr>
            <a:r>
              <a:rPr lang="en-US" b="0" dirty="0">
                <a:solidFill>
                  <a:srgbClr val="222B2A"/>
                </a:solidFill>
                <a:latin typeface="Noto Sans Medium"/>
              </a:rPr>
              <a:t>The ecosystem isn’t settled yet</a:t>
            </a:r>
          </a:p>
        </p:txBody>
      </p:sp>
      <p:cxnSp>
        <p:nvCxnSpPr>
          <p:cNvPr id="25" name="Divider 25"/>
          <p:cNvCxnSpPr/>
          <p:nvPr/>
        </p:nvCxnSpPr>
        <p:spPr>
          <a:xfrm>
            <a:off x="533400" y="4241800"/>
            <a:ext cx="11150600" cy="0"/>
          </a:xfrm>
          <a:prstGeom prst="line">
            <a:avLst/>
          </a:prstGeom>
          <a:ln w="12700">
            <a:solidFill>
              <a:srgbClr val="004A43">
                <a:alpha val="35000"/>
              </a:srgbClr>
            </a:solidFill>
          </a:ln>
        </p:spPr>
      </p:cxnSp>
      <p:sp>
        <p:nvSpPr>
          <p:cNvPr id="26" name="Label HOW?"/>
          <p:cNvSpPr txBox="1"/>
          <p:nvPr/>
        </p:nvSpPr>
        <p:spPr>
          <a:xfrm>
            <a:off x="533400" y="4394200"/>
            <a:ext cx="2032000" cy="431800"/>
          </a:xfrm>
          <a:prstGeom prst="rect">
            <a:avLst/>
          </a:prstGeom>
          <a:noFill/>
        </p:spPr>
        <p:txBody>
          <a:bodyPr wrap="square" lIns="0" tIns="0" rIns="0" bIns="0" anchor="t">
            <a:noAutofit/>
          </a:bodyPr>
          <a:lstStyle/>
          <a:p>
            <a:pPr algn="l"/>
            <a:r>
              <a:rPr lang="en-US" sz="2400" b="1" dirty="0">
                <a:solidFill>
                  <a:srgbClr val="004A43"/>
                </a:solidFill>
                <a:latin typeface="Noto Sans Black"/>
              </a:rPr>
              <a:t>HOW?</a:t>
            </a:r>
          </a:p>
        </p:txBody>
      </p:sp>
      <p:sp>
        <p:nvSpPr>
          <p:cNvPr id="27" name="Points HOW?"/>
          <p:cNvSpPr txBox="1"/>
          <p:nvPr/>
        </p:nvSpPr>
        <p:spPr>
          <a:xfrm>
            <a:off x="2794000" y="4432300"/>
            <a:ext cx="8890000" cy="1143000"/>
          </a:xfrm>
          <a:prstGeom prst="rect">
            <a:avLst/>
          </a:prstGeom>
          <a:noFill/>
        </p:spPr>
        <p:txBody>
          <a:bodyPr wrap="square" lIns="0" tIns="0" rIns="0" bIns="0" anchor="t">
            <a:noAutofit/>
          </a:bodyPr>
          <a:lstStyle/>
          <a:p>
            <a:pPr marL="285750" indent="-285750" algn="l">
              <a:spcAft>
                <a:spcPts val="600"/>
              </a:spcAft>
              <a:buClr>
                <a:srgbClr val="004A43"/>
              </a:buClr>
              <a:buFont typeface="Arial"/>
              <a:buChar char="•"/>
            </a:pPr>
            <a:r>
              <a:rPr lang="en-US" b="0" dirty="0">
                <a:solidFill>
                  <a:srgbClr val="222B2A"/>
                </a:solidFill>
                <a:latin typeface="Noto Sans Medium"/>
              </a:rPr>
              <a:t>Seven decision areas × three positions</a:t>
            </a:r>
          </a:p>
          <a:p>
            <a:pPr marL="285750" indent="-285750" algn="l">
              <a:spcAft>
                <a:spcPts val="600"/>
              </a:spcAft>
              <a:buClr>
                <a:srgbClr val="004A43"/>
              </a:buClr>
              <a:buFont typeface="Arial"/>
              <a:buChar char="•"/>
            </a:pPr>
            <a:r>
              <a:rPr lang="en-US" b="0" dirty="0">
                <a:solidFill>
                  <a:srgbClr val="222B2A"/>
                </a:solidFill>
                <a:latin typeface="Noto Sans Medium"/>
              </a:rPr>
              <a:t>Four tests for choosing a position in each area</a:t>
            </a:r>
          </a:p>
        </p:txBody>
      </p:sp>
      <p:sp>
        <p:nvSpPr>
          <p:cNvPr id="40" name="Deliverable link"/>
          <p:cNvSpPr txBox="1"/>
          <p:nvPr/>
        </p:nvSpPr>
        <p:spPr>
          <a:xfrm>
            <a:off x="533400" y="6121400"/>
            <a:ext cx="9080500" cy="176972"/>
          </a:xfrm>
          <a:prstGeom prst="rect">
            <a:avLst/>
          </a:prstGeom>
          <a:noFill/>
        </p:spPr>
        <p:txBody>
          <a:bodyPr wrap="square" lIns="0" tIns="0" rIns="0" bIns="0" anchor="t">
            <a:spAutoFit/>
          </a:bodyPr>
          <a:lstStyle/>
          <a:p>
            <a:pPr algn="l"/>
            <a:r>
              <a:rPr lang="en-US" sz="1150" b="1" i="0" dirty="0">
                <a:solidFill>
                  <a:srgbClr val="004A43"/>
                </a:solidFill>
                <a:latin typeface="Noto Sans Black"/>
              </a:rPr>
              <a:t>Full WP2 deliverable: </a:t>
            </a:r>
            <a:r>
              <a:rPr lang="en-US" sz="1150" b="0" i="0" u="sng" dirty="0">
                <a:solidFill>
                  <a:srgbClr val="004A43"/>
                </a:solidFill>
                <a:latin typeface="Noto Sans Medium"/>
                <a:hlinkClick r:id="rId3" tooltip="Open the WP2 deliverable"/>
              </a:rPr>
              <a:t>Responsible AI Ecosystems in Banking and Insurance: An ecosystem model and a strategy framework</a:t>
            </a:r>
            <a:endParaRPr lang="en-US" sz="1150" b="0" i="0" u="sng" dirty="0">
              <a:solidFill>
                <a:srgbClr val="004A43"/>
              </a:solidFill>
              <a:latin typeface="Noto Sans Medium"/>
            </a:endParaRPr>
          </a:p>
        </p:txBody>
      </p:sp>
      <p:pic>
        <p:nvPicPr>
          <p:cNvPr id="3" name="Deliverable QR code">
            <a:extLst>
              <a:ext uri="{FF2B5EF4-FFF2-40B4-BE49-F238E27FC236}">
                <a16:creationId xmlns:a16="http://schemas.microsoft.com/office/drawing/2014/main" id="{B0B64C99-57FC-A9A9-17A8-90D7F3435420}"/>
              </a:ext>
            </a:extLst>
          </p:cNvPr>
          <p:cNvPicPr>
            <a:picLocks noChangeAspect="1"/>
          </p:cNvPicPr>
          <p:nvPr/>
        </p:nvPicPr>
        <p:blipFill>
          <a:blip r:embed="rId4"/>
          <a:stretch>
            <a:fillRect/>
          </a:stretch>
        </p:blipFill>
        <p:spPr>
          <a:xfrm>
            <a:off x="10515600" y="4483100"/>
            <a:ext cx="1168400" cy="1168400"/>
          </a:xfrm>
          <a:prstGeom prst="rect">
            <a:avLst/>
          </a:prstGeom>
        </p:spPr>
      </p:pic>
      <p:sp>
        <p:nvSpPr>
          <p:cNvPr id="4" name="Deliverable QR caption">
            <a:extLst>
              <a:ext uri="{FF2B5EF4-FFF2-40B4-BE49-F238E27FC236}">
                <a16:creationId xmlns:a16="http://schemas.microsoft.com/office/drawing/2014/main" id="{FDB5A454-46B5-A447-88AD-7DFA850BEF10}"/>
              </a:ext>
            </a:extLst>
          </p:cNvPr>
          <p:cNvSpPr txBox="1"/>
          <p:nvPr/>
        </p:nvSpPr>
        <p:spPr>
          <a:xfrm>
            <a:off x="9906000" y="5689600"/>
            <a:ext cx="1778000" cy="203200"/>
          </a:xfrm>
          <a:prstGeom prst="rect">
            <a:avLst/>
          </a:prstGeom>
          <a:noFill/>
        </p:spPr>
        <p:txBody>
          <a:bodyPr vertOverflow="overflow" vert="horz" wrap="none" rtlCol="0" anchor="t">
            <a:spAutoFit/>
          </a:bodyPr>
          <a:lstStyle/>
          <a:p>
            <a:pPr algn="r"/>
            <a:r>
              <a:rPr lang="en-GB" sz="1200">
                <a:solidFill>
                  <a:srgbClr val="004A43"/>
                </a:solidFill>
                <a:latin typeface="Noto Sans Medium"/>
                <a:ea typeface="Noto Sans Medium"/>
                <a:cs typeface="Noto Sans Medium"/>
              </a:rPr>
              <a:t>ai-governance.eu</a:t>
            </a:r>
            <a:endParaRPr lang="en-FI" sz="1200">
              <a:solidFill>
                <a:srgbClr val="004A43"/>
              </a:solidFill>
              <a:latin typeface="Noto Sans Medium"/>
              <a:ea typeface="Noto Sans Medium"/>
              <a:cs typeface="Noto Sans Medium"/>
            </a:endParaRPr>
          </a:p>
        </p:txBody>
      </p:sp>
    </p:spTree>
    <p:extLst>
      <p:ext uri="{BB962C8B-B14F-4D97-AF65-F5344CB8AC3E}">
        <p14:creationId xmlns:p14="http://schemas.microsoft.com/office/powerpoint/2010/main" val="4055211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lstStyle/>
          <a:p>
            <a:r>
              <a:rPr sz="3200" dirty="0"/>
              <a:t>Two governance patterns: authority and obligation</a:t>
            </a:r>
          </a:p>
        </p:txBody>
      </p:sp>
      <p:sp>
        <p:nvSpPr>
          <p:cNvPr id="3" name="Rounded Rectangle 2"/>
          <p:cNvSpPr/>
          <p:nvPr/>
        </p:nvSpPr>
        <p:spPr>
          <a:xfrm>
            <a:off x="530352" y="1463040"/>
            <a:ext cx="5394960" cy="3886200"/>
          </a:xfrm>
          <a:prstGeom prst="roundRect">
            <a:avLst>
              <a:gd name="adj" fmla="val 4000"/>
            </a:avLst>
          </a:prstGeom>
          <a:solidFill>
            <a:srgbClr val="E4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777240" y="1600200"/>
            <a:ext cx="4937760" cy="822960"/>
          </a:xfrm>
          <a:prstGeom prst="rect">
            <a:avLst/>
          </a:prstGeom>
          <a:noFill/>
        </p:spPr>
        <p:txBody>
          <a:bodyPr wrap="square" lIns="0" tIns="0" rIns="0" bIns="0" anchor="t">
            <a:spAutoFit/>
          </a:bodyPr>
          <a:lstStyle/>
          <a:p>
            <a:pPr algn="l">
              <a:spcAft>
                <a:spcPts val="200"/>
              </a:spcAft>
            </a:pPr>
            <a:r>
              <a:rPr sz="1900" b="1" i="0">
                <a:solidFill>
                  <a:srgbClr val="004A43"/>
                </a:solidFill>
                <a:latin typeface="Noto Sans Black"/>
              </a:rPr>
              <a:t>Polycentric governance</a:t>
            </a:r>
          </a:p>
          <a:p>
            <a:pPr algn="l">
              <a:spcAft>
                <a:spcPts val="200"/>
              </a:spcAft>
            </a:pPr>
            <a:r>
              <a:rPr sz="1250" b="0" i="1">
                <a:solidFill>
                  <a:srgbClr val="55605E"/>
                </a:solidFill>
                <a:latin typeface="Noto Sans Black"/>
              </a:rPr>
              <a:t>Who, outside the firm, gets to look and judge? → acts on the firm from outside</a:t>
            </a:r>
          </a:p>
        </p:txBody>
      </p:sp>
      <p:sp>
        <p:nvSpPr>
          <p:cNvPr id="5" name="Rounded Rectangle 4"/>
          <p:cNvSpPr/>
          <p:nvPr/>
        </p:nvSpPr>
        <p:spPr>
          <a:xfrm>
            <a:off x="777240" y="2560320"/>
            <a:ext cx="4892040" cy="118872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960120" y="2651760"/>
            <a:ext cx="4572000" cy="1005840"/>
          </a:xfrm>
          <a:prstGeom prst="rect">
            <a:avLst/>
          </a:prstGeom>
          <a:noFill/>
        </p:spPr>
        <p:txBody>
          <a:bodyPr wrap="square" lIns="0" tIns="0" rIns="0" bIns="0" anchor="t">
            <a:spAutoFit/>
          </a:bodyPr>
          <a:lstStyle/>
          <a:p>
            <a:pPr algn="l">
              <a:spcAft>
                <a:spcPts val="200"/>
              </a:spcAft>
            </a:pPr>
            <a:r>
              <a:rPr sz="1400" b="1" i="0">
                <a:solidFill>
                  <a:srgbClr val="222B2A"/>
                </a:solidFill>
                <a:latin typeface="Noto Sans Black"/>
              </a:rPr>
              <a:t>External scrutiny</a:t>
            </a:r>
          </a:p>
          <a:p>
            <a:pPr algn="l">
              <a:spcAft>
                <a:spcPts val="200"/>
              </a:spcAft>
            </a:pPr>
            <a:r>
              <a:rPr sz="1200" b="0" i="0">
                <a:solidFill>
                  <a:srgbClr val="55605E"/>
                </a:solidFill>
                <a:latin typeface="Noto Sans Medium"/>
              </a:rPr>
              <a:t>e.g., FIN-FSA, ECB/SSM, EBA, EIOPA, AI Act market surveillance, conformity assessment and audit bodies</a:t>
            </a:r>
          </a:p>
        </p:txBody>
      </p:sp>
      <p:sp>
        <p:nvSpPr>
          <p:cNvPr id="7" name="Rounded Rectangle 6"/>
          <p:cNvSpPr/>
          <p:nvPr/>
        </p:nvSpPr>
        <p:spPr>
          <a:xfrm>
            <a:off x="777240" y="3931920"/>
            <a:ext cx="4892040" cy="118872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960120" y="4023359"/>
            <a:ext cx="4572000" cy="1005840"/>
          </a:xfrm>
          <a:prstGeom prst="rect">
            <a:avLst/>
          </a:prstGeom>
          <a:noFill/>
        </p:spPr>
        <p:txBody>
          <a:bodyPr wrap="square" lIns="0" tIns="0" rIns="0" bIns="0" anchor="t">
            <a:spAutoFit/>
          </a:bodyPr>
          <a:lstStyle/>
          <a:p>
            <a:pPr algn="l">
              <a:spcAft>
                <a:spcPts val="200"/>
              </a:spcAft>
            </a:pPr>
            <a:r>
              <a:rPr sz="1400" b="1" i="0">
                <a:solidFill>
                  <a:srgbClr val="222B2A"/>
                </a:solidFill>
                <a:latin typeface="Noto Sans Black"/>
              </a:rPr>
              <a:t>Collaborative stakeholder engagement</a:t>
            </a:r>
          </a:p>
          <a:p>
            <a:pPr algn="l">
              <a:spcAft>
                <a:spcPts val="200"/>
              </a:spcAft>
            </a:pPr>
            <a:r>
              <a:rPr sz="1200" b="0" i="0">
                <a:solidFill>
                  <a:srgbClr val="55605E"/>
                </a:solidFill>
                <a:latin typeface="Noto Sans Medium"/>
              </a:rPr>
              <a:t>e.g., standard-setters, industry associations, academia, civil society (and insurers as assessors of AI risk)</a:t>
            </a:r>
          </a:p>
        </p:txBody>
      </p:sp>
      <p:sp>
        <p:nvSpPr>
          <p:cNvPr id="9" name="Rounded Rectangle 8"/>
          <p:cNvSpPr/>
          <p:nvPr/>
        </p:nvSpPr>
        <p:spPr>
          <a:xfrm>
            <a:off x="6281928" y="1463040"/>
            <a:ext cx="5394960" cy="3886200"/>
          </a:xfrm>
          <a:prstGeom prst="roundRect">
            <a:avLst>
              <a:gd name="adj" fmla="val 4000"/>
            </a:avLst>
          </a:prstGeom>
          <a:solidFill>
            <a:srgbClr val="E9E3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6528816" y="1600200"/>
            <a:ext cx="4937760" cy="702756"/>
          </a:xfrm>
          <a:prstGeom prst="rect">
            <a:avLst/>
          </a:prstGeom>
          <a:noFill/>
        </p:spPr>
        <p:txBody>
          <a:bodyPr wrap="square" lIns="0" tIns="0" rIns="0" bIns="0" anchor="t">
            <a:spAutoFit/>
          </a:bodyPr>
          <a:lstStyle/>
          <a:p>
            <a:pPr algn="l">
              <a:spcAft>
                <a:spcPts val="200"/>
              </a:spcAft>
            </a:pPr>
            <a:r>
              <a:rPr sz="1900" b="1" i="0" dirty="0">
                <a:solidFill>
                  <a:srgbClr val="004A43"/>
                </a:solidFill>
                <a:latin typeface="Noto Sans Black"/>
              </a:rPr>
              <a:t>Value chain governance</a:t>
            </a:r>
          </a:p>
          <a:p>
            <a:pPr algn="l">
              <a:spcAft>
                <a:spcPts val="200"/>
              </a:spcAft>
            </a:pPr>
            <a:r>
              <a:rPr sz="1250" b="0" i="1" dirty="0">
                <a:solidFill>
                  <a:srgbClr val="55605E"/>
                </a:solidFill>
                <a:latin typeface="Noto Sans Black"/>
              </a:rPr>
              <a:t>Wh</a:t>
            </a:r>
            <a:r>
              <a:rPr lang="en-US" sz="1250" b="0" i="1" dirty="0">
                <a:solidFill>
                  <a:srgbClr val="55605E"/>
                </a:solidFill>
                <a:latin typeface="Noto Sans Black"/>
              </a:rPr>
              <a:t>ich obligations run to and from the firm</a:t>
            </a:r>
            <a:r>
              <a:rPr sz="1250" b="0" i="1" dirty="0">
                <a:solidFill>
                  <a:srgbClr val="55605E"/>
                </a:solidFill>
                <a:latin typeface="Noto Sans Black"/>
              </a:rPr>
              <a:t>? → runs through the firm</a:t>
            </a:r>
          </a:p>
        </p:txBody>
      </p:sp>
      <p:sp>
        <p:nvSpPr>
          <p:cNvPr id="11" name="Rounded Rectangle 10"/>
          <p:cNvSpPr/>
          <p:nvPr/>
        </p:nvSpPr>
        <p:spPr>
          <a:xfrm>
            <a:off x="6528816" y="2651760"/>
            <a:ext cx="1463040" cy="8686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6574536" y="2697479"/>
            <a:ext cx="1371600" cy="777240"/>
          </a:xfrm>
          <a:prstGeom prst="rect">
            <a:avLst/>
          </a:prstGeom>
          <a:noFill/>
        </p:spPr>
        <p:txBody>
          <a:bodyPr wrap="square" lIns="0" tIns="0" rIns="0" bIns="0" anchor="ctr">
            <a:spAutoFit/>
          </a:bodyPr>
          <a:lstStyle/>
          <a:p>
            <a:pPr algn="ctr">
              <a:spcAft>
                <a:spcPts val="0"/>
              </a:spcAft>
            </a:pPr>
            <a:r>
              <a:rPr sz="1250" b="1" i="0">
                <a:solidFill>
                  <a:srgbClr val="222B2A"/>
                </a:solidFill>
                <a:latin typeface="Noto Sans Black"/>
              </a:rPr>
              <a:t>Upstream</a:t>
            </a:r>
          </a:p>
          <a:p>
            <a:pPr algn="ctr">
              <a:spcAft>
                <a:spcPts val="0"/>
              </a:spcAft>
            </a:pPr>
            <a:r>
              <a:rPr sz="1050" b="0" i="0">
                <a:solidFill>
                  <a:srgbClr val="55605E"/>
                </a:solidFill>
                <a:latin typeface="Noto Sans Medium"/>
              </a:rPr>
              <a:t>vendors, model providers</a:t>
            </a:r>
          </a:p>
        </p:txBody>
      </p:sp>
      <p:sp>
        <p:nvSpPr>
          <p:cNvPr id="13" name="Rounded Rectangle 12"/>
          <p:cNvSpPr/>
          <p:nvPr/>
        </p:nvSpPr>
        <p:spPr>
          <a:xfrm>
            <a:off x="8247888" y="2651760"/>
            <a:ext cx="1463040" cy="868680"/>
          </a:xfrm>
          <a:prstGeom prst="roundRect">
            <a:avLst>
              <a:gd name="adj" fmla="val 12000"/>
            </a:avLst>
          </a:prstGeom>
          <a:solidFill>
            <a:srgbClr val="E4EEEC"/>
          </a:solidFill>
          <a:ln w="15875">
            <a:solidFill>
              <a:srgbClr val="004A43"/>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8293608" y="2909127"/>
            <a:ext cx="1371600" cy="353943"/>
          </a:xfrm>
          <a:prstGeom prst="rect">
            <a:avLst/>
          </a:prstGeom>
          <a:noFill/>
        </p:spPr>
        <p:txBody>
          <a:bodyPr wrap="square" lIns="0" tIns="0" rIns="0" bIns="0" anchor="ctr">
            <a:spAutoFit/>
          </a:bodyPr>
          <a:lstStyle/>
          <a:p>
            <a:pPr algn="ctr">
              <a:spcAft>
                <a:spcPts val="0"/>
              </a:spcAft>
            </a:pPr>
            <a:r>
              <a:rPr sz="1250" b="1" i="0" dirty="0">
                <a:solidFill>
                  <a:srgbClr val="222B2A"/>
                </a:solidFill>
                <a:latin typeface="Noto Sans Black"/>
              </a:rPr>
              <a:t>Focal firm</a:t>
            </a:r>
          </a:p>
          <a:p>
            <a:pPr algn="ctr">
              <a:spcAft>
                <a:spcPts val="0"/>
              </a:spcAft>
            </a:pPr>
            <a:r>
              <a:rPr lang="en-US" sz="1050" dirty="0">
                <a:solidFill>
                  <a:srgbClr val="55605E"/>
                </a:solidFill>
                <a:latin typeface="Noto Sans Medium"/>
              </a:rPr>
              <a:t>bank / insurer</a:t>
            </a:r>
            <a:endParaRPr sz="1050" b="0" i="0" dirty="0">
              <a:solidFill>
                <a:srgbClr val="55605E"/>
              </a:solidFill>
              <a:latin typeface="Noto Sans Medium"/>
            </a:endParaRPr>
          </a:p>
        </p:txBody>
      </p:sp>
      <p:sp>
        <p:nvSpPr>
          <p:cNvPr id="15" name="Rounded Rectangle 14"/>
          <p:cNvSpPr/>
          <p:nvPr/>
        </p:nvSpPr>
        <p:spPr>
          <a:xfrm>
            <a:off x="9966960" y="2651760"/>
            <a:ext cx="1463040" cy="8686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10012680" y="2697479"/>
            <a:ext cx="1371600" cy="777240"/>
          </a:xfrm>
          <a:prstGeom prst="rect">
            <a:avLst/>
          </a:prstGeom>
          <a:noFill/>
        </p:spPr>
        <p:txBody>
          <a:bodyPr wrap="square" lIns="0" tIns="0" rIns="0" bIns="0" anchor="ctr">
            <a:spAutoFit/>
          </a:bodyPr>
          <a:lstStyle/>
          <a:p>
            <a:pPr algn="ctr">
              <a:spcAft>
                <a:spcPts val="0"/>
              </a:spcAft>
            </a:pPr>
            <a:r>
              <a:rPr sz="1250" b="1" i="0">
                <a:solidFill>
                  <a:srgbClr val="222B2A"/>
                </a:solidFill>
                <a:latin typeface="Noto Sans Black"/>
              </a:rPr>
              <a:t>Downstream</a:t>
            </a:r>
          </a:p>
          <a:p>
            <a:pPr algn="ctr">
              <a:spcAft>
                <a:spcPts val="0"/>
              </a:spcAft>
            </a:pPr>
            <a:r>
              <a:rPr sz="1050" b="0" i="0">
                <a:solidFill>
                  <a:srgbClr val="55605E"/>
                </a:solidFill>
                <a:latin typeface="Noto Sans Medium"/>
              </a:rPr>
              <a:t>customers, end users</a:t>
            </a:r>
          </a:p>
        </p:txBody>
      </p:sp>
      <p:sp>
        <p:nvSpPr>
          <p:cNvPr id="17" name="Rounded Rectangle 16"/>
          <p:cNvSpPr/>
          <p:nvPr/>
        </p:nvSpPr>
        <p:spPr>
          <a:xfrm>
            <a:off x="8247888" y="4160520"/>
            <a:ext cx="1463040" cy="868680"/>
          </a:xfrm>
          <a:prstGeom prst="roundRect">
            <a:avLst>
              <a:gd name="adj" fmla="val 1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8293608" y="4206240"/>
            <a:ext cx="1371600" cy="777240"/>
          </a:xfrm>
          <a:prstGeom prst="rect">
            <a:avLst/>
          </a:prstGeom>
          <a:noFill/>
        </p:spPr>
        <p:txBody>
          <a:bodyPr wrap="square" lIns="0" tIns="0" rIns="0" bIns="0" anchor="ctr">
            <a:spAutoFit/>
          </a:bodyPr>
          <a:lstStyle/>
          <a:p>
            <a:pPr algn="ctr">
              <a:spcAft>
                <a:spcPts val="0"/>
              </a:spcAft>
            </a:pPr>
            <a:r>
              <a:rPr sz="1250" b="1" i="0">
                <a:solidFill>
                  <a:srgbClr val="222B2A"/>
                </a:solidFill>
                <a:latin typeface="Noto Sans Black"/>
              </a:rPr>
              <a:t>Risk alleviation</a:t>
            </a:r>
          </a:p>
          <a:p>
            <a:pPr algn="ctr">
              <a:spcAft>
                <a:spcPts val="0"/>
              </a:spcAft>
            </a:pPr>
            <a:r>
              <a:rPr sz="1050" b="0" i="0">
                <a:solidFill>
                  <a:srgbClr val="55605E"/>
                </a:solidFill>
                <a:latin typeface="Noto Sans Medium"/>
              </a:rPr>
              <a:t>insurers, reinsurers</a:t>
            </a:r>
          </a:p>
        </p:txBody>
      </p:sp>
      <p:cxnSp>
        <p:nvCxnSpPr>
          <p:cNvPr id="19" name="Connector 18"/>
          <p:cNvCxnSpPr/>
          <p:nvPr/>
        </p:nvCxnSpPr>
        <p:spPr>
          <a:xfrm flipH="1">
            <a:off x="8010144" y="3081528"/>
            <a:ext cx="219456" cy="0"/>
          </a:xfrm>
          <a:prstGeom prst="line">
            <a:avLst/>
          </a:prstGeom>
          <a:ln w="25400">
            <a:solidFill>
              <a:srgbClr val="004A43"/>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9729216" y="3081528"/>
            <a:ext cx="219456" cy="0"/>
          </a:xfrm>
          <a:prstGeom prst="line">
            <a:avLst/>
          </a:prstGeom>
          <a:ln w="25400">
            <a:solidFill>
              <a:srgbClr val="004A43"/>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V="1">
            <a:off x="8979408" y="3538728"/>
            <a:ext cx="0" cy="603504"/>
          </a:xfrm>
          <a:prstGeom prst="line">
            <a:avLst/>
          </a:prstGeom>
          <a:ln w="25400">
            <a:solidFill>
              <a:srgbClr val="004A43"/>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528816" y="3657600"/>
            <a:ext cx="1600200" cy="457200"/>
          </a:xfrm>
          <a:prstGeom prst="rect">
            <a:avLst/>
          </a:prstGeom>
          <a:noFill/>
        </p:spPr>
        <p:txBody>
          <a:bodyPr wrap="square" lIns="0" tIns="0" rIns="0" bIns="0" anchor="t">
            <a:spAutoFit/>
          </a:bodyPr>
          <a:lstStyle/>
          <a:p>
            <a:pPr algn="ctr">
              <a:spcAft>
                <a:spcPts val="600"/>
              </a:spcAft>
            </a:pPr>
            <a:r>
              <a:rPr sz="1050" b="0" i="1">
                <a:solidFill>
                  <a:srgbClr val="004A43"/>
                </a:solidFill>
                <a:latin typeface="Noto Sans Black"/>
              </a:rPr>
              <a:t>oversight (one-way)</a:t>
            </a:r>
          </a:p>
        </p:txBody>
      </p:sp>
      <p:sp>
        <p:nvSpPr>
          <p:cNvPr id="23" name="TextBox 22"/>
          <p:cNvSpPr txBox="1"/>
          <p:nvPr/>
        </p:nvSpPr>
        <p:spPr>
          <a:xfrm>
            <a:off x="9829800" y="3657600"/>
            <a:ext cx="1737360" cy="457200"/>
          </a:xfrm>
          <a:prstGeom prst="rect">
            <a:avLst/>
          </a:prstGeom>
          <a:noFill/>
        </p:spPr>
        <p:txBody>
          <a:bodyPr wrap="square" lIns="0" tIns="0" rIns="0" bIns="0" anchor="t">
            <a:spAutoFit/>
          </a:bodyPr>
          <a:lstStyle/>
          <a:p>
            <a:pPr algn="ctr">
              <a:spcAft>
                <a:spcPts val="600"/>
              </a:spcAft>
            </a:pPr>
            <a:r>
              <a:rPr sz="1050" b="0" i="1">
                <a:solidFill>
                  <a:srgbClr val="004A43"/>
                </a:solidFill>
                <a:latin typeface="Noto Sans Black"/>
              </a:rPr>
              <a:t>prepare ⇄ feed back</a:t>
            </a:r>
          </a:p>
        </p:txBody>
      </p:sp>
      <p:sp>
        <p:nvSpPr>
          <p:cNvPr id="24" name="TextBox 23"/>
          <p:cNvSpPr txBox="1"/>
          <p:nvPr/>
        </p:nvSpPr>
        <p:spPr>
          <a:xfrm>
            <a:off x="9829800" y="4206240"/>
            <a:ext cx="1737360" cy="822960"/>
          </a:xfrm>
          <a:prstGeom prst="rect">
            <a:avLst/>
          </a:prstGeom>
          <a:noFill/>
        </p:spPr>
        <p:txBody>
          <a:bodyPr wrap="square" lIns="0" tIns="0" rIns="0" bIns="0" anchor="t">
            <a:spAutoFit/>
          </a:bodyPr>
          <a:lstStyle/>
          <a:p>
            <a:pPr algn="ctr">
              <a:spcAft>
                <a:spcPts val="600"/>
              </a:spcAft>
            </a:pPr>
            <a:r>
              <a:rPr sz="1050" b="0" i="1">
                <a:solidFill>
                  <a:srgbClr val="004A43"/>
                </a:solidFill>
                <a:latin typeface="Noto Sans Black"/>
              </a:rPr>
              <a:t>assessment and pricing as an incentive</a:t>
            </a:r>
          </a:p>
        </p:txBody>
      </p:sp>
      <p:sp>
        <p:nvSpPr>
          <p:cNvPr id="26" name="TextBox 25"/>
          <p:cNvSpPr txBox="1"/>
          <p:nvPr/>
        </p:nvSpPr>
        <p:spPr>
          <a:xfrm>
            <a:off x="530352" y="6144768"/>
            <a:ext cx="9418320" cy="146194"/>
          </a:xfrm>
          <a:prstGeom prst="rect">
            <a:avLst/>
          </a:prstGeom>
          <a:noFill/>
        </p:spPr>
        <p:txBody>
          <a:bodyPr wrap="square" lIns="0" tIns="0" rIns="0" bIns="0" anchor="t">
            <a:spAutoFit/>
          </a:bodyPr>
          <a:lstStyle/>
          <a:p>
            <a:pPr algn="l">
              <a:spcAft>
                <a:spcPts val="600"/>
              </a:spcAft>
            </a:pPr>
            <a:r>
              <a:rPr sz="950" b="0" i="0">
                <a:solidFill>
                  <a:srgbClr val="55605E"/>
                </a:solidFill>
                <a:latin typeface="Noto Sans Medium"/>
              </a:rPr>
              <a:t>Khan, F., &amp; Mäntymäki, M. (2026). Interorganizational AI governance in academic and grey literature. I3E 2026, LNCS 16912, 326–336.</a:t>
            </a:r>
          </a:p>
        </p:txBody>
      </p:sp>
    </p:spTree>
    <p:extLst>
      <p:ext uri="{BB962C8B-B14F-4D97-AF65-F5344CB8AC3E}">
        <p14:creationId xmlns:p14="http://schemas.microsoft.com/office/powerpoint/2010/main" val="2029589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11480"/>
            <a:ext cx="11146536" cy="868680"/>
          </a:xfrm>
        </p:spPr>
        <p:txBody>
          <a:bodyPr/>
          <a:lstStyle/>
          <a:p>
            <a:r>
              <a:rPr lang="en-GB" dirty="0"/>
              <a:t>Early interview findings</a:t>
            </a:r>
          </a:p>
        </p:txBody>
      </p:sp>
      <p:sp>
        <p:nvSpPr>
          <p:cNvPr id="4" name="TextBox 3"/>
          <p:cNvSpPr txBox="1"/>
          <p:nvPr/>
        </p:nvSpPr>
        <p:spPr>
          <a:xfrm>
            <a:off x="533400" y="1320800"/>
            <a:ext cx="11150600" cy="430887"/>
          </a:xfrm>
          <a:prstGeom prst="rect">
            <a:avLst/>
          </a:prstGeom>
          <a:noFill/>
        </p:spPr>
        <p:txBody>
          <a:bodyPr wrap="square" lIns="0" tIns="0" rIns="0" bIns="0" anchor="t">
            <a:spAutoFit/>
          </a:bodyPr>
          <a:lstStyle/>
          <a:p>
            <a:pPr algn="l">
              <a:spcAft>
                <a:spcPts val="0"/>
              </a:spcAft>
            </a:pPr>
            <a:r>
              <a:rPr lang="en-GB" sz="1400" b="0" i="0" dirty="0">
                <a:solidFill>
                  <a:srgbClr val="3E4846"/>
                </a:solidFill>
                <a:latin typeface="Noto Sans Medium"/>
              </a:rPr>
              <a:t>Four small qualitative studies: 6 insurance professionals (Heikkilä, 2026), 10 retail banking customers (Huopalainen, 2026), 27 Nordic governance experts (Birkstedt et al., 2026) and 23 European GenAI experts (Jylhä et al., 2026)</a:t>
            </a:r>
          </a:p>
        </p:txBody>
      </p:sp>
      <p:sp>
        <p:nvSpPr>
          <p:cNvPr id="11" name="Rounded Rectangle 10"/>
          <p:cNvSpPr/>
          <p:nvPr/>
        </p:nvSpPr>
        <p:spPr>
          <a:xfrm>
            <a:off x="533400" y="2108200"/>
            <a:ext cx="5435600" cy="368300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774700" y="2311400"/>
            <a:ext cx="4940300" cy="276999"/>
          </a:xfrm>
          <a:prstGeom prst="rect">
            <a:avLst/>
          </a:prstGeom>
          <a:noFill/>
        </p:spPr>
        <p:txBody>
          <a:bodyPr wrap="square" lIns="0" tIns="0" rIns="0" bIns="0" anchor="t">
            <a:spAutoFit/>
          </a:bodyPr>
          <a:lstStyle/>
          <a:p>
            <a:pPr algn="l">
              <a:spcAft>
                <a:spcPts val="600"/>
              </a:spcAft>
            </a:pPr>
            <a:r>
              <a:rPr b="1" i="0" dirty="0">
                <a:solidFill>
                  <a:srgbClr val="004A43"/>
                </a:solidFill>
                <a:latin typeface="Noto Sans Black"/>
              </a:rPr>
              <a:t>What fits</a:t>
            </a:r>
          </a:p>
        </p:txBody>
      </p:sp>
      <p:sp>
        <p:nvSpPr>
          <p:cNvPr id="13" name="TextBox 12"/>
          <p:cNvSpPr txBox="1"/>
          <p:nvPr/>
        </p:nvSpPr>
        <p:spPr>
          <a:xfrm>
            <a:off x="774700" y="2819400"/>
            <a:ext cx="4978400" cy="2857500"/>
          </a:xfrm>
          <a:prstGeom prst="rect">
            <a:avLst/>
          </a:prstGeom>
          <a:noFill/>
        </p:spPr>
        <p:txBody>
          <a:bodyPr wrap="square" lIns="0" tIns="0" rIns="0" bIns="0" anchor="t">
            <a:spAutoFit/>
          </a:bodyPr>
          <a:lstStyle/>
          <a:p>
            <a:pPr algn="l">
              <a:spcAft>
                <a:spcPts val="1500"/>
              </a:spcAft>
            </a:pPr>
            <a:r>
              <a:rPr b="1" i="0" dirty="0">
                <a:solidFill>
                  <a:srgbClr val="222B2A"/>
                </a:solidFill>
                <a:latin typeface="Noto Sans Black"/>
              </a:rPr>
              <a:t>Responsibility is distributed: </a:t>
            </a:r>
            <a:r>
              <a:rPr b="0" i="0" dirty="0">
                <a:solidFill>
                  <a:srgbClr val="222B2A"/>
                </a:solidFill>
                <a:latin typeface="Noto Sans Medium"/>
              </a:rPr>
              <a:t>it “follows the use of AI”</a:t>
            </a:r>
          </a:p>
          <a:p>
            <a:pPr algn="l">
              <a:spcAft>
                <a:spcPts val="1500"/>
              </a:spcAft>
            </a:pPr>
            <a:r>
              <a:rPr b="1" i="0" dirty="0">
                <a:solidFill>
                  <a:srgbClr val="222B2A"/>
                </a:solidFill>
                <a:latin typeface="Noto Sans Black"/>
              </a:rPr>
              <a:t>Regulation </a:t>
            </a:r>
            <a:r>
              <a:rPr b="0" i="0" dirty="0">
                <a:solidFill>
                  <a:srgbClr val="222B2A"/>
                </a:solidFill>
                <a:latin typeface="Noto Sans Medium"/>
              </a:rPr>
              <a:t>is the key external relation (enabling and bureaucratic)</a:t>
            </a:r>
          </a:p>
          <a:p>
            <a:pPr algn="l">
              <a:spcAft>
                <a:spcPts val="1500"/>
              </a:spcAft>
            </a:pPr>
            <a:r>
              <a:rPr b="1" i="0" dirty="0">
                <a:solidFill>
                  <a:srgbClr val="222B2A"/>
                </a:solidFill>
                <a:latin typeface="Noto Sans Black"/>
              </a:rPr>
              <a:t>Upstream, </a:t>
            </a:r>
            <a:r>
              <a:rPr b="0" i="0" dirty="0">
                <a:solidFill>
                  <a:srgbClr val="222B2A"/>
                </a:solidFill>
                <a:latin typeface="Noto Sans Medium"/>
              </a:rPr>
              <a:t>responsibility is “partially outsourced”</a:t>
            </a:r>
          </a:p>
          <a:p>
            <a:pPr algn="l">
              <a:spcAft>
                <a:spcPts val="1500"/>
              </a:spcAft>
            </a:pPr>
            <a:r>
              <a:rPr b="1" i="0" dirty="0">
                <a:solidFill>
                  <a:srgbClr val="222B2A"/>
                </a:solidFill>
                <a:latin typeface="Noto Sans Black"/>
              </a:rPr>
              <a:t>Customers </a:t>
            </a:r>
            <a:r>
              <a:rPr b="0" i="0" dirty="0">
                <a:solidFill>
                  <a:srgbClr val="222B2A"/>
                </a:solidFill>
                <a:latin typeface="Noto Sans Medium"/>
              </a:rPr>
              <a:t>expect e.g. disclosure, explanation and a human to turn to</a:t>
            </a:r>
          </a:p>
        </p:txBody>
      </p:sp>
      <p:sp>
        <p:nvSpPr>
          <p:cNvPr id="14" name="Rounded Rectangle 13"/>
          <p:cNvSpPr/>
          <p:nvPr/>
        </p:nvSpPr>
        <p:spPr>
          <a:xfrm>
            <a:off x="6235700" y="2108200"/>
            <a:ext cx="5435600" cy="3683000"/>
          </a:xfrm>
          <a:prstGeom prst="roundRect">
            <a:avLst>
              <a:gd name="adj" fmla="val 5000"/>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6489700" y="2311400"/>
            <a:ext cx="4940300" cy="276999"/>
          </a:xfrm>
          <a:prstGeom prst="rect">
            <a:avLst/>
          </a:prstGeom>
          <a:noFill/>
        </p:spPr>
        <p:txBody>
          <a:bodyPr wrap="square" lIns="0" tIns="0" rIns="0" bIns="0" anchor="t">
            <a:spAutoFit/>
          </a:bodyPr>
          <a:lstStyle/>
          <a:p>
            <a:pPr algn="l">
              <a:spcAft>
                <a:spcPts val="600"/>
              </a:spcAft>
            </a:pPr>
            <a:r>
              <a:rPr b="1" i="0">
                <a:solidFill>
                  <a:srgbClr val="ADCB00"/>
                </a:solidFill>
                <a:latin typeface="Noto Sans Black"/>
              </a:rPr>
              <a:t>What’s missing (so far)</a:t>
            </a:r>
          </a:p>
        </p:txBody>
      </p:sp>
      <p:sp>
        <p:nvSpPr>
          <p:cNvPr id="16" name="TextBox 15"/>
          <p:cNvSpPr txBox="1"/>
          <p:nvPr/>
        </p:nvSpPr>
        <p:spPr>
          <a:xfrm>
            <a:off x="6489700" y="2819400"/>
            <a:ext cx="4978400" cy="2046714"/>
          </a:xfrm>
          <a:prstGeom prst="rect">
            <a:avLst/>
          </a:prstGeom>
          <a:noFill/>
        </p:spPr>
        <p:txBody>
          <a:bodyPr wrap="square" lIns="0" tIns="0" rIns="0" bIns="0" anchor="t">
            <a:spAutoFit/>
          </a:bodyPr>
          <a:lstStyle/>
          <a:p>
            <a:pPr algn="l">
              <a:spcAft>
                <a:spcPts val="1500"/>
              </a:spcAft>
            </a:pPr>
            <a:r>
              <a:rPr b="1" i="0" dirty="0">
                <a:solidFill>
                  <a:srgbClr val="FFFFFF"/>
                </a:solidFill>
                <a:latin typeface="Noto Sans Black"/>
              </a:rPr>
              <a:t>Standards </a:t>
            </a:r>
            <a:r>
              <a:rPr b="0" i="0" dirty="0">
                <a:solidFill>
                  <a:srgbClr val="FFFFFF"/>
                </a:solidFill>
                <a:latin typeface="Noto Sans Medium"/>
              </a:rPr>
              <a:t>didn’t come up in the insurance interviews</a:t>
            </a:r>
          </a:p>
          <a:p>
            <a:pPr algn="l">
              <a:spcAft>
                <a:spcPts val="1500"/>
              </a:spcAft>
            </a:pPr>
            <a:r>
              <a:rPr b="1" i="0" dirty="0">
                <a:solidFill>
                  <a:srgbClr val="FFFFFF"/>
                </a:solidFill>
                <a:latin typeface="Noto Sans Black"/>
              </a:rPr>
              <a:t>Insuring others’ AI risk </a:t>
            </a:r>
            <a:r>
              <a:rPr b="0" i="0" dirty="0">
                <a:solidFill>
                  <a:srgbClr val="FFFFFF"/>
                </a:solidFill>
                <a:latin typeface="Noto Sans Medium"/>
              </a:rPr>
              <a:t>— </a:t>
            </a:r>
            <a:r>
              <a:rPr lang="en-US" b="0" i="0" dirty="0">
                <a:solidFill>
                  <a:srgbClr val="FFFFFF"/>
                </a:solidFill>
                <a:latin typeface="Noto Sans Medium"/>
              </a:rPr>
              <a:t>not raised</a:t>
            </a:r>
            <a:r>
              <a:rPr b="0" i="0" dirty="0">
                <a:solidFill>
                  <a:srgbClr val="FFFFFF"/>
                </a:solidFill>
                <a:latin typeface="Noto Sans Medium"/>
              </a:rPr>
              <a:t> by </a:t>
            </a:r>
            <a:r>
              <a:rPr lang="en-US" b="0" i="0" dirty="0">
                <a:solidFill>
                  <a:srgbClr val="FFFFFF"/>
                </a:solidFill>
                <a:latin typeface="Noto Sans Medium"/>
              </a:rPr>
              <a:t>informants</a:t>
            </a:r>
            <a:endParaRPr b="0" i="0" dirty="0">
              <a:solidFill>
                <a:srgbClr val="FFFFFF"/>
              </a:solidFill>
              <a:latin typeface="Noto Sans Medium"/>
            </a:endParaRPr>
          </a:p>
          <a:p>
            <a:pPr algn="l">
              <a:spcAft>
                <a:spcPts val="1500"/>
              </a:spcAft>
            </a:pPr>
            <a:r>
              <a:rPr b="1" i="0" dirty="0">
                <a:solidFill>
                  <a:srgbClr val="FFFFFF"/>
                </a:solidFill>
                <a:latin typeface="Noto Sans Black"/>
              </a:rPr>
              <a:t>Customers as overseers: </a:t>
            </a:r>
            <a:r>
              <a:rPr b="0" i="0" dirty="0">
                <a:solidFill>
                  <a:srgbClr val="FFFFFF"/>
                </a:solidFill>
                <a:latin typeface="Noto Sans Medium"/>
              </a:rPr>
              <a:t>latent rather than active</a:t>
            </a:r>
          </a:p>
        </p:txBody>
      </p:sp>
    </p:spTree>
    <p:extLst>
      <p:ext uri="{BB962C8B-B14F-4D97-AF65-F5344CB8AC3E}">
        <p14:creationId xmlns:p14="http://schemas.microsoft.com/office/powerpoint/2010/main" val="4361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320040"/>
            <a:ext cx="11146536" cy="777240"/>
          </a:xfrm>
        </p:spPr>
        <p:txBody>
          <a:bodyPr/>
          <a:lstStyle/>
          <a:p>
            <a:r>
              <a:rPr lang="en-US" sz="3200" dirty="0"/>
              <a:t>Responsible AI ecosystem </a:t>
            </a:r>
            <a:r>
              <a:rPr sz="3200" dirty="0"/>
              <a:t>model</a:t>
            </a:r>
          </a:p>
        </p:txBody>
      </p:sp>
      <p:pic>
        <p:nvPicPr>
          <p:cNvPr id="3" name="Picture 2" descr="figure1_ecosystem_model_v0.3.png"/>
          <p:cNvPicPr>
            <a:picLocks noChangeAspect="1"/>
          </p:cNvPicPr>
          <p:nvPr/>
        </p:nvPicPr>
        <p:blipFill>
          <a:blip r:embed="rId3"/>
          <a:stretch>
            <a:fillRect/>
          </a:stretch>
        </p:blipFill>
        <p:spPr>
          <a:xfrm>
            <a:off x="411480" y="1143000"/>
            <a:ext cx="7323992" cy="5440680"/>
          </a:xfrm>
          <a:prstGeom prst="rect">
            <a:avLst/>
          </a:prstGeom>
        </p:spPr>
      </p:pic>
      <p:sp>
        <p:nvSpPr>
          <p:cNvPr id="4" name="TextBox 3"/>
          <p:cNvSpPr txBox="1"/>
          <p:nvPr/>
        </p:nvSpPr>
        <p:spPr>
          <a:xfrm>
            <a:off x="8055512" y="1280160"/>
            <a:ext cx="3621375" cy="1097280"/>
          </a:xfrm>
          <a:prstGeom prst="rect">
            <a:avLst/>
          </a:prstGeom>
          <a:noFill/>
        </p:spPr>
        <p:txBody>
          <a:bodyPr wrap="square" lIns="0" tIns="0" rIns="0" bIns="0" anchor="t">
            <a:spAutoFit/>
          </a:bodyPr>
          <a:lstStyle/>
          <a:p>
            <a:pPr algn="l">
              <a:spcAft>
                <a:spcPts val="200"/>
              </a:spcAft>
            </a:pPr>
            <a:r>
              <a:rPr sz="1500" b="1" i="0">
                <a:solidFill>
                  <a:srgbClr val="004A43"/>
                </a:solidFill>
                <a:latin typeface="Noto Sans Black"/>
              </a:rPr>
              <a:t>Three layers</a:t>
            </a:r>
          </a:p>
          <a:p>
            <a:pPr algn="l">
              <a:spcAft>
                <a:spcPts val="200"/>
              </a:spcAft>
            </a:pPr>
            <a:r>
              <a:rPr sz="1250" b="0" i="0">
                <a:solidFill>
                  <a:srgbClr val="222B2A"/>
                </a:solidFill>
                <a:latin typeface="Noto Sans Medium"/>
              </a:rPr>
              <a:t>societal/ecosystem, organizational, AI system — pressures flow both down and up</a:t>
            </a:r>
          </a:p>
        </p:txBody>
      </p:sp>
      <p:sp>
        <p:nvSpPr>
          <p:cNvPr id="5" name="TextBox 4"/>
          <p:cNvSpPr txBox="1"/>
          <p:nvPr/>
        </p:nvSpPr>
        <p:spPr>
          <a:xfrm>
            <a:off x="8055512" y="2395728"/>
            <a:ext cx="3621375" cy="1097280"/>
          </a:xfrm>
          <a:prstGeom prst="rect">
            <a:avLst/>
          </a:prstGeom>
          <a:noFill/>
        </p:spPr>
        <p:txBody>
          <a:bodyPr wrap="square" lIns="0" tIns="0" rIns="0" bIns="0" anchor="t">
            <a:spAutoFit/>
          </a:bodyPr>
          <a:lstStyle/>
          <a:p>
            <a:pPr algn="l">
              <a:spcAft>
                <a:spcPts val="200"/>
              </a:spcAft>
            </a:pPr>
            <a:r>
              <a:rPr sz="1500" b="1" i="0">
                <a:solidFill>
                  <a:srgbClr val="004A43"/>
                </a:solidFill>
                <a:latin typeface="Noto Sans Black"/>
              </a:rPr>
              <a:t>Two patterns</a:t>
            </a:r>
          </a:p>
          <a:p>
            <a:pPr algn="l">
              <a:spcAft>
                <a:spcPts val="200"/>
              </a:spcAft>
            </a:pPr>
            <a:r>
              <a:rPr sz="1250" b="0" i="0">
                <a:solidFill>
                  <a:srgbClr val="222B2A"/>
                </a:solidFill>
                <a:latin typeface="Noto Sans Medium"/>
              </a:rPr>
              <a:t>polycentric governance acts on the firm; value chain governance runs through it</a:t>
            </a:r>
          </a:p>
        </p:txBody>
      </p:sp>
      <p:sp>
        <p:nvSpPr>
          <p:cNvPr id="6" name="TextBox 5"/>
          <p:cNvSpPr txBox="1"/>
          <p:nvPr/>
        </p:nvSpPr>
        <p:spPr>
          <a:xfrm>
            <a:off x="8055512" y="3511296"/>
            <a:ext cx="3621375" cy="1097280"/>
          </a:xfrm>
          <a:prstGeom prst="rect">
            <a:avLst/>
          </a:prstGeom>
          <a:noFill/>
        </p:spPr>
        <p:txBody>
          <a:bodyPr wrap="square" lIns="0" tIns="0" rIns="0" bIns="0" anchor="t">
            <a:spAutoFit/>
          </a:bodyPr>
          <a:lstStyle/>
          <a:p>
            <a:pPr algn="l">
              <a:spcAft>
                <a:spcPts val="200"/>
              </a:spcAft>
            </a:pPr>
            <a:r>
              <a:rPr sz="1500" b="1" i="0" dirty="0">
                <a:solidFill>
                  <a:srgbClr val="004A43"/>
                </a:solidFill>
                <a:latin typeface="Noto Sans Black"/>
              </a:rPr>
              <a:t>Four logics</a:t>
            </a:r>
          </a:p>
          <a:p>
            <a:pPr algn="l">
              <a:spcAft>
                <a:spcPts val="200"/>
              </a:spcAft>
            </a:pPr>
            <a:r>
              <a:rPr sz="1250" b="0" i="0" dirty="0">
                <a:solidFill>
                  <a:srgbClr val="222B2A"/>
                </a:solidFill>
                <a:latin typeface="Noto Sans Medium"/>
              </a:rPr>
              <a:t>who reasons how — they meet (and are negotiated) inside the firm</a:t>
            </a:r>
          </a:p>
        </p:txBody>
      </p:sp>
      <p:sp>
        <p:nvSpPr>
          <p:cNvPr id="7" name="TextBox 6"/>
          <p:cNvSpPr txBox="1"/>
          <p:nvPr/>
        </p:nvSpPr>
        <p:spPr>
          <a:xfrm>
            <a:off x="8055512" y="4626864"/>
            <a:ext cx="3621375" cy="1097280"/>
          </a:xfrm>
          <a:prstGeom prst="rect">
            <a:avLst/>
          </a:prstGeom>
          <a:noFill/>
        </p:spPr>
        <p:txBody>
          <a:bodyPr wrap="square" lIns="0" tIns="0" rIns="0" bIns="0" anchor="t">
            <a:spAutoFit/>
          </a:bodyPr>
          <a:lstStyle/>
          <a:p>
            <a:pPr algn="l">
              <a:spcAft>
                <a:spcPts val="200"/>
              </a:spcAft>
            </a:pPr>
            <a:r>
              <a:rPr sz="1500" b="1" i="0">
                <a:solidFill>
                  <a:srgbClr val="004A43"/>
                </a:solidFill>
                <a:latin typeface="Noto Sans Black"/>
              </a:rPr>
              <a:t>Translation</a:t>
            </a:r>
          </a:p>
          <a:p>
            <a:pPr algn="l">
              <a:spcAft>
                <a:spcPts val="200"/>
              </a:spcAft>
            </a:pPr>
            <a:r>
              <a:rPr sz="1250" b="0" i="0">
                <a:solidFill>
                  <a:srgbClr val="222B2A"/>
                </a:solidFill>
                <a:latin typeface="Noto Sans Medium"/>
              </a:rPr>
              <a:t>between layers: negotiation, not implementation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320040"/>
            <a:ext cx="11146536" cy="777240"/>
          </a:xfrm>
        </p:spPr>
        <p:txBody>
          <a:bodyPr/>
          <a:lstStyle/>
          <a:p>
            <a:r>
              <a:t>Responsible AI ecosystem model</a:t>
            </a:r>
          </a:p>
        </p:txBody>
      </p:sp>
      <p:sp>
        <p:nvSpPr>
          <p:cNvPr id="4" name="Rounded Rectangle 3"/>
          <p:cNvSpPr/>
          <p:nvPr/>
        </p:nvSpPr>
        <p:spPr>
          <a:xfrm>
            <a:off x="411480" y="1188720"/>
            <a:ext cx="6720840" cy="1325880"/>
          </a:xfrm>
          <a:prstGeom prst="roundRect">
            <a:avLst>
              <a:gd name="adj" fmla="val 4137"/>
            </a:avLst>
          </a:prstGeom>
          <a:solidFill>
            <a:srgbClr val="F3F5F4"/>
          </a:solidFill>
          <a:ln>
            <a:noFill/>
          </a:ln>
        </p:spPr>
        <p:txBody>
          <a:bodyPr rtlCol="0" anchor="ctr"/>
          <a:lstStyle/>
          <a:p>
            <a:endParaRPr/>
          </a:p>
        </p:txBody>
      </p:sp>
      <p:sp>
        <p:nvSpPr>
          <p:cNvPr id="5" name="TextBox 4"/>
          <p:cNvSpPr txBox="1"/>
          <p:nvPr/>
        </p:nvSpPr>
        <p:spPr>
          <a:xfrm>
            <a:off x="548640" y="1298448"/>
            <a:ext cx="1463040" cy="1143000"/>
          </a:xfrm>
          <a:prstGeom prst="rect">
            <a:avLst/>
          </a:prstGeom>
          <a:noFill/>
        </p:spPr>
        <p:txBody>
          <a:bodyPr wrap="square" lIns="0" tIns="0" rIns="0" bIns="0" anchor="t">
            <a:spAutoFit/>
          </a:bodyPr>
          <a:lstStyle/>
          <a:p>
            <a:pPr algn="l">
              <a:spcAft>
                <a:spcPts val="200"/>
              </a:spcAft>
            </a:pPr>
            <a:r>
              <a:rPr sz="1400" b="1" i="0">
                <a:solidFill>
                  <a:srgbClr val="004A43"/>
                </a:solidFill>
                <a:latin typeface="Noto Sans Black"/>
              </a:rPr>
              <a:t>1  Ecosystem</a:t>
            </a:r>
          </a:p>
          <a:p>
            <a:pPr algn="l">
              <a:spcAft>
                <a:spcPts val="200"/>
              </a:spcAft>
            </a:pPr>
            <a:r>
              <a:rPr sz="1050" b="0" i="1">
                <a:solidFill>
                  <a:srgbClr val="55605E"/>
                </a:solidFill>
                <a:latin typeface="Noto Sans Medium"/>
              </a:rPr>
              <a:t>actors outside
the firm</a:t>
            </a:r>
          </a:p>
        </p:txBody>
      </p:sp>
      <p:sp>
        <p:nvSpPr>
          <p:cNvPr id="6" name="Rounded Rectangle 5"/>
          <p:cNvSpPr/>
          <p:nvPr/>
        </p:nvSpPr>
        <p:spPr>
          <a:xfrm>
            <a:off x="411480" y="3017520"/>
            <a:ext cx="6720840" cy="1234440"/>
          </a:xfrm>
          <a:prstGeom prst="roundRect">
            <a:avLst>
              <a:gd name="adj" fmla="val 4444"/>
            </a:avLst>
          </a:prstGeom>
          <a:solidFill>
            <a:srgbClr val="F3F5F4"/>
          </a:solidFill>
          <a:ln>
            <a:noFill/>
          </a:ln>
        </p:spPr>
        <p:txBody>
          <a:bodyPr rtlCol="0" anchor="ctr"/>
          <a:lstStyle/>
          <a:p>
            <a:endParaRPr/>
          </a:p>
        </p:txBody>
      </p:sp>
      <p:sp>
        <p:nvSpPr>
          <p:cNvPr id="7" name="TextBox 6"/>
          <p:cNvSpPr txBox="1"/>
          <p:nvPr/>
        </p:nvSpPr>
        <p:spPr>
          <a:xfrm>
            <a:off x="548640" y="3127248"/>
            <a:ext cx="1463040" cy="1051560"/>
          </a:xfrm>
          <a:prstGeom prst="rect">
            <a:avLst/>
          </a:prstGeom>
          <a:noFill/>
        </p:spPr>
        <p:txBody>
          <a:bodyPr wrap="square" lIns="0" tIns="0" rIns="0" bIns="0" anchor="t">
            <a:spAutoFit/>
          </a:bodyPr>
          <a:lstStyle/>
          <a:p>
            <a:pPr algn="l">
              <a:spcAft>
                <a:spcPts val="200"/>
              </a:spcAft>
            </a:pPr>
            <a:r>
              <a:rPr sz="1400" b="1" i="0">
                <a:solidFill>
                  <a:srgbClr val="004A43"/>
                </a:solidFill>
                <a:latin typeface="Noto Sans Black"/>
              </a:rPr>
              <a:t>2  Organization</a:t>
            </a:r>
          </a:p>
          <a:p>
            <a:pPr algn="l">
              <a:spcAft>
                <a:spcPts val="200"/>
              </a:spcAft>
            </a:pPr>
            <a:r>
              <a:rPr sz="1050" b="0" i="1">
                <a:solidFill>
                  <a:srgbClr val="55605E"/>
                </a:solidFill>
                <a:latin typeface="Noto Sans Medium"/>
              </a:rPr>
              <a:t>the bank or
insurer</a:t>
            </a:r>
          </a:p>
        </p:txBody>
      </p:sp>
      <p:sp>
        <p:nvSpPr>
          <p:cNvPr id="8" name="Rounded Rectangle 7"/>
          <p:cNvSpPr/>
          <p:nvPr/>
        </p:nvSpPr>
        <p:spPr>
          <a:xfrm>
            <a:off x="411480" y="4754880"/>
            <a:ext cx="6720840" cy="960120"/>
          </a:xfrm>
          <a:prstGeom prst="roundRect">
            <a:avLst>
              <a:gd name="adj" fmla="val 5714"/>
            </a:avLst>
          </a:prstGeom>
          <a:solidFill>
            <a:srgbClr val="F3F5F4"/>
          </a:solidFill>
          <a:ln>
            <a:noFill/>
          </a:ln>
        </p:spPr>
        <p:txBody>
          <a:bodyPr rtlCol="0" anchor="ctr"/>
          <a:lstStyle/>
          <a:p>
            <a:endParaRPr/>
          </a:p>
        </p:txBody>
      </p:sp>
      <p:sp>
        <p:nvSpPr>
          <p:cNvPr id="9" name="TextBox 8"/>
          <p:cNvSpPr txBox="1"/>
          <p:nvPr/>
        </p:nvSpPr>
        <p:spPr>
          <a:xfrm>
            <a:off x="548640" y="4864608"/>
            <a:ext cx="1463040" cy="777240"/>
          </a:xfrm>
          <a:prstGeom prst="rect">
            <a:avLst/>
          </a:prstGeom>
          <a:noFill/>
        </p:spPr>
        <p:txBody>
          <a:bodyPr wrap="square" lIns="0" tIns="0" rIns="0" bIns="0" anchor="t">
            <a:spAutoFit/>
          </a:bodyPr>
          <a:lstStyle/>
          <a:p>
            <a:pPr algn="l">
              <a:spcAft>
                <a:spcPts val="200"/>
              </a:spcAft>
            </a:pPr>
            <a:r>
              <a:rPr sz="1400" b="1" i="0">
                <a:solidFill>
                  <a:srgbClr val="004A43"/>
                </a:solidFill>
                <a:latin typeface="Noto Sans Black"/>
              </a:rPr>
              <a:t>3  AI system</a:t>
            </a:r>
          </a:p>
          <a:p>
            <a:pPr algn="l">
              <a:spcAft>
                <a:spcPts val="200"/>
              </a:spcAft>
            </a:pPr>
            <a:r>
              <a:rPr sz="1050" b="0" i="1">
                <a:solidFill>
                  <a:srgbClr val="55605E"/>
                </a:solidFill>
                <a:latin typeface="Noto Sans Medium"/>
              </a:rPr>
              <a:t>specific systems
and models</a:t>
            </a:r>
          </a:p>
        </p:txBody>
      </p:sp>
      <p:sp>
        <p:nvSpPr>
          <p:cNvPr id="10" name="Rounded Rectangle 9"/>
          <p:cNvSpPr/>
          <p:nvPr/>
        </p:nvSpPr>
        <p:spPr>
          <a:xfrm>
            <a:off x="1965960" y="1325880"/>
            <a:ext cx="2446020" cy="1051560"/>
          </a:xfrm>
          <a:prstGeom prst="roundRect">
            <a:avLst>
              <a:gd name="adj" fmla="val 8695"/>
            </a:avLst>
          </a:prstGeom>
          <a:solidFill>
            <a:srgbClr val="E4EEEC"/>
          </a:solidFill>
          <a:ln>
            <a:noFill/>
          </a:ln>
        </p:spPr>
        <p:txBody>
          <a:bodyPr wrap="square" lIns="54864" tIns="54864" rIns="54864" bIns="54864" rtlCol="0" anchor="ctr"/>
          <a:lstStyle/>
          <a:p>
            <a:pPr algn="ctr">
              <a:spcAft>
                <a:spcPts val="200"/>
              </a:spcAft>
            </a:pPr>
            <a:r>
              <a:rPr sz="1350" b="1" i="0">
                <a:solidFill>
                  <a:srgbClr val="004A43"/>
                </a:solidFill>
                <a:latin typeface="Noto Sans Black"/>
              </a:rPr>
              <a:t>Polycentric governance</a:t>
            </a:r>
          </a:p>
          <a:p>
            <a:pPr algn="ctr">
              <a:spcAft>
                <a:spcPts val="200"/>
              </a:spcAft>
            </a:pPr>
            <a:r>
              <a:rPr sz="1150" b="0" i="0">
                <a:solidFill>
                  <a:srgbClr val="222B2A"/>
                </a:solidFill>
                <a:latin typeface="Noto Sans Medium"/>
              </a:rPr>
              <a:t>acts on the firm from outside</a:t>
            </a:r>
          </a:p>
          <a:p>
            <a:pPr algn="ctr">
              <a:spcAft>
                <a:spcPts val="200"/>
              </a:spcAft>
            </a:pPr>
            <a:r>
              <a:rPr sz="1000" b="0" i="1">
                <a:solidFill>
                  <a:srgbClr val="55605E"/>
                </a:solidFill>
                <a:latin typeface="Noto Sans Medium"/>
              </a:rPr>
              <a:t>e.g., supervisors, standard-setters</a:t>
            </a:r>
          </a:p>
        </p:txBody>
      </p:sp>
      <p:sp>
        <p:nvSpPr>
          <p:cNvPr id="11" name="Rounded Rectangle 10"/>
          <p:cNvSpPr/>
          <p:nvPr/>
        </p:nvSpPr>
        <p:spPr>
          <a:xfrm>
            <a:off x="4549140" y="1325880"/>
            <a:ext cx="2446020" cy="1051560"/>
          </a:xfrm>
          <a:prstGeom prst="roundRect">
            <a:avLst>
              <a:gd name="adj" fmla="val 8695"/>
            </a:avLst>
          </a:prstGeom>
          <a:solidFill>
            <a:srgbClr val="E9E3CF"/>
          </a:solidFill>
          <a:ln>
            <a:noFill/>
          </a:ln>
        </p:spPr>
        <p:txBody>
          <a:bodyPr wrap="square" lIns="54864" tIns="54864" rIns="54864" bIns="54864" rtlCol="0" anchor="ctr"/>
          <a:lstStyle/>
          <a:p>
            <a:pPr algn="ctr">
              <a:spcAft>
                <a:spcPts val="200"/>
              </a:spcAft>
            </a:pPr>
            <a:r>
              <a:rPr sz="1350" b="1" i="0">
                <a:solidFill>
                  <a:srgbClr val="004A43"/>
                </a:solidFill>
                <a:latin typeface="Noto Sans Black"/>
              </a:rPr>
              <a:t>Value chain governance</a:t>
            </a:r>
          </a:p>
          <a:p>
            <a:pPr algn="ctr">
              <a:spcAft>
                <a:spcPts val="200"/>
              </a:spcAft>
            </a:pPr>
            <a:r>
              <a:rPr sz="1150" b="0" i="0">
                <a:solidFill>
                  <a:srgbClr val="222B2A"/>
                </a:solidFill>
                <a:latin typeface="Noto Sans Medium"/>
              </a:rPr>
              <a:t>runs through the firm</a:t>
            </a:r>
          </a:p>
          <a:p>
            <a:pPr algn="ctr">
              <a:spcAft>
                <a:spcPts val="200"/>
              </a:spcAft>
            </a:pPr>
            <a:r>
              <a:rPr sz="1000" b="0" i="1">
                <a:solidFill>
                  <a:srgbClr val="55605E"/>
                </a:solidFill>
                <a:latin typeface="Noto Sans Medium"/>
              </a:rPr>
              <a:t>e.g., providers, customers, insurers</a:t>
            </a:r>
          </a:p>
        </p:txBody>
      </p:sp>
      <p:sp>
        <p:nvSpPr>
          <p:cNvPr id="12" name="Rounded Rectangle 11"/>
          <p:cNvSpPr/>
          <p:nvPr/>
        </p:nvSpPr>
        <p:spPr>
          <a:xfrm>
            <a:off x="1965960" y="3154679"/>
            <a:ext cx="5029200" cy="960120"/>
          </a:xfrm>
          <a:prstGeom prst="roundRect">
            <a:avLst>
              <a:gd name="adj" fmla="val 9523"/>
            </a:avLst>
          </a:prstGeom>
          <a:solidFill>
            <a:srgbClr val="FFFFFF"/>
          </a:solidFill>
          <a:ln w="22225">
            <a:solidFill>
              <a:srgbClr val="004A43"/>
            </a:solidFill>
          </a:ln>
        </p:spPr>
        <p:txBody>
          <a:bodyPr rtlCol="0" anchor="ctr"/>
          <a:lstStyle/>
          <a:p>
            <a:endParaRPr/>
          </a:p>
        </p:txBody>
      </p:sp>
      <p:sp>
        <p:nvSpPr>
          <p:cNvPr id="13" name="TextBox 12"/>
          <p:cNvSpPr txBox="1"/>
          <p:nvPr/>
        </p:nvSpPr>
        <p:spPr>
          <a:xfrm>
            <a:off x="1965960" y="3246120"/>
            <a:ext cx="5029200" cy="320040"/>
          </a:xfrm>
          <a:prstGeom prst="rect">
            <a:avLst/>
          </a:prstGeom>
          <a:noFill/>
        </p:spPr>
        <p:txBody>
          <a:bodyPr wrap="square" lIns="0" tIns="0" rIns="0" bIns="0" anchor="t">
            <a:spAutoFit/>
          </a:bodyPr>
          <a:lstStyle/>
          <a:p>
            <a:pPr algn="ctr">
              <a:spcAft>
                <a:spcPts val="200"/>
              </a:spcAft>
            </a:pPr>
            <a:r>
              <a:rPr sz="1350" b="1" i="0">
                <a:solidFill>
                  <a:srgbClr val="004A43"/>
                </a:solidFill>
                <a:latin typeface="Noto Sans Black"/>
              </a:rPr>
              <a:t>Bank / insurer</a:t>
            </a:r>
            <a:r>
              <a:rPr sz="1100" b="0" i="0">
                <a:solidFill>
                  <a:srgbClr val="222B2A"/>
                </a:solidFill>
                <a:latin typeface="Noto Sans Medium"/>
              </a:rPr>
              <a:t>  —  plural logics meet and are negotiated</a:t>
            </a:r>
          </a:p>
        </p:txBody>
      </p:sp>
      <p:sp>
        <p:nvSpPr>
          <p:cNvPr id="14" name="Rounded Rectangle 13"/>
          <p:cNvSpPr/>
          <p:nvPr/>
        </p:nvSpPr>
        <p:spPr>
          <a:xfrm>
            <a:off x="2103120" y="3639312"/>
            <a:ext cx="1120140" cy="384048"/>
          </a:xfrm>
          <a:prstGeom prst="roundRect">
            <a:avLst>
              <a:gd name="adj" fmla="val 50000"/>
            </a:avLst>
          </a:prstGeom>
          <a:solidFill>
            <a:srgbClr val="2F8A57"/>
          </a:solidFill>
          <a:ln>
            <a:noFill/>
          </a:ln>
        </p:spPr>
        <p:txBody>
          <a:bodyPr wrap="square" lIns="0" tIns="0" rIns="0" bIns="0" rtlCol="0" anchor="ctr"/>
          <a:lstStyle/>
          <a:p>
            <a:pPr algn="ctr">
              <a:spcAft>
                <a:spcPts val="200"/>
              </a:spcAft>
            </a:pPr>
            <a:r>
              <a:rPr sz="950" b="1" i="0">
                <a:solidFill>
                  <a:srgbClr val="FFFFFF"/>
                </a:solidFill>
                <a:latin typeface="Noto Sans Black"/>
              </a:rPr>
              <a:t>AI ethics</a:t>
            </a:r>
          </a:p>
          <a:p>
            <a:pPr algn="ctr">
              <a:spcAft>
                <a:spcPts val="200"/>
              </a:spcAft>
            </a:pPr>
            <a:r>
              <a:rPr sz="950" b="1" i="0">
                <a:solidFill>
                  <a:srgbClr val="FFFFFF"/>
                </a:solidFill>
                <a:latin typeface="Noto Sans Black"/>
              </a:rPr>
              <a:t>principlism</a:t>
            </a:r>
          </a:p>
        </p:txBody>
      </p:sp>
      <p:sp>
        <p:nvSpPr>
          <p:cNvPr id="15" name="Rounded Rectangle 14"/>
          <p:cNvSpPr/>
          <p:nvPr/>
        </p:nvSpPr>
        <p:spPr>
          <a:xfrm>
            <a:off x="3314700" y="3639312"/>
            <a:ext cx="1120140" cy="384048"/>
          </a:xfrm>
          <a:prstGeom prst="roundRect">
            <a:avLst>
              <a:gd name="adj" fmla="val 50000"/>
            </a:avLst>
          </a:prstGeom>
          <a:solidFill>
            <a:srgbClr val="2F64A8"/>
          </a:solidFill>
          <a:ln>
            <a:noFill/>
          </a:ln>
        </p:spPr>
        <p:txBody>
          <a:bodyPr wrap="square" lIns="0" tIns="0" rIns="0" bIns="0" rtlCol="0" anchor="ctr"/>
          <a:lstStyle/>
          <a:p>
            <a:pPr algn="ctr">
              <a:spcAft>
                <a:spcPts val="200"/>
              </a:spcAft>
            </a:pPr>
            <a:r>
              <a:rPr sz="950" b="1" i="0">
                <a:solidFill>
                  <a:srgbClr val="FFFFFF"/>
                </a:solidFill>
                <a:latin typeface="Noto Sans Black"/>
              </a:rPr>
              <a:t>Managerial</a:t>
            </a:r>
          </a:p>
          <a:p>
            <a:pPr algn="ctr">
              <a:spcAft>
                <a:spcPts val="200"/>
              </a:spcAft>
            </a:pPr>
            <a:r>
              <a:rPr sz="950" b="1" i="0">
                <a:solidFill>
                  <a:srgbClr val="FFFFFF"/>
                </a:solidFill>
                <a:latin typeface="Noto Sans Black"/>
              </a:rPr>
              <a:t>rationalism</a:t>
            </a:r>
          </a:p>
        </p:txBody>
      </p:sp>
      <p:sp>
        <p:nvSpPr>
          <p:cNvPr id="16" name="Rounded Rectangle 15"/>
          <p:cNvSpPr/>
          <p:nvPr/>
        </p:nvSpPr>
        <p:spPr>
          <a:xfrm>
            <a:off x="4526280" y="3639312"/>
            <a:ext cx="1120140" cy="384048"/>
          </a:xfrm>
          <a:prstGeom prst="roundRect">
            <a:avLst>
              <a:gd name="adj" fmla="val 50000"/>
            </a:avLst>
          </a:prstGeom>
          <a:solidFill>
            <a:srgbClr val="C77D12"/>
          </a:solidFill>
          <a:ln>
            <a:noFill/>
          </a:ln>
        </p:spPr>
        <p:txBody>
          <a:bodyPr wrap="square" lIns="0" tIns="0" rIns="0" bIns="0" rtlCol="0" anchor="ctr"/>
          <a:lstStyle/>
          <a:p>
            <a:pPr algn="ctr">
              <a:spcAft>
                <a:spcPts val="200"/>
              </a:spcAft>
            </a:pPr>
            <a:r>
              <a:rPr sz="950" b="1" i="0">
                <a:solidFill>
                  <a:srgbClr val="FFFFFF"/>
                </a:solidFill>
                <a:latin typeface="Noto Sans Black"/>
              </a:rPr>
              <a:t>IT</a:t>
            </a:r>
          </a:p>
          <a:p>
            <a:pPr algn="ctr">
              <a:spcAft>
                <a:spcPts val="200"/>
              </a:spcAft>
            </a:pPr>
            <a:r>
              <a:rPr sz="950" b="1" i="0">
                <a:solidFill>
                  <a:srgbClr val="FFFFFF"/>
                </a:solidFill>
                <a:latin typeface="Noto Sans Black"/>
              </a:rPr>
              <a:t>professionalism</a:t>
            </a:r>
          </a:p>
        </p:txBody>
      </p:sp>
      <p:sp>
        <p:nvSpPr>
          <p:cNvPr id="17" name="Rounded Rectangle 16"/>
          <p:cNvSpPr/>
          <p:nvPr/>
        </p:nvSpPr>
        <p:spPr>
          <a:xfrm>
            <a:off x="5737860" y="3639312"/>
            <a:ext cx="1120140" cy="384048"/>
          </a:xfrm>
          <a:prstGeom prst="roundRect">
            <a:avLst>
              <a:gd name="adj" fmla="val 50000"/>
            </a:avLst>
          </a:prstGeom>
          <a:solidFill>
            <a:srgbClr val="8A4B9C"/>
          </a:solidFill>
          <a:ln>
            <a:noFill/>
          </a:ln>
        </p:spPr>
        <p:txBody>
          <a:bodyPr wrap="square" lIns="0" tIns="0" rIns="0" bIns="0" rtlCol="0" anchor="ctr"/>
          <a:lstStyle/>
          <a:p>
            <a:pPr algn="ctr">
              <a:spcAft>
                <a:spcPts val="200"/>
              </a:spcAft>
            </a:pPr>
            <a:r>
              <a:rPr sz="950" b="1" i="0">
                <a:solidFill>
                  <a:srgbClr val="FFFFFF"/>
                </a:solidFill>
                <a:latin typeface="Noto Sans Black"/>
              </a:rPr>
              <a:t>Regulatory</a:t>
            </a:r>
          </a:p>
          <a:p>
            <a:pPr algn="ctr">
              <a:spcAft>
                <a:spcPts val="200"/>
              </a:spcAft>
            </a:pPr>
            <a:r>
              <a:rPr sz="950" b="1" i="0">
                <a:solidFill>
                  <a:srgbClr val="FFFFFF"/>
                </a:solidFill>
                <a:latin typeface="Noto Sans Black"/>
              </a:rPr>
              <a:t>oversight</a:t>
            </a:r>
          </a:p>
        </p:txBody>
      </p:sp>
      <p:sp>
        <p:nvSpPr>
          <p:cNvPr id="18" name="Rounded Rectangle 17"/>
          <p:cNvSpPr/>
          <p:nvPr/>
        </p:nvSpPr>
        <p:spPr>
          <a:xfrm>
            <a:off x="1965960" y="4892040"/>
            <a:ext cx="5029200" cy="685800"/>
          </a:xfrm>
          <a:prstGeom prst="roundRect">
            <a:avLst>
              <a:gd name="adj" fmla="val 13333"/>
            </a:avLst>
          </a:prstGeom>
          <a:solidFill>
            <a:srgbClr val="FFFFFF"/>
          </a:solidFill>
          <a:ln w="15875">
            <a:solidFill>
              <a:srgbClr val="004A43"/>
            </a:solidFill>
          </a:ln>
        </p:spPr>
        <p:txBody>
          <a:bodyPr wrap="square" lIns="0" tIns="0" rIns="0" bIns="0" rtlCol="0" anchor="ctr"/>
          <a:lstStyle/>
          <a:p>
            <a:pPr algn="ctr">
              <a:spcAft>
                <a:spcPts val="200"/>
              </a:spcAft>
            </a:pPr>
            <a:r>
              <a:rPr sz="1300" b="1" i="0">
                <a:solidFill>
                  <a:srgbClr val="004A43"/>
                </a:solidFill>
                <a:latin typeface="Noto Sans Black"/>
              </a:rPr>
              <a:t>AI systems in use</a:t>
            </a:r>
          </a:p>
          <a:p>
            <a:pPr algn="ctr">
              <a:spcAft>
                <a:spcPts val="200"/>
              </a:spcAft>
            </a:pPr>
            <a:r>
              <a:rPr sz="1050" b="0" i="1">
                <a:solidFill>
                  <a:srgbClr val="55605E"/>
                </a:solidFill>
                <a:latin typeface="Noto Sans Medium"/>
              </a:rPr>
              <a:t>e.g., credit scoring, claims, fraud detection, chatbots</a:t>
            </a:r>
          </a:p>
        </p:txBody>
      </p:sp>
      <p:cxnSp>
        <p:nvCxnSpPr>
          <p:cNvPr id="19" name="Connector 18"/>
          <p:cNvCxnSpPr/>
          <p:nvPr/>
        </p:nvCxnSpPr>
        <p:spPr>
          <a:xfrm>
            <a:off x="4160520" y="2496312"/>
            <a:ext cx="0" cy="676656"/>
          </a:xfrm>
          <a:prstGeom prst="line">
            <a:avLst/>
          </a:prstGeom>
          <a:ln w="28575">
            <a:solidFill>
              <a:srgbClr val="004A43"/>
            </a:solidFill>
            <a:tailEnd type="triangle"/>
          </a:ln>
        </p:spPr>
      </p:cxnSp>
      <p:cxnSp>
        <p:nvCxnSpPr>
          <p:cNvPr id="20" name="Connector 19"/>
          <p:cNvCxnSpPr/>
          <p:nvPr/>
        </p:nvCxnSpPr>
        <p:spPr>
          <a:xfrm flipV="1">
            <a:off x="4800600" y="2496312"/>
            <a:ext cx="0" cy="676656"/>
          </a:xfrm>
          <a:prstGeom prst="line">
            <a:avLst/>
          </a:prstGeom>
          <a:ln w="28575">
            <a:solidFill>
              <a:srgbClr val="004A43"/>
            </a:solidFill>
            <a:tailEnd type="triangle"/>
          </a:ln>
        </p:spPr>
      </p:cxnSp>
      <p:cxnSp>
        <p:nvCxnSpPr>
          <p:cNvPr id="21" name="Connector 20"/>
          <p:cNvCxnSpPr/>
          <p:nvPr/>
        </p:nvCxnSpPr>
        <p:spPr>
          <a:xfrm>
            <a:off x="4160520" y="4233672"/>
            <a:ext cx="0" cy="676656"/>
          </a:xfrm>
          <a:prstGeom prst="line">
            <a:avLst/>
          </a:prstGeom>
          <a:ln w="28575">
            <a:solidFill>
              <a:srgbClr val="004A43"/>
            </a:solidFill>
            <a:tailEnd type="triangle"/>
          </a:ln>
        </p:spPr>
      </p:cxnSp>
      <p:cxnSp>
        <p:nvCxnSpPr>
          <p:cNvPr id="22" name="Connector 21"/>
          <p:cNvCxnSpPr/>
          <p:nvPr/>
        </p:nvCxnSpPr>
        <p:spPr>
          <a:xfrm flipV="1">
            <a:off x="4800600" y="4233672"/>
            <a:ext cx="0" cy="676656"/>
          </a:xfrm>
          <a:prstGeom prst="line">
            <a:avLst/>
          </a:prstGeom>
          <a:ln w="28575">
            <a:solidFill>
              <a:srgbClr val="004A43"/>
            </a:solidFill>
            <a:tailEnd type="triangle"/>
          </a:ln>
        </p:spPr>
      </p:cxnSp>
      <p:sp>
        <p:nvSpPr>
          <p:cNvPr id="23" name="TextBox 22"/>
          <p:cNvSpPr txBox="1"/>
          <p:nvPr/>
        </p:nvSpPr>
        <p:spPr>
          <a:xfrm>
            <a:off x="4937760" y="2587752"/>
            <a:ext cx="2743200" cy="365760"/>
          </a:xfrm>
          <a:prstGeom prst="rect">
            <a:avLst/>
          </a:prstGeom>
          <a:noFill/>
        </p:spPr>
        <p:txBody>
          <a:bodyPr wrap="square" lIns="0" tIns="0" rIns="0" bIns="0" anchor="t">
            <a:spAutoFit/>
          </a:bodyPr>
          <a:lstStyle/>
          <a:p>
            <a:pPr algn="l">
              <a:spcAft>
                <a:spcPts val="200"/>
              </a:spcAft>
            </a:pPr>
            <a:r>
              <a:rPr sz="1050" b="0" i="1">
                <a:solidFill>
                  <a:srgbClr val="004A43"/>
                </a:solidFill>
                <a:latin typeface="Noto Sans Medium"/>
              </a:rPr>
              <a:t>translation: negotiation, not application</a:t>
            </a:r>
          </a:p>
        </p:txBody>
      </p:sp>
      <p:sp>
        <p:nvSpPr>
          <p:cNvPr id="24" name="TextBox 23"/>
          <p:cNvSpPr txBox="1"/>
          <p:nvPr/>
        </p:nvSpPr>
        <p:spPr>
          <a:xfrm>
            <a:off x="4937760" y="4297680"/>
            <a:ext cx="2743200" cy="365760"/>
          </a:xfrm>
          <a:prstGeom prst="rect">
            <a:avLst/>
          </a:prstGeom>
          <a:noFill/>
        </p:spPr>
        <p:txBody>
          <a:bodyPr wrap="square" lIns="0" tIns="0" rIns="0" bIns="0" anchor="t">
            <a:spAutoFit/>
          </a:bodyPr>
          <a:lstStyle/>
          <a:p>
            <a:pPr algn="l">
              <a:spcAft>
                <a:spcPts val="200"/>
              </a:spcAft>
            </a:pPr>
            <a:r>
              <a:rPr sz="1050" b="0" i="1">
                <a:solidFill>
                  <a:srgbClr val="004A43"/>
                </a:solidFill>
                <a:latin typeface="Noto Sans Medium"/>
              </a:rPr>
              <a:t>controls ↓   system properties ↑</a:t>
            </a:r>
          </a:p>
        </p:txBody>
      </p:sp>
      <p:sp>
        <p:nvSpPr>
          <p:cNvPr id="25" name="TextBox 3"/>
          <p:cNvSpPr txBox="1"/>
          <p:nvPr/>
        </p:nvSpPr>
        <p:spPr>
          <a:xfrm>
            <a:off x="8055512" y="1280160"/>
            <a:ext cx="3621375" cy="1097280"/>
          </a:xfrm>
          <a:prstGeom prst="rect">
            <a:avLst/>
          </a:prstGeom>
          <a:noFill/>
        </p:spPr>
        <p:txBody>
          <a:bodyPr wrap="square" lIns="0" tIns="0" rIns="0" bIns="0" anchor="t">
            <a:spAutoFit/>
          </a:bodyPr>
          <a:lstStyle/>
          <a:p>
            <a:pPr algn="l">
              <a:spcAft>
                <a:spcPts val="200"/>
              </a:spcAft>
            </a:pPr>
            <a:r>
              <a:rPr sz="1500" b="1" i="0">
                <a:solidFill>
                  <a:srgbClr val="004A43"/>
                </a:solidFill>
                <a:latin typeface="Noto Sans Black"/>
              </a:rPr>
              <a:t>Three layers</a:t>
            </a:r>
          </a:p>
          <a:p>
            <a:pPr algn="l">
              <a:spcAft>
                <a:spcPts val="200"/>
              </a:spcAft>
            </a:pPr>
            <a:r>
              <a:rPr sz="1250" b="0" i="0">
                <a:solidFill>
                  <a:srgbClr val="222B2A"/>
                </a:solidFill>
                <a:latin typeface="Noto Sans Medium"/>
              </a:rPr>
              <a:t>societal/ecosystem, organizational, AI system — pressures flow both down and up</a:t>
            </a:r>
          </a:p>
        </p:txBody>
      </p:sp>
      <p:sp>
        <p:nvSpPr>
          <p:cNvPr id="26" name="TextBox 4"/>
          <p:cNvSpPr txBox="1"/>
          <p:nvPr/>
        </p:nvSpPr>
        <p:spPr>
          <a:xfrm>
            <a:off x="8055512" y="2395728"/>
            <a:ext cx="3621375" cy="1097280"/>
          </a:xfrm>
          <a:prstGeom prst="rect">
            <a:avLst/>
          </a:prstGeom>
          <a:noFill/>
        </p:spPr>
        <p:txBody>
          <a:bodyPr wrap="square" lIns="0" tIns="0" rIns="0" bIns="0" anchor="t">
            <a:spAutoFit/>
          </a:bodyPr>
          <a:lstStyle/>
          <a:p>
            <a:pPr algn="l">
              <a:spcAft>
                <a:spcPts val="200"/>
              </a:spcAft>
            </a:pPr>
            <a:r>
              <a:rPr sz="1500" b="1" i="0">
                <a:solidFill>
                  <a:srgbClr val="004A43"/>
                </a:solidFill>
                <a:latin typeface="Noto Sans Black"/>
              </a:rPr>
              <a:t>Two patterns</a:t>
            </a:r>
          </a:p>
          <a:p>
            <a:pPr algn="l">
              <a:spcAft>
                <a:spcPts val="200"/>
              </a:spcAft>
            </a:pPr>
            <a:r>
              <a:rPr sz="1250" b="0" i="0">
                <a:solidFill>
                  <a:srgbClr val="222B2A"/>
                </a:solidFill>
                <a:latin typeface="Noto Sans Medium"/>
              </a:rPr>
              <a:t>polycentric governance acts on the firm; value chain governance runs through it</a:t>
            </a:r>
          </a:p>
        </p:txBody>
      </p:sp>
      <p:sp>
        <p:nvSpPr>
          <p:cNvPr id="27" name="TextBox 5"/>
          <p:cNvSpPr txBox="1"/>
          <p:nvPr/>
        </p:nvSpPr>
        <p:spPr>
          <a:xfrm>
            <a:off x="8055512" y="3511296"/>
            <a:ext cx="3621375" cy="1097280"/>
          </a:xfrm>
          <a:prstGeom prst="rect">
            <a:avLst/>
          </a:prstGeom>
          <a:noFill/>
        </p:spPr>
        <p:txBody>
          <a:bodyPr wrap="square" lIns="0" tIns="0" rIns="0" bIns="0" anchor="t">
            <a:spAutoFit/>
          </a:bodyPr>
          <a:lstStyle/>
          <a:p>
            <a:pPr algn="l">
              <a:spcAft>
                <a:spcPts val="200"/>
              </a:spcAft>
            </a:pPr>
            <a:r>
              <a:rPr sz="1500" b="1" i="0">
                <a:solidFill>
                  <a:srgbClr val="004A43"/>
                </a:solidFill>
                <a:latin typeface="Noto Sans Black"/>
              </a:rPr>
              <a:t>Four logics</a:t>
            </a:r>
          </a:p>
          <a:p>
            <a:pPr algn="l">
              <a:spcAft>
                <a:spcPts val="200"/>
              </a:spcAft>
            </a:pPr>
            <a:r>
              <a:rPr sz="1250" b="0" i="0">
                <a:solidFill>
                  <a:srgbClr val="222B2A"/>
                </a:solidFill>
                <a:latin typeface="Noto Sans Medium"/>
              </a:rPr>
              <a:t>who reasons how — they meet (and are negotiated) inside the firm</a:t>
            </a:r>
          </a:p>
        </p:txBody>
      </p:sp>
      <p:sp>
        <p:nvSpPr>
          <p:cNvPr id="28" name="TextBox 6"/>
          <p:cNvSpPr txBox="1"/>
          <p:nvPr/>
        </p:nvSpPr>
        <p:spPr>
          <a:xfrm>
            <a:off x="8055512" y="4626864"/>
            <a:ext cx="3621375" cy="1097280"/>
          </a:xfrm>
          <a:prstGeom prst="rect">
            <a:avLst/>
          </a:prstGeom>
          <a:noFill/>
        </p:spPr>
        <p:txBody>
          <a:bodyPr wrap="square" lIns="0" tIns="0" rIns="0" bIns="0" anchor="t">
            <a:spAutoFit/>
          </a:bodyPr>
          <a:lstStyle/>
          <a:p>
            <a:pPr algn="l">
              <a:spcAft>
                <a:spcPts val="200"/>
              </a:spcAft>
            </a:pPr>
            <a:r>
              <a:rPr sz="1500" b="1" i="0">
                <a:solidFill>
                  <a:srgbClr val="004A43"/>
                </a:solidFill>
                <a:latin typeface="Noto Sans Black"/>
              </a:rPr>
              <a:t>Translation</a:t>
            </a:r>
          </a:p>
          <a:p>
            <a:pPr algn="l">
              <a:spcAft>
                <a:spcPts val="200"/>
              </a:spcAft>
            </a:pPr>
            <a:r>
              <a:rPr sz="1250" b="0" i="0">
                <a:solidFill>
                  <a:srgbClr val="222B2A"/>
                </a:solidFill>
                <a:latin typeface="Noto Sans Medium"/>
              </a:rPr>
              <a:t>between layers: negotiation, not implementation</a:t>
            </a:r>
          </a:p>
        </p:txBody>
      </p:sp>
    </p:spTree>
    <p:extLst>
      <p:ext uri="{BB962C8B-B14F-4D97-AF65-F5344CB8AC3E}">
        <p14:creationId xmlns:p14="http://schemas.microsoft.com/office/powerpoint/2010/main" val="1149377916"/>
      </p:ext>
    </p:extLst>
  </p:cSld>
  <p:clrMapOvr>
    <a:masterClrMapping/>
  </p:clrMapOvr>
</p:sld>
</file>

<file path=ppt/theme/theme1.xml><?xml version="1.0" encoding="utf-8"?>
<a:theme xmlns:a="http://schemas.openxmlformats.org/drawingml/2006/main" name="Office Theme">
  <a:themeElements>
    <a:clrScheme name="UTU">
      <a:dk1>
        <a:sysClr val="windowText" lastClr="000000"/>
      </a:dk1>
      <a:lt1>
        <a:sysClr val="window" lastClr="FFFFFF"/>
      </a:lt1>
      <a:dk2>
        <a:srgbClr val="004A43"/>
      </a:dk2>
      <a:lt2>
        <a:srgbClr val="E9E3CF"/>
      </a:lt2>
      <a:accent1>
        <a:srgbClr val="004A43"/>
      </a:accent1>
      <a:accent2>
        <a:srgbClr val="ECCCE3"/>
      </a:accent2>
      <a:accent3>
        <a:srgbClr val="E9E3CF"/>
      </a:accent3>
      <a:accent4>
        <a:srgbClr val="ADCB00"/>
      </a:accent4>
      <a:accent5>
        <a:srgbClr val="8B5DCB"/>
      </a:accent5>
      <a:accent6>
        <a:srgbClr val="F8485E"/>
      </a:accent6>
      <a:hlink>
        <a:srgbClr val="000000"/>
      </a:hlink>
      <a:folHlink>
        <a:srgbClr val="000000"/>
      </a:folHlink>
    </a:clrScheme>
    <a:fontScheme name="UTU">
      <a:majorFont>
        <a:latin typeface="Playfair Display SemiBold"/>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tu-2025" id="{5E46D14B-03EF-6C46-A6DD-B4CA4C6B79AB}" vid="{479A1C58-B6FC-0745-A95F-4BE781327B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B8A407D-158E-CA44-8FE4-EB6C53B1DF8F}">
  <we:reference id="WA200010001" version="1.0.0.1" store="Omex" storeType="OMEX"/>
  <we:alternateReferences>
    <we:reference id="WA200010001" version="1.0.0.1" store="WA200010001" storeType="OMEX"/>
  </we:alternateReferences>
  <we:properties>
    <we:property name="claude.fileId" value="&quot;bc0bcee1-66ef-4fcd-a465-ab768d5c7cd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94BABF75F9334A4B8D297ED1F44C0C77" ma:contentTypeVersion="1" ma:contentTypeDescription="Luo uusi asiakirja." ma:contentTypeScope="" ma:versionID="36a80a325d037ac200bee4d7ba5a1089">
  <xsd:schema xmlns:xsd="http://www.w3.org/2001/XMLSchema" xmlns:xs="http://www.w3.org/2001/XMLSchema" xmlns:p="http://schemas.microsoft.com/office/2006/metadata/properties" xmlns:ns1="http://schemas.microsoft.com/sharepoint/v3" targetNamespace="http://schemas.microsoft.com/office/2006/metadata/properties" ma:root="true" ma:fieldsID="fd3dc8517c180b6f49a08a4c8bea8a6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oituksen alkamispäivämäärä" ma:description="Ajoituksen alkamispäivämäärä on julkaisuominaisuuden luoma sivustosarake. Sillä määritetään päivämäärä ja kellonaika, jolloin vierailijat näkevät sivuston ensimmäisen kerran." ma:hidden="true" ma:internalName="PublishingStartDate">
      <xsd:simpleType>
        <xsd:restriction base="dms:Unknown"/>
      </xsd:simpleType>
    </xsd:element>
    <xsd:element name="PublishingExpirationDate" ma:index="9" nillable="true" ma:displayName="Ajoituksen päättymispäivämäärä" ma:description="Ajoituksen päättymispäivämäärä on julkaisuominaisuuden luoma sivustosarake. Sillä määritetään päivämäärä ja kellonaika, jolloin vierailijat eivät enää näe tätä sivustoa."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PublishingExpirationDate xmlns="http://schemas.microsoft.com/sharepoint/v3" xsi:nil="true"/>
  </documentManagement>
</p:properties>
</file>

<file path=customXml/itemProps1.xml><?xml version="1.0" encoding="utf-8"?>
<ds:datastoreItem xmlns:ds="http://schemas.openxmlformats.org/officeDocument/2006/customXml" ds:itemID="{36490E72-B039-43A1-8913-5BC7E6DF80B1}">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F1D15B03-6374-4936-BDD7-8B5D3CA25AD7}">
  <ds:schemaRefs>
    <ds:schemaRef ds:uri="http://schemas.microsoft.com/sharepoint/v3/contenttype/forms"/>
  </ds:schemaRefs>
</ds:datastoreItem>
</file>

<file path=customXml/itemProps3.xml><?xml version="1.0" encoding="utf-8"?>
<ds:datastoreItem xmlns:ds="http://schemas.openxmlformats.org/officeDocument/2006/customXml" ds:itemID="{1C51C807-B543-40B9-BF25-E197DD22B038}">
  <ds:schemaRefs>
    <ds:schemaRef ds:uri="http://schemas.microsoft.com/office/2006/documentManagement/types"/>
    <ds:schemaRef ds:uri="http://schemas.microsoft.com/office/2006/metadata/properties"/>
    <ds:schemaRef ds:uri="http://purl.org/dc/terms/"/>
    <ds:schemaRef ds:uri="http://schemas.microsoft.com/sharepoint/v3"/>
    <ds:schemaRef ds:uri="http://purl.org/dc/elements/1.1/"/>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12169</TotalTime>
  <Words>4169</Words>
  <Application>Microsoft Macintosh PowerPoint</Application>
  <PresentationFormat>Widescreen</PresentationFormat>
  <Paragraphs>364</Paragraphs>
  <Slides>15</Slides>
  <Notes>15</Notes>
  <HiddenSlides>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Noto Sans</vt:lpstr>
      <vt:lpstr>Noto Sans SemiBold</vt:lpstr>
      <vt:lpstr>Calibri</vt:lpstr>
      <vt:lpstr>Noto Sans Black</vt:lpstr>
      <vt:lpstr>Playfair Display SemiBold</vt:lpstr>
      <vt:lpstr>Arial</vt:lpstr>
      <vt:lpstr>Noto Sans Medium</vt:lpstr>
      <vt:lpstr>Office Theme</vt:lpstr>
      <vt:lpstr>Responsible AI ecosystems: plural logics in banking and insurance</vt:lpstr>
      <vt:lpstr>Why an ecosystem view? A bank or insurer can’t govern its AI alone</vt:lpstr>
      <vt:lpstr>Two outputs to help organizations navigate plural logics</vt:lpstr>
      <vt:lpstr>What do we mean by “ecosystem”?</vt:lpstr>
      <vt:lpstr>Responsible AI ecosystem model</vt:lpstr>
      <vt:lpstr>Four institutional logics: how different actors reason</vt:lpstr>
      <vt:lpstr>AI governance requirements are continuously translated</vt:lpstr>
      <vt:lpstr>AI ecosystem strategy framework: seven decision areas × three positions</vt:lpstr>
      <vt:lpstr>Which position fits? Four tests per decision area</vt:lpstr>
      <vt:lpstr>Summary: what, why, how?</vt:lpstr>
      <vt:lpstr>PowerPoint Presentation</vt:lpstr>
      <vt:lpstr>Two governance patterns: authority and obligation</vt:lpstr>
      <vt:lpstr>Early interview findings</vt:lpstr>
      <vt:lpstr>Responsible AI ecosystem model</vt:lpstr>
      <vt:lpstr>Responsible AI ecosystem model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Turku</dc:title>
  <dc:creator/>
  <cp:lastModifiedBy>Matti Minkkinen</cp:lastModifiedBy>
  <cp:revision>65</cp:revision>
  <cp:lastPrinted>2026-10-26T11:07:50Z</cp:lastPrinted>
  <dcterms:created xsi:type="dcterms:W3CDTF">2025-02-10T10:46:51Z</dcterms:created>
  <dcterms:modified xsi:type="dcterms:W3CDTF">2026-11-02T11:17:42Z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10200</vt:r8>
  </property>
  <property fmtid="{D5CDD505-2E9C-101B-9397-08002B2CF9AE}" pid="3" name="xd_Signature">
    <vt:bool>false</vt:bool>
  </property>
  <property fmtid="{D5CDD505-2E9C-101B-9397-08002B2CF9AE}" pid="4" name="xd_ProgID">
    <vt:lpwstr/>
  </property>
  <property fmtid="{D5CDD505-2E9C-101B-9397-08002B2CF9AE}" pid="5" name="ContentTypeId">
    <vt:lpwstr>0x01010094BABF75F9334A4B8D297ED1F44C0C77</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ies>
</file>