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ink/ink1.xml" ContentType="application/inkml+xml"/>
  <Override PartName="/ppt/ink/ink2.xml" ContentType="application/inkml+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1" r:id="rId5"/>
  </p:sldMasterIdLst>
  <p:notesMasterIdLst>
    <p:notesMasterId r:id="rId19"/>
  </p:notesMasterIdLst>
  <p:sldIdLst>
    <p:sldId id="268" r:id="rId6"/>
    <p:sldId id="286" r:id="rId7"/>
    <p:sldId id="285" r:id="rId8"/>
    <p:sldId id="284" r:id="rId9"/>
    <p:sldId id="276" r:id="rId10"/>
    <p:sldId id="275" r:id="rId11"/>
    <p:sldId id="256" r:id="rId12"/>
    <p:sldId id="278" r:id="rId13"/>
    <p:sldId id="279" r:id="rId14"/>
    <p:sldId id="280" r:id="rId15"/>
    <p:sldId id="281" r:id="rId16"/>
    <p:sldId id="282" r:id="rId17"/>
    <p:sldId id="265"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76" autoAdjust="0"/>
    <p:restoredTop sz="62097" autoAdjust="0"/>
  </p:normalViewPr>
  <p:slideViewPr>
    <p:cSldViewPr snapToGrid="0" showGuides="1">
      <p:cViewPr varScale="1">
        <p:scale>
          <a:sx n="78" d="100"/>
          <a:sy n="78" d="100"/>
        </p:scale>
        <p:origin x="184" y="16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2.363"/>
    </inkml:context>
    <inkml:brush xml:id="br0">
      <inkml:brushProperty name="height" value="0.053" units="cm"/>
    </inkml:brush>
  </inkml:definitions>
  <inkml:trace contextRef="#ctx0" brushRef="#br0">1 1 4162 0 0,'0'0'1152'0'0,"0"0"-447"0"0,0 0 47 0 0,0 0-80 0 0,0 0-463 0 0,0 0-209 0 0,31 0 0 0 0,-31 0 0 0 0,0 0-257 0 0,0 0-1023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5.383"/>
    </inkml:context>
    <inkml:brush xml:id="br0">
      <inkml:brushProperty name="width" value="0.05" units="cm"/>
      <inkml:brushProperty name="height" value="0.05" units="cm"/>
    </inkml:brush>
  </inkml:definitions>
  <inkml:trace contextRef="#ctx0" brushRef="#br0">1 1 2289 0 0,'0'0'176'0'0,"0"0"-160"0"0,0 0 48 0 0,0 0-240 0 0,0 0-2017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57260-96AC-4331-A420-F0B128CC463E}" type="datetimeFigureOut">
              <a:rPr lang="fi-FI" smtClean="0"/>
              <a:t>2.11.2026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4A30BA-0CC1-40AB-AE80-2F533EB15740}" type="slidenum">
              <a:rPr lang="fi-FI" smtClean="0"/>
              <a:t>‹#›</a:t>
            </a:fld>
            <a:endParaRPr lang="fi-FI"/>
          </a:p>
        </p:txBody>
      </p:sp>
    </p:spTree>
    <p:extLst>
      <p:ext uri="{BB962C8B-B14F-4D97-AF65-F5344CB8AC3E}">
        <p14:creationId xmlns:p14="http://schemas.microsoft.com/office/powerpoint/2010/main" val="331018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b="0" i="0" kern="1200" dirty="0">
                <a:solidFill>
                  <a:schemeClr val="tx1"/>
                </a:solidFill>
                <a:effectLst/>
                <a:latin typeface="+mn-lt"/>
                <a:ea typeface="+mn-ea"/>
                <a:cs typeface="+mn-cs"/>
              </a:rPr>
              <a:t>Thank you, and hello everyone. My name is Joakim Laine, and I'm a doctoral researcher at the University of Turku.</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Over the past few years, I've been researching AI ethics and AI auditing, more recently with a particular focus on generative AI. One recurring challenge in this research area is that while organizations may commit to high-level ethical principles, translating these principles into actual practice is much more difficult, let alone assessing whether they are being followed.</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For example, an organization introducing a GenAI assistant for customer service might have established responsible AI principles and carried out technical evaluations but if someone asks whether the assistant actually follows those principles, what would the organization need to demonstrate?</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This is the question behind today's presentation: how can we translate ethical expectations into credible, evidence-based, and verifiable assessments?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I'll approach this from an organizational perspective, which has also been the main focus of my dissertation titled ethics-based auditing of generative AI: from ethical principles to organizational audit practice.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252E3-A704-EA71-B2A2-2B81D67C8B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C7D05-0A5B-C21B-E7C3-EB5EDA3C313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7DB7DBC-6ADC-7145-C918-0A97D2B3024B}"/>
              </a:ext>
            </a:extLst>
          </p:cNvPr>
          <p:cNvSpPr>
            <a:spLocks noGrp="1"/>
          </p:cNvSpPr>
          <p:nvPr>
            <p:ph type="body" sz="quarter" idx="3"/>
          </p:nvPr>
        </p:nvSpPr>
        <p:spPr/>
        <p:txBody>
          <a:bodyPr/>
          <a:lstStyle/>
          <a:p>
            <a:r>
              <a:rPr lang="en-FI" sz="1200" b="0" i="0" kern="1200" dirty="0">
                <a:solidFill>
                  <a:schemeClr val="tx1"/>
                </a:solidFill>
                <a:effectLst/>
                <a:latin typeface="+mn-lt"/>
                <a:ea typeface="+mn-ea"/>
                <a:cs typeface="+mn-cs"/>
              </a:rPr>
              <a:t>So, why ethical principles are not enough?</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Let me start with a framework we published last year that brings together established AI ethics principles and principles that are particularly salient in the context of generative AI. On the left, we have core and supportive AI ethics principles, including common and well-known principles such as fairness, transparency, accountability and privacy. On the right, we have the GenAI-salient principles which we brought together from various lists of challenges, issues, principles, considerations and so on related to GenAI.</a:t>
            </a:r>
          </a:p>
          <a:p>
            <a:r>
              <a:rPr lang="en-FI"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These principles provide the normative foundation for responsible AI. They help us identify what matters and give us a shared ethical vocabulary. But having this vocabulary is only a starting point.</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4BA88F0-EE61-5B12-C9AE-3D53CAF67A00}"/>
              </a:ext>
            </a:extLst>
          </p:cNvPr>
          <p:cNvSpPr>
            <a:spLocks noGrp="1"/>
          </p:cNvSpPr>
          <p:nvPr>
            <p:ph type="sldNum" sz="quarter" idx="5"/>
          </p:nvPr>
        </p:nvSpPr>
        <p:spPr/>
      </p:sp>
    </p:spTree>
    <p:extLst>
      <p:ext uri="{BB962C8B-B14F-4D97-AF65-F5344CB8AC3E}">
        <p14:creationId xmlns:p14="http://schemas.microsoft.com/office/powerpoint/2010/main" val="1436449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1032B-B8C7-B687-E523-D41C88368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1AD8C-A7FC-5D9D-5EDC-64630EDA91C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6E20CF7-9983-6AEF-DCA9-6F6E2A43B264}"/>
              </a:ext>
            </a:extLst>
          </p:cNvPr>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And what I mean by this is that organizations, researchers, and policymakers can largely agree that principles such as fairness and accountability are important. As already mentioned, an AI application may perform well technically and still raise important ethical concerns.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So, even if an organization has adopted these principles, that does not automatically demonstrate that its AI systems operate consistently with them.</a:t>
            </a:r>
          </a:p>
          <a:p>
            <a:endParaRPr lang="en-FI"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22675E3-97BD-51C1-F1C0-1C4E87A1E00F}"/>
              </a:ext>
            </a:extLst>
          </p:cNvPr>
          <p:cNvSpPr>
            <a:spLocks noGrp="1"/>
          </p:cNvSpPr>
          <p:nvPr>
            <p:ph type="sldNum" sz="quarter" idx="5"/>
          </p:nvPr>
        </p:nvSpPr>
        <p:spPr/>
      </p:sp>
    </p:spTree>
    <p:extLst>
      <p:ext uri="{BB962C8B-B14F-4D97-AF65-F5344CB8AC3E}">
        <p14:creationId xmlns:p14="http://schemas.microsoft.com/office/powerpoint/2010/main" val="2191870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CA674-9396-FE14-5FC5-477C1CFB8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BEFD0-D79B-B8C6-58AF-2878F881238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842F663-D002-756D-A7FA-0DCB57916745}"/>
              </a:ext>
            </a:extLst>
          </p:cNvPr>
          <p:cNvSpPr>
            <a:spLocks noGrp="1"/>
          </p:cNvSpPr>
          <p:nvPr>
            <p:ph type="body" sz="quarter" idx="3"/>
          </p:nvPr>
        </p:nvSpPr>
        <p:spPr/>
        <p:txBody>
          <a:bodyPr/>
          <a:lstStyle/>
          <a:p>
            <a:r>
              <a:rPr lang="en-FI" sz="1200" b="0" i="0" kern="1200" dirty="0">
                <a:solidFill>
                  <a:schemeClr val="tx1"/>
                </a:solidFill>
                <a:effectLst/>
                <a:latin typeface="+mn-lt"/>
                <a:ea typeface="+mn-ea"/>
                <a:cs typeface="+mn-cs"/>
              </a:rPr>
              <a:t>This is where the principles-to-practice gap becomes visible.</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Organizations have ethical guidance, principles, and increasingly more governance frameworks provided to them but translating this guidance into practice, and demonstrating whether it is actually being followed, is another matter.</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I think this challenge can be expressed through three related questions.</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First, how can high-level ethical principles be translated into more concrete ethical expectations?</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Second, how can those expectations be embedded in organizational practices?</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And third, how can responsible AI claims be made assessable and verifiable?</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To return to our customer-service example, it is relatively easy for an organization to state that its AI assistant should be truthful and responsible. But these questions show why declarations of good intentions are not enough.</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The challenge is not simply identifying ethical principles, but establishing a basis for assessing whether they are actually reflected in practice.</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And as we'll see next, generative AI makes this challenge even more demanding.</a:t>
            </a:r>
          </a:p>
          <a:p>
            <a:endParaRPr lang="en-FI"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4FD4FA8-858C-53AA-01B2-94CCB7B748CB}"/>
              </a:ext>
            </a:extLst>
          </p:cNvPr>
          <p:cNvSpPr>
            <a:spLocks noGrp="1"/>
          </p:cNvSpPr>
          <p:nvPr>
            <p:ph type="sldNum" sz="quarter" idx="5"/>
          </p:nvPr>
        </p:nvSpPr>
        <p:spPr/>
      </p:sp>
    </p:spTree>
    <p:extLst>
      <p:ext uri="{BB962C8B-B14F-4D97-AF65-F5344CB8AC3E}">
        <p14:creationId xmlns:p14="http://schemas.microsoft.com/office/powerpoint/2010/main" val="1556459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b="0" i="0" kern="1200" dirty="0">
                <a:solidFill>
                  <a:schemeClr val="tx1"/>
                </a:solidFill>
                <a:effectLst/>
                <a:latin typeface="+mn-lt"/>
                <a:ea typeface="+mn-ea"/>
                <a:cs typeface="+mn-cs"/>
              </a:rPr>
              <a:t>So how generative AI changes the picture? For starters, the principles-to-practice challenge is not entirely new, but GenAI makes it more demanding.</a:t>
            </a:r>
          </a:p>
          <a:p>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I would highlight three aspects here.</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First, Continuity and change in AI ethics. Established AI ethics principles still matter, while concerns such as truthfulness, robustness, misuse, and intellectual property become particularly salient and sometimes require renewed interpretation.</a:t>
            </a:r>
          </a:p>
          <a:p>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Second, General purpose-models and context-specific assessment. For example, the same underlying language model could be used in customer service, internal document analysis, or content generation. Even though the model is the same, the relevant ethical concerns may differ depending on how and where it is used. This means we cannot fully assess the ethical implications of a particular application by examining the underlying model alone.</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And Third, Distributed responsibilities and evidence across different actors. Model providers hold information about model development and evaluation, while deploying organizations have information about configuration, workflows, local controls, and actual use. So, from an auditing perspective, the question is not simply whether the model itself is responsible but we also need to understand the specific application, its organizational context, and the evidence.</a:t>
            </a:r>
            <a:br>
              <a:rPr lang="en-FI" sz="1200" b="0" i="0" kern="1200" dirty="0">
                <a:solidFill>
                  <a:schemeClr val="tx1"/>
                </a:solidFill>
                <a:effectLst/>
                <a:latin typeface="+mn-lt"/>
                <a:ea typeface="+mn-ea"/>
                <a:cs typeface="+mn-cs"/>
              </a:rPr>
            </a:br>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This brings us to the question of what ethics-based AI auditing actually involves.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kern="1200" dirty="0">
                <a:solidFill>
                  <a:schemeClr val="tx1"/>
                </a:solidFill>
                <a:effectLst/>
                <a:latin typeface="+mn-lt"/>
                <a:ea typeface="+mn-ea"/>
                <a:cs typeface="+mn-cs"/>
              </a:rPr>
              <a:t>Now, lets present the audit logic here. </a:t>
            </a:r>
            <a:br>
              <a:rPr lang="en-FI" sz="1200" kern="1200" dirty="0">
                <a:solidFill>
                  <a:schemeClr val="tx1"/>
                </a:solidFill>
                <a:effectLst/>
                <a:latin typeface="+mn-lt"/>
                <a:ea typeface="+mn-ea"/>
                <a:cs typeface="+mn-cs"/>
              </a:rPr>
            </a:br>
            <a:br>
              <a:rPr lang="en-FI" sz="1200" kern="1200" dirty="0">
                <a:solidFill>
                  <a:schemeClr val="tx1"/>
                </a:solidFill>
                <a:effectLst/>
                <a:latin typeface="+mn-lt"/>
                <a:ea typeface="+mn-ea"/>
                <a:cs typeface="+mn-cs"/>
              </a:rPr>
            </a:br>
            <a:r>
              <a:rPr lang="en-FI" sz="1200" b="0" i="0" kern="1200" dirty="0">
                <a:solidFill>
                  <a:schemeClr val="tx1"/>
                </a:solidFill>
                <a:effectLst/>
                <a:latin typeface="+mn-lt"/>
                <a:ea typeface="+mn-ea"/>
                <a:cs typeface="+mn-cs"/>
              </a:rPr>
              <a:t>Of course, ethics-based auditing is not the only way organizations assess or govern AI.</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We already have technical evaluations, risk assessments, compliance reviews, and broader AI governance processes.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What ethics-based AI auditing brings to this discussion is a structured way of examining whether AI systems and their surrounding organizational arrangements are consistent with relevant ethical principles or norms.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And this follows a familiar auditing logic.</a:t>
            </a:r>
          </a:p>
          <a:p>
            <a:pPr marL="0" marR="0" lvl="0" indent="0" algn="l" defTabSz="914400" rtl="0" eaLnBrk="1" fontAlgn="auto" latinLnBrk="0" hangingPunct="1">
              <a:lnSpc>
                <a:spcPct val="100000"/>
              </a:lnSpc>
              <a:spcBef>
                <a:spcPts val="0"/>
              </a:spcBef>
              <a:spcAft>
                <a:spcPts val="0"/>
              </a:spcAft>
              <a:buClrTx/>
              <a:buSzTx/>
              <a:buFontTx/>
              <a:buNone/>
              <a:tabLst/>
              <a:defRPr/>
            </a:pPr>
            <a:br>
              <a:rPr lang="en-FI" sz="1200" kern="1200" dirty="0">
                <a:solidFill>
                  <a:schemeClr val="tx1"/>
                </a:solidFill>
                <a:effectLst/>
                <a:latin typeface="+mn-lt"/>
                <a:ea typeface="+mn-ea"/>
                <a:cs typeface="+mn-cs"/>
              </a:rPr>
            </a:br>
            <a:r>
              <a:rPr lang="en-FI" sz="1200" b="0" i="0" kern="1200" dirty="0">
                <a:solidFill>
                  <a:schemeClr val="tx1"/>
                </a:solidFill>
                <a:effectLst/>
                <a:latin typeface="+mn-lt"/>
                <a:ea typeface="+mn-ea"/>
                <a:cs typeface="+mn-cs"/>
              </a:rPr>
              <a:t>First, we need to define the </a:t>
            </a:r>
            <a:r>
              <a:rPr lang="en-FI" sz="1200" b="1" i="0" kern="1200" dirty="0">
                <a:solidFill>
                  <a:schemeClr val="tx1"/>
                </a:solidFill>
                <a:effectLst/>
                <a:latin typeface="+mn-lt"/>
                <a:ea typeface="+mn-ea"/>
                <a:cs typeface="+mn-cs"/>
              </a:rPr>
              <a:t>audit object</a:t>
            </a:r>
            <a:r>
              <a:rPr lang="en-FI" sz="1200" b="0" i="0" kern="1200" dirty="0">
                <a:solidFill>
                  <a:schemeClr val="tx1"/>
                </a:solidFill>
                <a:effectLst/>
                <a:latin typeface="+mn-lt"/>
                <a:ea typeface="+mn-ea"/>
                <a:cs typeface="+mn-cs"/>
              </a:rPr>
              <a:t>. What exactly are we assessing?</a:t>
            </a:r>
            <a:r>
              <a:rPr lang="en-FI" sz="1200" kern="1200" dirty="0">
                <a:solidFill>
                  <a:schemeClr val="tx1"/>
                </a:solidFill>
                <a:effectLst/>
                <a:latin typeface="+mn-lt"/>
                <a:ea typeface="+mn-ea"/>
                <a:cs typeface="+mn-cs"/>
              </a:rPr>
              <a:t> Is it, for example, an AI system, application or organizational arrangement. </a:t>
            </a:r>
          </a:p>
          <a:p>
            <a:pPr marL="0" marR="0" lvl="0" indent="0" algn="l" defTabSz="914400" rtl="0" eaLnBrk="1" fontAlgn="auto" latinLnBrk="0" hangingPunct="1">
              <a:lnSpc>
                <a:spcPct val="100000"/>
              </a:lnSpc>
              <a:spcBef>
                <a:spcPts val="0"/>
              </a:spcBef>
              <a:spcAft>
                <a:spcPts val="0"/>
              </a:spcAft>
              <a:buClrTx/>
              <a:buSzTx/>
              <a:buFontTx/>
              <a:buNone/>
              <a:tabLst/>
              <a:defRPr/>
            </a:pPr>
            <a:br>
              <a:rPr lang="en-FI" sz="1200" kern="1200" dirty="0">
                <a:solidFill>
                  <a:schemeClr val="tx1"/>
                </a:solidFill>
                <a:effectLst/>
                <a:latin typeface="+mn-lt"/>
                <a:ea typeface="+mn-ea"/>
                <a:cs typeface="+mn-cs"/>
              </a:rPr>
            </a:br>
            <a:r>
              <a:rPr lang="en-FI" sz="1200" b="0" i="0" kern="1200" dirty="0">
                <a:solidFill>
                  <a:schemeClr val="tx1"/>
                </a:solidFill>
                <a:effectLst/>
                <a:latin typeface="+mn-lt"/>
                <a:ea typeface="+mn-ea"/>
                <a:cs typeface="+mn-cs"/>
              </a:rPr>
              <a:t>Second, we need audit criteria. Against which ethical expectations or norms should the object be evaluated?</a:t>
            </a:r>
            <a:endParaRPr lang="en-FI"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FI" sz="1200" kern="1200" dirty="0">
                <a:solidFill>
                  <a:schemeClr val="tx1"/>
                </a:solidFill>
                <a:effectLst/>
                <a:latin typeface="+mn-lt"/>
                <a:ea typeface="+mn-ea"/>
                <a:cs typeface="+mn-cs"/>
              </a:rPr>
            </a:br>
            <a:r>
              <a:rPr lang="en-FI" sz="1200" b="0" i="0" kern="1200" dirty="0">
                <a:solidFill>
                  <a:schemeClr val="tx1"/>
                </a:solidFill>
                <a:effectLst/>
                <a:latin typeface="+mn-lt"/>
                <a:ea typeface="+mn-ea"/>
                <a:cs typeface="+mn-cs"/>
              </a:rPr>
              <a:t>Third, we need audit evidence. What information is available to support the assessment? F</a:t>
            </a:r>
            <a:r>
              <a:rPr lang="en-FI" sz="1200" kern="1200" dirty="0">
                <a:solidFill>
                  <a:schemeClr val="tx1"/>
                </a:solidFill>
                <a:effectLst/>
                <a:latin typeface="+mn-lt"/>
                <a:ea typeface="+mn-ea"/>
                <a:cs typeface="+mn-cs"/>
              </a:rPr>
              <a:t>or example, records, tests or some other information. </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And finally, we need an audit</a:t>
            </a:r>
            <a:r>
              <a:rPr lang="en-FI" sz="1200" b="1" i="0" kern="1200" dirty="0">
                <a:solidFill>
                  <a:schemeClr val="tx1"/>
                </a:solidFill>
                <a:effectLst/>
                <a:latin typeface="+mn-lt"/>
                <a:ea typeface="+mn-ea"/>
                <a:cs typeface="+mn-cs"/>
              </a:rPr>
              <a:t> </a:t>
            </a:r>
            <a:r>
              <a:rPr lang="en-FI" sz="1200" b="0" i="0" kern="1200" dirty="0">
                <a:solidFill>
                  <a:schemeClr val="tx1"/>
                </a:solidFill>
                <a:effectLst/>
                <a:latin typeface="+mn-lt"/>
                <a:ea typeface="+mn-ea"/>
                <a:cs typeface="+mn-cs"/>
              </a:rPr>
              <a:t>judgment: a documented conclusion based on evaluating the evidence against the defined criteria.</a:t>
            </a:r>
          </a:p>
          <a:p>
            <a:pPr marL="0" marR="0" lvl="0" indent="0" algn="l" defTabSz="914400" rtl="0" eaLnBrk="1" fontAlgn="auto" latinLnBrk="0" hangingPunct="1">
              <a:lnSpc>
                <a:spcPct val="100000"/>
              </a:lnSpc>
              <a:spcBef>
                <a:spcPts val="0"/>
              </a:spcBef>
              <a:spcAft>
                <a:spcPts val="0"/>
              </a:spcAft>
              <a:buClrTx/>
              <a:buSzTx/>
              <a:buFontTx/>
              <a:buNone/>
              <a:tabLst/>
              <a:defRPr/>
            </a:pPr>
            <a:br>
              <a:rPr lang="en-FI" sz="1200" kern="1200" dirty="0">
                <a:solidFill>
                  <a:schemeClr val="tx1"/>
                </a:solidFill>
                <a:effectLst/>
                <a:latin typeface="+mn-lt"/>
                <a:ea typeface="+mn-ea"/>
                <a:cs typeface="+mn-cs"/>
              </a:rPr>
            </a:br>
            <a:r>
              <a:rPr lang="en-FI" sz="1200" b="0" i="0" kern="1200" dirty="0">
                <a:solidFill>
                  <a:schemeClr val="tx1"/>
                </a:solidFill>
                <a:effectLst/>
                <a:latin typeface="+mn-lt"/>
                <a:ea typeface="+mn-ea"/>
                <a:cs typeface="+mn-cs"/>
              </a:rPr>
              <a:t>To make this a little more concrete,  we can again consider our customer-service assistant example. If the organization claims that the assistant provides truthful information, the audit needs to establish what that claim concerns, what truthfulness means in this context, and what evidence could support an assessment. The point is that auditing moves us beyond simply stating ethical commitments toward examining and justifying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But in GenAI, defining the audit object itself is not always straightforward.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FI" sz="1200" b="0" i="0" kern="1200" dirty="0">
              <a:solidFill>
                <a:schemeClr val="tx1"/>
              </a:solidFill>
              <a:effectLst/>
              <a:latin typeface="+mn-lt"/>
              <a:ea typeface="+mn-ea"/>
              <a:cs typeface="+mn-cs"/>
            </a:endParaRPr>
          </a:p>
          <a:p>
            <a:endParaRPr lang="en-FI"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b="0" i="0" kern="1200" dirty="0">
                <a:solidFill>
                  <a:schemeClr val="tx1"/>
                </a:solidFill>
                <a:effectLst/>
                <a:latin typeface="+mn-lt"/>
                <a:ea typeface="+mn-ea"/>
                <a:cs typeface="+mn-cs"/>
              </a:rPr>
              <a:t>So, continuing with our customer-service assistant.</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Suppose we want to assess whether it provides truthful responses to customers.</a:t>
            </a:r>
          </a:p>
          <a:p>
            <a:r>
              <a:rPr lang="en-FI" sz="1200" b="0" i="0" kern="1200" dirty="0">
                <a:solidFill>
                  <a:schemeClr val="tx1"/>
                </a:solidFill>
                <a:effectLst/>
                <a:latin typeface="+mn-lt"/>
                <a:ea typeface="+mn-ea"/>
                <a:cs typeface="+mn-cs"/>
              </a:rPr>
              <a:t>Where should we actually look?</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One possibility is the model level. Here, relevant information might include provider evaluations, model capabilities, or documented limitations.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At the system level, we might examine how the model has been configured, what safeguards are in place, and whether it has access to the organization's own information sources.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And at the application level, we need to consider what happens in actual organizational use.</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Organizational governance also matters across these levels, particularly responsibilities, documentation, and access to relevant evidence.</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So, these are the three levels. The appropriate audit scope depends on the particular application, the relevant ethical concerns, and what the assessment is intended to establish which im discussing next. This connects that to the question about how do we bring them together into an organizational audit practice?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b="0" i="0" kern="1200" dirty="0">
                <a:solidFill>
                  <a:schemeClr val="tx1"/>
                </a:solidFill>
                <a:effectLst/>
                <a:latin typeface="+mn-lt"/>
                <a:ea typeface="+mn-ea"/>
                <a:cs typeface="+mn-cs"/>
              </a:rPr>
              <a:t>Here, I'm trying to connect the basic audit logic with the different levels of a GenAI audit object that we just discussed.</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We can think of this through three connected activities.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First, </a:t>
            </a:r>
            <a:r>
              <a:rPr lang="en-FI" sz="1200" b="1" i="0" kern="1200" dirty="0">
                <a:solidFill>
                  <a:schemeClr val="tx1"/>
                </a:solidFill>
                <a:effectLst/>
                <a:latin typeface="+mn-lt"/>
                <a:ea typeface="+mn-ea"/>
                <a:cs typeface="+mn-cs"/>
              </a:rPr>
              <a:t>scoping</a:t>
            </a:r>
            <a:r>
              <a:rPr lang="en-FI" sz="1200" b="0" i="0" kern="1200" dirty="0">
                <a:solidFill>
                  <a:schemeClr val="tx1"/>
                </a:solidFill>
                <a:effectLst/>
                <a:latin typeface="+mn-lt"/>
                <a:ea typeface="+mn-ea"/>
                <a:cs typeface="+mn-cs"/>
              </a:rPr>
              <a:t> defines what is being assessed, the relevant ethical expectations, and the organizational context.</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Second, </a:t>
            </a:r>
            <a:r>
              <a:rPr lang="en-FI" sz="1200" b="1" i="0" kern="1200" dirty="0">
                <a:solidFill>
                  <a:schemeClr val="tx1"/>
                </a:solidFill>
                <a:effectLst/>
                <a:latin typeface="+mn-lt"/>
                <a:ea typeface="+mn-ea"/>
                <a:cs typeface="+mn-cs"/>
              </a:rPr>
              <a:t>assessment</a:t>
            </a:r>
            <a:r>
              <a:rPr lang="en-FI" sz="1200" b="0" i="0" kern="1200" dirty="0">
                <a:solidFill>
                  <a:schemeClr val="tx1"/>
                </a:solidFill>
                <a:effectLst/>
                <a:latin typeface="+mn-lt"/>
                <a:ea typeface="+mn-ea"/>
                <a:cs typeface="+mn-cs"/>
              </a:rPr>
              <a:t> translates those expectations into criteria, collects and evaluates evidence, and documents an audit judgment.</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Third, </a:t>
            </a:r>
            <a:r>
              <a:rPr lang="en-FI" sz="1200" b="1" i="0" kern="1200" dirty="0">
                <a:solidFill>
                  <a:schemeClr val="tx1"/>
                </a:solidFill>
                <a:effectLst/>
                <a:latin typeface="+mn-lt"/>
                <a:ea typeface="+mn-ea"/>
                <a:cs typeface="+mn-cs"/>
              </a:rPr>
              <a:t>review and reassessment</a:t>
            </a:r>
            <a:r>
              <a:rPr lang="en-FI" sz="1200" b="0" i="0" kern="1200" dirty="0">
                <a:solidFill>
                  <a:schemeClr val="tx1"/>
                </a:solidFill>
                <a:effectLst/>
                <a:latin typeface="+mn-lt"/>
                <a:ea typeface="+mn-ea"/>
                <a:cs typeface="+mn-cs"/>
              </a:rPr>
              <a:t> become relevant when the system or its use context changes.</a:t>
            </a:r>
          </a:p>
          <a:p>
            <a:endParaRPr lang="en-FI" sz="1200" b="0" i="0" kern="1200" dirty="0">
              <a:solidFill>
                <a:schemeClr val="tx1"/>
              </a:solidFill>
              <a:effectLst/>
              <a:latin typeface="+mn-lt"/>
              <a:ea typeface="+mn-ea"/>
              <a:cs typeface="+mn-cs"/>
            </a:endParaRP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We can make this again more concrete with our customer-service example with the truthfulness focus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For truthfulness, we might assess whether its answers are accurate and how it handles uncertainty.</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Relevant evidence could come from provider evaluations, system safeguards, and samples of actual customer-facing responses.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Together, these can support a documented judgment about the application.</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But even with a well-supported judgment, one question remains: what happens when the system or its use context changes?</a:t>
            </a:r>
          </a:p>
          <a:p>
            <a:endParaRPr lang="en-FI" sz="1200" b="0" i="0" kern="1200" dirty="0">
              <a:solidFill>
                <a:schemeClr val="tx1"/>
              </a:solidFill>
              <a:effectLst/>
              <a:latin typeface="+mn-lt"/>
              <a:ea typeface="+mn-ea"/>
              <a:cs typeface="+mn-cs"/>
            </a:endParaRPr>
          </a:p>
          <a:p>
            <a:r>
              <a:rPr lang="en-FI"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b="0" i="0" kern="1200" dirty="0">
                <a:solidFill>
                  <a:schemeClr val="tx1"/>
                </a:solidFill>
                <a:effectLst/>
                <a:latin typeface="+mn-lt"/>
                <a:ea typeface="+mn-ea"/>
                <a:cs typeface="+mn-cs"/>
              </a:rPr>
              <a:t>Let's continue with the same example.</a:t>
            </a:r>
          </a:p>
          <a:p>
            <a:r>
              <a:rPr lang="en-FI" sz="1200" b="0" i="0" kern="1200" dirty="0">
                <a:solidFill>
                  <a:schemeClr val="tx1"/>
                </a:solidFill>
                <a:effectLst/>
                <a:latin typeface="+mn-lt"/>
                <a:ea typeface="+mn-ea"/>
                <a:cs typeface="+mn-cs"/>
              </a:rPr>
              <a:t>Suppose we've assessed our customer-service assistant, examined the relevant evidence, and documented an audit judgment.</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 few months later, the company changes for example its return policy Or the model provider releases an update that affects how the assistant generates responses.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Our earlier assessment may have been perfectly well justified at the time but can we still rely on it without reconsidering what has changed?</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This illustrates the temporal challenge of AI auditing.</a:t>
            </a:r>
          </a:p>
          <a:p>
            <a:r>
              <a:rPr lang="en-FI" sz="1200" b="0" i="0" kern="1200" dirty="0">
                <a:solidFill>
                  <a:schemeClr val="tx1"/>
                </a:solidFill>
                <a:effectLst/>
                <a:latin typeface="+mn-lt"/>
                <a:ea typeface="+mn-ea"/>
                <a:cs typeface="+mn-cs"/>
              </a:rPr>
              <a:t>A judgment supported by evidence at one point in time may lose relevance as the system, its configuration, or its organizational use evolves.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that is why organizations need ways to identify relevant changes, determine when reassessment is appropriate, and maintain the evidence and responsibilities needed to support that process.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So, reassessment is not something separate from auditing. It is part of maintaining credible audit judgments over time.</a:t>
            </a:r>
          </a:p>
          <a:p>
            <a:r>
              <a:rPr lang="en-FI" sz="1200" b="0" i="0" kern="1200" dirty="0">
                <a:solidFill>
                  <a:schemeClr val="tx1"/>
                </a:solidFill>
                <a:effectLst/>
                <a:latin typeface="+mn-lt"/>
                <a:ea typeface="+mn-ea"/>
                <a:cs typeface="+mn-cs"/>
              </a:rPr>
              <a:t>And this brings us to a broader design question.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We've looked at why a GenAI audit is challenging: what should be assessed, what evidence matters, and when a judgment needs to be revisited. But how could an organization address these questions consistently across several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F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FI" sz="1200" b="0" i="0" kern="1200" dirty="0">
                <a:solidFill>
                  <a:schemeClr val="tx1"/>
                </a:solidFill>
                <a:effectLst/>
                <a:latin typeface="+mn-lt"/>
                <a:ea typeface="+mn-ea"/>
                <a:cs typeface="+mn-cs"/>
              </a:rPr>
              <a:t>This is where all this comes together and what my recent research has focused on. We identified eight meta-requirements—in simpler terms, eight things that future audit frameworks should take into account. </a:t>
            </a:r>
            <a:r>
              <a:rPr lang="fi-FI" dirty="0" err="1"/>
              <a:t>Important</a:t>
            </a:r>
            <a:r>
              <a:rPr lang="fi-FI" dirty="0"/>
              <a:t> </a:t>
            </a:r>
            <a:r>
              <a:rPr lang="fi-FI" dirty="0" err="1"/>
              <a:t>note</a:t>
            </a:r>
            <a:r>
              <a:rPr lang="fi-FI" dirty="0"/>
              <a:t>, t</a:t>
            </a:r>
            <a:r>
              <a:rPr dirty="0"/>
              <a:t>he point is not to provide another list of ethical principles. </a:t>
            </a:r>
            <a:r>
              <a:rPr lang="fi-FI" dirty="0" err="1"/>
              <a:t>These</a:t>
            </a:r>
            <a:r>
              <a:rPr lang="fi-FI" dirty="0"/>
              <a:t> </a:t>
            </a:r>
            <a:r>
              <a:rPr lang="fi-FI" dirty="0" err="1"/>
              <a:t>are</a:t>
            </a:r>
            <a:r>
              <a:rPr lang="fi-FI" dirty="0"/>
              <a:t> for </a:t>
            </a:r>
            <a:r>
              <a:rPr lang="fi-FI" dirty="0" err="1"/>
              <a:t>specifying</a:t>
            </a:r>
            <a:r>
              <a:rPr lang="fi-FI" dirty="0"/>
              <a:t> </a:t>
            </a:r>
            <a:r>
              <a:rPr dirty="0"/>
              <a:t>what an audit framework should enable if principles are to become assessable and </a:t>
            </a:r>
            <a:r>
              <a:rPr lang="fi-FI" dirty="0" err="1"/>
              <a:t>verifiable</a:t>
            </a:r>
            <a:r>
              <a:rPr dirty="0"/>
              <a:t> in organizational practice. </a:t>
            </a:r>
            <a:endParaRPr lang="fi-FI" dirty="0"/>
          </a:p>
          <a:p>
            <a:endParaRPr lang="en-FI" dirty="0"/>
          </a:p>
          <a:p>
            <a:r>
              <a:rPr lang="en-FI" sz="1200" b="0" i="0" u="none" strike="noStrike" kern="1200" dirty="0">
                <a:solidFill>
                  <a:schemeClr val="tx1"/>
                </a:solidFill>
                <a:effectLst/>
                <a:latin typeface="+mn-lt"/>
                <a:ea typeface="+mn-ea"/>
                <a:cs typeface="+mn-cs"/>
              </a:rPr>
              <a:t>On the left are the decision logics an auditing approach needs to support: what to assess, how to verify it, and when reassessment may be needed</a:t>
            </a:r>
            <a:r>
              <a:rPr dirty="0"/>
              <a:t>. </a:t>
            </a:r>
            <a:r>
              <a:rPr lang="fi-FI" dirty="0" err="1"/>
              <a:t>Therefore</a:t>
            </a:r>
            <a:r>
              <a:rPr lang="fi-FI" dirty="0"/>
              <a:t>, </a:t>
            </a:r>
            <a:r>
              <a:rPr lang="fi-FI" dirty="0" err="1"/>
              <a:t>the</a:t>
            </a:r>
            <a:r>
              <a:rPr lang="fi-FI" dirty="0"/>
              <a:t> </a:t>
            </a:r>
            <a:r>
              <a:rPr lang="fi-FI" dirty="0" err="1"/>
              <a:t>four</a:t>
            </a:r>
            <a:r>
              <a:rPr lang="fi-FI" dirty="0"/>
              <a:t> </a:t>
            </a:r>
            <a:r>
              <a:rPr lang="fi-FI" dirty="0" err="1"/>
              <a:t>decision</a:t>
            </a:r>
            <a:r>
              <a:rPr lang="fi-FI" dirty="0"/>
              <a:t> </a:t>
            </a:r>
            <a:r>
              <a:rPr lang="fi-FI" dirty="0" err="1"/>
              <a:t>logics</a:t>
            </a:r>
            <a:r>
              <a:rPr lang="fi-FI" dirty="0"/>
              <a:t> </a:t>
            </a:r>
            <a:r>
              <a:rPr lang="fi-FI" dirty="0" err="1"/>
              <a:t>are</a:t>
            </a:r>
            <a:r>
              <a:rPr lang="fi-FI" dirty="0"/>
              <a:t> </a:t>
            </a:r>
            <a:r>
              <a:rPr lang="fi-FI" dirty="0" err="1"/>
              <a:t>contextual</a:t>
            </a:r>
            <a:r>
              <a:rPr lang="fi-FI" dirty="0"/>
              <a:t> and </a:t>
            </a:r>
            <a:r>
              <a:rPr lang="fi-FI" dirty="0" err="1"/>
              <a:t>use</a:t>
            </a:r>
            <a:r>
              <a:rPr lang="fi-FI" dirty="0"/>
              <a:t>-case </a:t>
            </a:r>
            <a:r>
              <a:rPr lang="fi-FI" dirty="0" err="1"/>
              <a:t>specificity</a:t>
            </a:r>
            <a:r>
              <a:rPr lang="fi-FI" dirty="0"/>
              <a:t>, </a:t>
            </a:r>
            <a:r>
              <a:rPr lang="fi-FI" dirty="0" err="1"/>
              <a:t>lifecycle</a:t>
            </a:r>
            <a:r>
              <a:rPr lang="fi-FI" dirty="0"/>
              <a:t> </a:t>
            </a:r>
            <a:r>
              <a:rPr lang="fi-FI" dirty="0" err="1"/>
              <a:t>integration</a:t>
            </a:r>
            <a:r>
              <a:rPr lang="fi-FI" dirty="0"/>
              <a:t>, </a:t>
            </a:r>
            <a:r>
              <a:rPr lang="fi-FI" dirty="0" err="1"/>
              <a:t>measurability</a:t>
            </a:r>
            <a:r>
              <a:rPr lang="fi-FI" dirty="0"/>
              <a:t> and </a:t>
            </a:r>
            <a:r>
              <a:rPr lang="fi-FI" dirty="0" err="1"/>
              <a:t>technical</a:t>
            </a:r>
            <a:r>
              <a:rPr lang="fi-FI" dirty="0"/>
              <a:t> </a:t>
            </a:r>
            <a:r>
              <a:rPr lang="fi-FI" dirty="0" err="1"/>
              <a:t>verifiability</a:t>
            </a:r>
            <a:r>
              <a:rPr lang="fi-FI" dirty="0"/>
              <a:t> and </a:t>
            </a:r>
            <a:r>
              <a:rPr lang="fi-FI" dirty="0" err="1"/>
              <a:t>risk-based</a:t>
            </a:r>
            <a:r>
              <a:rPr lang="fi-FI" dirty="0"/>
              <a:t> </a:t>
            </a:r>
            <a:r>
              <a:rPr lang="fi-FI" dirty="0" err="1"/>
              <a:t>ethical</a:t>
            </a:r>
            <a:r>
              <a:rPr lang="fi-FI" dirty="0"/>
              <a:t> </a:t>
            </a:r>
            <a:r>
              <a:rPr lang="fi-FI" dirty="0" err="1"/>
              <a:t>prioritization</a:t>
            </a:r>
            <a:r>
              <a:rPr lang="fi-FI" dirty="0"/>
              <a:t>.</a:t>
            </a:r>
          </a:p>
          <a:p>
            <a:endParaRPr lang="fi-FI" dirty="0"/>
          </a:p>
          <a:p>
            <a:r>
              <a:rPr lang="en-FI" sz="1200" b="0" i="0" u="none" strike="noStrike" kern="1200" dirty="0">
                <a:solidFill>
                  <a:schemeClr val="tx1"/>
                </a:solidFill>
                <a:effectLst/>
                <a:latin typeface="+mn-lt"/>
                <a:ea typeface="+mn-ea"/>
                <a:cs typeface="+mn-cs"/>
              </a:rPr>
              <a:t>On the right are the enabling conditions that make auditing possible in practice, such as clear responsibilities, guidance, tools, and standards. These include</a:t>
            </a:r>
            <a:r>
              <a:rPr dirty="0"/>
              <a:t> scalability </a:t>
            </a:r>
            <a:r>
              <a:rPr lang="fi-FI" dirty="0" err="1"/>
              <a:t>across</a:t>
            </a:r>
            <a:r>
              <a:rPr dirty="0"/>
              <a:t> different organizations and portfolios, integration with internal governance, practical tools and guidance, and alignment with standards and external assurance where relevant. Together they connect what an audit needs to determine with the organizational conditions for carrying it out. </a:t>
            </a:r>
            <a:endParaRPr lang="fi-FI" dirty="0"/>
          </a:p>
          <a:p>
            <a:endParaRPr lang="en-FI" dirty="0"/>
          </a:p>
          <a:p>
            <a:r>
              <a:rPr dirty="0"/>
              <a:t>This is an evidence-grounded, requirements-level contribution</a:t>
            </a:r>
            <a:r>
              <a:rPr lang="fi-FI" dirty="0"/>
              <a:t>, </a:t>
            </a:r>
            <a:r>
              <a:rPr lang="fi-FI" dirty="0" err="1"/>
              <a:t>based</a:t>
            </a:r>
            <a:r>
              <a:rPr lang="fi-FI" dirty="0"/>
              <a:t> on </a:t>
            </a:r>
            <a:r>
              <a:rPr lang="fi-FI" dirty="0" err="1"/>
              <a:t>multiple</a:t>
            </a:r>
            <a:r>
              <a:rPr lang="fi-FI" dirty="0"/>
              <a:t> </a:t>
            </a:r>
            <a:r>
              <a:rPr lang="fi-FI" dirty="0" err="1"/>
              <a:t>interviews</a:t>
            </a:r>
            <a:r>
              <a:rPr lang="fi-FI" dirty="0"/>
              <a:t> </a:t>
            </a:r>
            <a:r>
              <a:rPr lang="fi-FI" dirty="0" err="1"/>
              <a:t>with</a:t>
            </a:r>
            <a:r>
              <a:rPr lang="fi-FI" dirty="0"/>
              <a:t> </a:t>
            </a:r>
            <a:r>
              <a:rPr lang="fi-FI" dirty="0" err="1"/>
              <a:t>experts</a:t>
            </a:r>
            <a:r>
              <a:rPr lang="fi-FI" dirty="0"/>
              <a:t>, </a:t>
            </a:r>
            <a:r>
              <a:rPr lang="fi-FI" dirty="0" err="1"/>
              <a:t>expert</a:t>
            </a:r>
            <a:r>
              <a:rPr lang="fi-FI" dirty="0"/>
              <a:t> </a:t>
            </a:r>
            <a:r>
              <a:rPr lang="fi-FI" dirty="0" err="1"/>
              <a:t>survey</a:t>
            </a:r>
            <a:r>
              <a:rPr lang="fi-FI" dirty="0"/>
              <a:t> </a:t>
            </a:r>
            <a:r>
              <a:rPr lang="fi-FI" dirty="0" err="1"/>
              <a:t>results</a:t>
            </a:r>
            <a:r>
              <a:rPr lang="fi-FI" dirty="0"/>
              <a:t>, </a:t>
            </a:r>
            <a:r>
              <a:rPr lang="fi-FI" dirty="0" err="1"/>
              <a:t>foundation</a:t>
            </a:r>
            <a:r>
              <a:rPr lang="fi-FI" dirty="0"/>
              <a:t> </a:t>
            </a:r>
            <a:r>
              <a:rPr lang="fi-FI" dirty="0" err="1"/>
              <a:t>model</a:t>
            </a:r>
            <a:r>
              <a:rPr lang="fi-FI" dirty="0"/>
              <a:t> and </a:t>
            </a:r>
            <a:r>
              <a:rPr lang="fi-FI" dirty="0" err="1"/>
              <a:t>system</a:t>
            </a:r>
            <a:r>
              <a:rPr lang="fi-FI" dirty="0"/>
              <a:t> </a:t>
            </a:r>
            <a:r>
              <a:rPr lang="fi-FI" dirty="0" err="1"/>
              <a:t>cards</a:t>
            </a:r>
            <a:r>
              <a:rPr lang="fi-FI" dirty="0"/>
              <a:t> </a:t>
            </a:r>
            <a:r>
              <a:rPr lang="fi-FI" dirty="0" err="1"/>
              <a:t>from</a:t>
            </a:r>
            <a:r>
              <a:rPr lang="fi-FI" dirty="0"/>
              <a:t> </a:t>
            </a:r>
            <a:r>
              <a:rPr lang="fi-FI" dirty="0" err="1"/>
              <a:t>leading</a:t>
            </a:r>
            <a:r>
              <a:rPr lang="fi-FI" dirty="0"/>
              <a:t> </a:t>
            </a:r>
            <a:r>
              <a:rPr lang="fi-FI" dirty="0" err="1"/>
              <a:t>providers</a:t>
            </a:r>
            <a:r>
              <a:rPr lang="fi-FI" dirty="0"/>
              <a:t> and </a:t>
            </a:r>
            <a:r>
              <a:rPr lang="fi-FI" dirty="0" err="1"/>
              <a:t>academic</a:t>
            </a:r>
            <a:r>
              <a:rPr lang="fi-FI" dirty="0"/>
              <a:t> </a:t>
            </a:r>
            <a:r>
              <a:rPr lang="fi-FI" dirty="0" err="1"/>
              <a:t>literature</a:t>
            </a:r>
            <a:r>
              <a:rPr lang="fi-FI" dirty="0"/>
              <a:t>.</a:t>
            </a:r>
            <a:r>
              <a:rPr dirty="0"/>
              <a:t> </a:t>
            </a:r>
            <a:r>
              <a:rPr lang="en-FI" sz="1200" b="0" i="0" kern="1200" dirty="0">
                <a:solidFill>
                  <a:schemeClr val="tx1"/>
                </a:solidFill>
                <a:effectLst/>
                <a:latin typeface="+mn-lt"/>
                <a:ea typeface="+mn-ea"/>
                <a:cs typeface="+mn-cs"/>
              </a:rPr>
              <a:t>The important point is that these are not eight audit steps. They are a starting point for designing more consistent audit approaches, not a finished or tested method.</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So moving forward, what can organizations take from this? </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FI" sz="1200" b="0" i="0" kern="1200" dirty="0">
                <a:solidFill>
                  <a:schemeClr val="tx1"/>
                </a:solidFill>
                <a:effectLst/>
                <a:latin typeface="+mn-lt"/>
                <a:ea typeface="+mn-ea"/>
                <a:cs typeface="+mn-cs"/>
              </a:rPr>
              <a:t>Let me close with three considerations for organizations using GenAI.</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First, context matters. What needs to be assessed in a customer-service assistant may differ from an internal document tool. The same set of checks will not necessarily work for both.</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Second, make the assessment possible. Do we know who is responsible? Can we access relevant evidence, including information from external providers? And can we document and revisit our conclusions?</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Third, think beyond one application. The requirements I just presented offer a starting point for developing audit approaches that could be used more consistently across an organization. </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But those approaches still need to be developed and evaluated in practice.</a:t>
            </a:r>
          </a:p>
          <a:p>
            <a:endParaRPr lang="en-FI" sz="1200" b="0" i="0" kern="1200" dirty="0">
              <a:solidFill>
                <a:schemeClr val="tx1"/>
              </a:solidFill>
              <a:effectLst/>
              <a:latin typeface="+mn-lt"/>
              <a:ea typeface="+mn-ea"/>
              <a:cs typeface="+mn-cs"/>
            </a:endParaRPr>
          </a:p>
          <a:p>
            <a:r>
              <a:rPr lang="en-FI" sz="1200" b="0" i="0" kern="1200" dirty="0">
                <a:solidFill>
                  <a:schemeClr val="tx1"/>
                </a:solidFill>
                <a:effectLst/>
                <a:latin typeface="+mn-lt"/>
                <a:ea typeface="+mn-ea"/>
                <a:cs typeface="+mn-cs"/>
              </a:rPr>
              <a:t>And this brings us back to the question from the beginning: if an organization says its AI-powered customer service is responsible, what can it actually show to support that claim?</a:t>
            </a:r>
          </a:p>
          <a:p>
            <a:r>
              <a:rPr lang="en-FI" sz="1200" b="0" i="0" kern="1200" dirty="0">
                <a:solidFill>
                  <a:schemeClr val="tx1"/>
                </a:solidFill>
                <a:effectLst/>
                <a:latin typeface="+mn-lt"/>
                <a:ea typeface="+mn-ea"/>
                <a:cs typeface="+mn-cs"/>
              </a:rPr>
              <a:t>That's the role of ethics-based AI auditing: moving from ethical commitments to claims that can be assessed, justified, and revisited.</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 conclude, ethical principles are an important starting point, but they do not automatically become organizational audit practice. </a:t>
            </a:r>
            <a:endParaRPr lang="fi-FI" dirty="0"/>
          </a:p>
          <a:p>
            <a:endParaRPr lang="en-FI" dirty="0"/>
          </a:p>
          <a:p>
            <a:r>
              <a:rPr dirty="0"/>
              <a:t>GenAI sharpens the problem because assessments are contextual, the audit object can span several layers, and the system and its use can change over time. </a:t>
            </a:r>
            <a:endParaRPr lang="fi-FI" dirty="0"/>
          </a:p>
          <a:p>
            <a:endParaRPr lang="en-FI" dirty="0"/>
          </a:p>
          <a:p>
            <a:r>
              <a:rPr dirty="0"/>
              <a:t>What links ethical aspirations to responsible AI claims that others can assess is auditability: clear scope and criteria, traceable evidence, documented judgments, defined responsibilities, and arrangements for reconsidering those judgments. The eight meta-requirements give future framework designers a structured set of conditions to address. </a:t>
            </a:r>
            <a:endParaRPr lang="fi-FI" dirty="0"/>
          </a:p>
          <a:p>
            <a:endParaRPr lang="en-FI" dirty="0"/>
          </a:p>
          <a:p>
            <a:r>
              <a:rPr dirty="0"/>
              <a:t>We still need to develop, demonstrate and evaluate the resulting approaches in real organizational settings. The longer-term objective is credible and repeatable ethics-based auditing of generative AI.</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[00:10] Thank you. I welcome questions and comments.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7"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customXml" Target="../ink/ink2.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nsi valkoinen">
    <p:spTree>
      <p:nvGrpSpPr>
        <p:cNvPr id="1" name=""/>
        <p:cNvGrpSpPr/>
        <p:nvPr/>
      </p:nvGrpSpPr>
      <p:grpSpPr>
        <a:xfrm>
          <a:off x="0" y="0"/>
          <a:ext cx="0" cy="0"/>
          <a:chOff x="0" y="0"/>
          <a:chExt cx="0" cy="0"/>
        </a:xfrm>
      </p:grpSpPr>
      <p:sp>
        <p:nvSpPr>
          <p:cNvPr id="9" name="Tekstin paikkamerkki 12">
            <a:extLst>
              <a:ext uri="{FF2B5EF4-FFF2-40B4-BE49-F238E27FC236}">
                <a16:creationId xmlns:a16="http://schemas.microsoft.com/office/drawing/2014/main" id="{B08D2941-A7E5-4C26-B320-579010B602E5}"/>
              </a:ext>
            </a:extLst>
          </p:cNvPr>
          <p:cNvSpPr>
            <a:spLocks noGrp="1"/>
          </p:cNvSpPr>
          <p:nvPr>
            <p:ph type="body" sz="quarter" idx="12"/>
          </p:nvPr>
        </p:nvSpPr>
        <p:spPr>
          <a:xfrm>
            <a:off x="868018" y="4745772"/>
            <a:ext cx="7480852" cy="32803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70560" y="5191347"/>
            <a:ext cx="3190045" cy="1186635"/>
          </a:xfrm>
          <a:prstGeom prst="rect">
            <a:avLst/>
          </a:prstGeom>
        </p:spPr>
      </p:pic>
      <p:sp>
        <p:nvSpPr>
          <p:cNvPr id="4" name="Date Placeholder 3"/>
          <p:cNvSpPr>
            <a:spLocks noGrp="1"/>
          </p:cNvSpPr>
          <p:nvPr>
            <p:ph type="dt" sz="half" idx="13"/>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5" name="Footer Placeholder 4"/>
          <p:cNvSpPr>
            <a:spLocks noGrp="1"/>
          </p:cNvSpPr>
          <p:nvPr>
            <p:ph type="ftr" sz="quarter" idx="14"/>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6" name="Slide Number Placeholder 5"/>
          <p:cNvSpPr>
            <a:spLocks noGrp="1"/>
          </p:cNvSpPr>
          <p:nvPr>
            <p:ph type="sldNum" sz="quarter" idx="15"/>
          </p:nvPr>
        </p:nvSpPr>
        <p:spPr>
          <a:xfrm>
            <a:off x="8804753"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tx1"/>
                </a:solidFill>
              </a:defRPr>
            </a:lvl1pPr>
          </a:lstStyle>
          <a:p>
            <a:endParaRPr lang="fi-FI" dirty="0"/>
          </a:p>
        </p:txBody>
      </p:sp>
    </p:spTree>
    <p:extLst>
      <p:ext uri="{BB962C8B-B14F-4D97-AF65-F5344CB8AC3E}">
        <p14:creationId xmlns:p14="http://schemas.microsoft.com/office/powerpoint/2010/main" val="3001481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nsi musta">
    <p:bg>
      <p:bgPr>
        <a:solidFill>
          <a:schemeClr val="tx2"/>
        </a:solidFill>
        <a:effectLst/>
      </p:bgPr>
    </p:bg>
    <p:spTree>
      <p:nvGrpSpPr>
        <p:cNvPr id="1" name=""/>
        <p:cNvGrpSpPr/>
        <p:nvPr/>
      </p:nvGrpSpPr>
      <p:grpSpPr>
        <a:xfrm>
          <a:off x="0" y="0"/>
          <a:ext cx="0" cy="0"/>
          <a:chOff x="0" y="0"/>
          <a:chExt cx="0" cy="0"/>
        </a:xfrm>
      </p:grpSpPr>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mc:AlternateContent xmlns:mc="http://schemas.openxmlformats.org/markup-compatibility/2006" xmlns:p14="http://schemas.microsoft.com/office/powerpoint/2010/main">
        <mc:Choice Requires="p14">
          <p:contentPart p14:bwMode="auto" r:id="rId2">
            <p14:nvContentPartPr>
              <p14:cNvPr id="14" name="Käsinkirjoitus 13">
                <a:extLst>
                  <a:ext uri="{FF2B5EF4-FFF2-40B4-BE49-F238E27FC236}">
                    <a16:creationId xmlns:a16="http://schemas.microsoft.com/office/drawing/2014/main" id="{CEC5EDC0-A0E0-4F47-928F-B20B8076E634}"/>
                  </a:ext>
                </a:extLst>
              </p14:cNvPr>
              <p14:cNvContentPartPr/>
              <p14:nvPr userDrawn="1"/>
            </p14:nvContentPartPr>
            <p14:xfrm>
              <a:off x="2731856" y="4694400"/>
              <a:ext cx="11520" cy="360"/>
            </p14:xfrm>
          </p:contentPart>
        </mc:Choice>
        <mc:Fallback xmlns="">
          <p:pic>
            <p:nvPicPr>
              <p:cNvPr id="14" name="Käsinkirjoitus 13">
                <a:extLst>
                  <a:ext uri="{FF2B5EF4-FFF2-40B4-BE49-F238E27FC236}">
                    <a16:creationId xmlns:a16="http://schemas.microsoft.com/office/drawing/2014/main" id="{CEC5EDC0-A0E0-4F47-928F-B20B8076E634}"/>
                  </a:ext>
                </a:extLst>
              </p:cNvPr>
              <p:cNvPicPr/>
              <p:nvPr/>
            </p:nvPicPr>
            <p:blipFill>
              <a:blip r:embed="rId4"/>
              <a:stretch>
                <a:fillRect/>
              </a:stretch>
            </p:blipFill>
            <p:spPr>
              <a:xfrm>
                <a:off x="2722496" y="4685040"/>
                <a:ext cx="30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Käsinkirjoitus 14">
                <a:extLst>
                  <a:ext uri="{FF2B5EF4-FFF2-40B4-BE49-F238E27FC236}">
                    <a16:creationId xmlns:a16="http://schemas.microsoft.com/office/drawing/2014/main" id="{469EDAD8-DE64-4AA1-99EB-7E6A49453D5D}"/>
                  </a:ext>
                </a:extLst>
              </p14:cNvPr>
              <p14:cNvContentPartPr/>
              <p14:nvPr userDrawn="1"/>
            </p14:nvContentPartPr>
            <p14:xfrm>
              <a:off x="2642576" y="4739040"/>
              <a:ext cx="360" cy="360"/>
            </p14:xfrm>
          </p:contentPart>
        </mc:Choice>
        <mc:Fallback xmlns="">
          <p:pic>
            <p:nvPicPr>
              <p:cNvPr id="15" name="Käsinkirjoitus 14">
                <a:extLst>
                  <a:ext uri="{FF2B5EF4-FFF2-40B4-BE49-F238E27FC236}">
                    <a16:creationId xmlns:a16="http://schemas.microsoft.com/office/drawing/2014/main" id="{469EDAD8-DE64-4AA1-99EB-7E6A49453D5D}"/>
                  </a:ext>
                </a:extLst>
              </p:cNvPr>
              <p:cNvPicPr/>
              <p:nvPr/>
            </p:nvPicPr>
            <p:blipFill>
              <a:blip r:embed="rId6"/>
              <a:stretch>
                <a:fillRect/>
              </a:stretch>
            </p:blipFill>
            <p:spPr>
              <a:xfrm>
                <a:off x="2633936" y="4730400"/>
                <a:ext cx="18000" cy="18000"/>
              </a:xfrm>
              <a:prstGeom prst="rect">
                <a:avLst/>
              </a:prstGeom>
            </p:spPr>
          </p:pic>
        </mc:Fallback>
      </mc:AlternateContent>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669366" y="5193622"/>
            <a:ext cx="3192434" cy="1182085"/>
          </a:xfrm>
          <a:prstGeom prst="rect">
            <a:avLst/>
          </a:prstGeom>
        </p:spPr>
      </p:pic>
      <p:sp>
        <p:nvSpPr>
          <p:cNvPr id="17"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18"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9"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2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endParaRPr lang="fi-FI" dirty="0"/>
          </a:p>
        </p:txBody>
      </p:sp>
    </p:spTree>
    <p:extLst>
      <p:ext uri="{BB962C8B-B14F-4D97-AF65-F5344CB8AC3E}">
        <p14:creationId xmlns:p14="http://schemas.microsoft.com/office/powerpoint/2010/main" val="113443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nsi violetti">
    <p:bg>
      <p:bgPr>
        <a:solidFill>
          <a:schemeClr val="accent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tx1"/>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p:sp>
        <p:nvSpPr>
          <p:cNvPr id="8"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9"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0"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9366" y="5193622"/>
            <a:ext cx="3192434" cy="1182085"/>
          </a:xfrm>
          <a:prstGeom prst="rect">
            <a:avLst/>
          </a:prstGeom>
        </p:spPr>
      </p:pic>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endParaRPr lang="fi-FI" dirty="0"/>
          </a:p>
        </p:txBody>
      </p:sp>
    </p:spTree>
    <p:extLst>
      <p:ext uri="{BB962C8B-B14F-4D97-AF65-F5344CB8AC3E}">
        <p14:creationId xmlns:p14="http://schemas.microsoft.com/office/powerpoint/2010/main" val="430000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valkoinen">
    <p:spTree>
      <p:nvGrpSpPr>
        <p:cNvPr id="1" name=""/>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no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394002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musta">
    <p:bg>
      <p:bgRef idx="1001">
        <a:schemeClr val="bg1"/>
      </p:bgRef>
    </p:bg>
    <p:spTree>
      <p:nvGrpSpPr>
        <p:cNvPr id="1" name=""/>
        <p:cNvGrpSpPr/>
        <p:nvPr/>
      </p:nvGrpSpPr>
      <p:grpSpPr>
        <a:xfrm>
          <a:off x="0" y="0"/>
          <a:ext cx="0" cy="0"/>
          <a:chOff x="0" y="0"/>
          <a:chExt cx="0" cy="0"/>
        </a:xfrm>
      </p:grpSpPr>
      <p:sp>
        <p:nvSpPr>
          <p:cNvPr id="6" name="Date Placeholder 3"/>
          <p:cNvSpPr>
            <a:spLocks noGrp="1"/>
          </p:cNvSpPr>
          <p:nvPr>
            <p:ph type="dt" sz="half" idx="13"/>
          </p:nvPr>
        </p:nvSpPr>
        <p:spPr>
          <a:xfrm>
            <a:off x="1078028" y="6356350"/>
            <a:ext cx="27432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7" name="Footer Placeholder 4"/>
          <p:cNvSpPr>
            <a:spLocks noGrp="1"/>
          </p:cNvSpPr>
          <p:nvPr>
            <p:ph type="ftr" sz="quarter" idx="14"/>
          </p:nvPr>
        </p:nvSpPr>
        <p:spPr>
          <a:xfrm>
            <a:off x="4038600" y="6356350"/>
            <a:ext cx="41148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endParaRPr lang="fi-FI" dirty="0"/>
          </a:p>
        </p:txBody>
      </p:sp>
      <p:sp>
        <p:nvSpPr>
          <p:cNvPr id="8" name="Slide Number Placeholder 5"/>
          <p:cNvSpPr>
            <a:spLocks noGrp="1"/>
          </p:cNvSpPr>
          <p:nvPr>
            <p:ph type="sldNum" sz="quarter" idx="15"/>
          </p:nvPr>
        </p:nvSpPr>
        <p:spPr>
          <a:xfrm>
            <a:off x="8353129" y="6356350"/>
            <a:ext cx="1464501"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12" name="Title 3"/>
          <p:cNvSpPr>
            <a:spLocks noGrp="1"/>
          </p:cNvSpPr>
          <p:nvPr>
            <p:ph type="title"/>
          </p:nvPr>
        </p:nvSpPr>
        <p:spPr>
          <a:xfrm>
            <a:off x="1078028" y="438150"/>
            <a:ext cx="10145029" cy="1252538"/>
          </a:xfrm>
        </p:spPr>
        <p:txBody>
          <a:bodyPr anchor="b" anchorCtr="0"/>
          <a:lstStyle/>
          <a:p>
            <a:endParaRPr lang="fi-FI" dirty="0"/>
          </a:p>
        </p:txBody>
      </p:sp>
    </p:spTree>
    <p:extLst>
      <p:ext uri="{BB962C8B-B14F-4D97-AF65-F5344CB8AC3E}">
        <p14:creationId xmlns:p14="http://schemas.microsoft.com/office/powerpoint/2010/main" val="512046970"/>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 ja kaksi palstaa">
    <p:spTree>
      <p:nvGrpSpPr>
        <p:cNvPr id="1" name=""/>
        <p:cNvGrpSpPr/>
        <p:nvPr/>
      </p:nvGrpSpPr>
      <p:grpSpPr>
        <a:xfrm>
          <a:off x="0" y="0"/>
          <a:ext cx="0" cy="0"/>
          <a:chOff x="0" y="0"/>
          <a:chExt cx="0" cy="0"/>
        </a:xfrm>
      </p:grpSpPr>
      <p:sp>
        <p:nvSpPr>
          <p:cNvPr id="12"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13"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4"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7"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6291057" y="1825625"/>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3365758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valkoinen">
    <p:spTree>
      <p:nvGrpSpPr>
        <p:cNvPr id="1" name=""/>
        <p:cNvGrpSpPr/>
        <p:nvPr/>
      </p:nvGrpSpPr>
      <p:grpSpPr>
        <a:xfrm>
          <a:off x="0" y="0"/>
          <a:ext cx="0" cy="0"/>
          <a:chOff x="0" y="0"/>
          <a:chExt cx="0" cy="0"/>
        </a:xfrm>
      </p:grpSpPr>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1352838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sz="1050"/>
            </a:lvl1pPr>
          </a:lstStyle>
          <a:p>
            <a:endParaRPr lang="fi-FI"/>
          </a:p>
        </p:txBody>
      </p:sp>
      <p:sp>
        <p:nvSpPr>
          <p:cNvPr id="5"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6"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349322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ingres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00999-EDA5-4B6B-8344-7EB1B35BAA9F}"/>
              </a:ext>
            </a:extLst>
          </p:cNvPr>
          <p:cNvSpPr>
            <a:spLocks noGrp="1"/>
          </p:cNvSpPr>
          <p:nvPr>
            <p:ph type="title"/>
          </p:nvPr>
        </p:nvSpPr>
        <p:spPr>
          <a:xfrm>
            <a:off x="547200" y="1673225"/>
            <a:ext cx="4780800" cy="3511550"/>
          </a:xfrm>
        </p:spPr>
        <p:txBody>
          <a:bodyPr>
            <a:normAutofit/>
          </a:bodyPr>
          <a:lstStyle>
            <a:lvl1pPr>
              <a:defRPr sz="5000" b="1"/>
            </a:lvl1pPr>
          </a:lstStyle>
          <a:p>
            <a:endParaRPr lang="fi-FI" dirty="0"/>
          </a:p>
        </p:txBody>
      </p:sp>
      <p:sp>
        <p:nvSpPr>
          <p:cNvPr id="6"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7272000" y="1227388"/>
            <a:ext cx="4534256" cy="4403224"/>
          </a:xfrm>
        </p:spPr>
        <p:txBody>
          <a:bodyPr anchor="ctr" anchorCtr="0">
            <a:normAutofit/>
          </a:bodyPr>
          <a:lstStyle>
            <a:lvl1pPr marL="0" indent="0">
              <a:buNone/>
              <a:defRPr sz="2400" b="1"/>
            </a:lvl1pPr>
          </a:lstStyle>
          <a:p>
            <a:pPr lvl="0"/>
            <a:endParaRPr lang="fi-FI"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17464" y="2075205"/>
            <a:ext cx="1757071" cy="2707589"/>
          </a:xfrm>
          <a:prstGeom prst="rect">
            <a:avLst/>
          </a:prstGeom>
        </p:spPr>
      </p:pic>
      <p:sp>
        <p:nvSpPr>
          <p:cNvPr id="8" name="Footer Placeholder 3"/>
          <p:cNvSpPr>
            <a:spLocks noGrp="1"/>
          </p:cNvSpPr>
          <p:nvPr>
            <p:ph type="ftr" sz="quarter" idx="11"/>
          </p:nvPr>
        </p:nvSpPr>
        <p:spPr>
          <a:xfrm>
            <a:off x="4038600" y="6356350"/>
            <a:ext cx="4114800" cy="365125"/>
          </a:xfrm>
        </p:spPr>
        <p:txBody>
          <a:bodyPr/>
          <a:lstStyle>
            <a:lvl1pPr>
              <a:defRPr sz="1050"/>
            </a:lvl1pPr>
          </a:lstStyle>
          <a:p>
            <a:endParaRPr lang="fi-FI"/>
          </a:p>
        </p:txBody>
      </p:sp>
      <p:sp>
        <p:nvSpPr>
          <p:cNvPr id="9"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2.11.2026</a:t>
            </a:fld>
            <a:endParaRPr lang="fi-FI"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2633577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sältö ja kuva valkoinen">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bg2"/>
          </a:solidFill>
        </p:spPr>
        <p:txBody>
          <a:bodyPr>
            <a:noAutofit/>
          </a:bodyPr>
          <a:lstStyle>
            <a:lvl1pPr marL="0" indent="0">
              <a:buNone/>
              <a:defRPr sz="400">
                <a:solidFill>
                  <a:schemeClr val="bg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tx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92286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ältö ja kuva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39709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 ja kuva - vihreä">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678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3"/>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936840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2"/>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226431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 turkoosi">
    <p:bg>
      <p:bgPr>
        <a:solidFill>
          <a:schemeClr val="accent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1"/>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597185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kuva - punainen">
    <p:bg>
      <p:bgPr>
        <a:solidFill>
          <a:schemeClr val="accent4"/>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6722429" y="3215374"/>
            <a:ext cx="427255" cy="427255"/>
          </a:xfrm>
          <a:solidFill>
            <a:schemeClr val="accent4"/>
          </a:solidFill>
        </p:spPr>
        <p:txBody>
          <a:bodyPr>
            <a:noAutofit/>
          </a:bodyPr>
          <a:lstStyle>
            <a:lvl1pPr marL="0" indent="0">
              <a:buNone/>
              <a:defRPr sz="400">
                <a:solidFill>
                  <a:schemeClr val="accent4"/>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Tree>
    <p:extLst>
      <p:ext uri="{BB962C8B-B14F-4D97-AF65-F5344CB8AC3E}">
        <p14:creationId xmlns:p14="http://schemas.microsoft.com/office/powerpoint/2010/main" val="1932696526"/>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va ja sisältö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0" y="0"/>
            <a:ext cx="5219700" cy="6858000"/>
          </a:xfrm>
        </p:spPr>
        <p:txBody>
          <a:bodyPr/>
          <a:lstStyle>
            <a:lvl1pPr marL="0" indent="0" algn="ctr">
              <a:buNone/>
              <a:defRPr>
                <a:solidFill>
                  <a:schemeClr val="bg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3142795083"/>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va ja sisältö - valkoinen">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0" y="0"/>
            <a:ext cx="5219700" cy="6858000"/>
          </a:xfrm>
        </p:spPr>
        <p:txBody>
          <a:bodyPr/>
          <a:lstStyle>
            <a:lvl1pPr marL="0" indent="0" algn="ctr">
              <a:buNone/>
              <a:defRPr>
                <a:solidFill>
                  <a:schemeClr val="tx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tx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bg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14740"/>
            <a:ext cx="2374370" cy="883219"/>
          </a:xfrm>
          <a:prstGeom prst="rect">
            <a:avLst/>
          </a:prstGeom>
        </p:spPr>
      </p:pic>
    </p:spTree>
    <p:extLst>
      <p:ext uri="{BB962C8B-B14F-4D97-AF65-F5344CB8AC3E}">
        <p14:creationId xmlns:p14="http://schemas.microsoft.com/office/powerpoint/2010/main" val="783194890"/>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 ja sisältö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0" y="0"/>
            <a:ext cx="5219700" cy="6858000"/>
          </a:xfrm>
        </p:spPr>
        <p:txBody>
          <a:bodyPr/>
          <a:lstStyle>
            <a:lvl1pPr marL="0" indent="0" algn="ctr">
              <a:buNone/>
              <a:defRPr>
                <a:solidFill>
                  <a:schemeClr val="bg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accent2"/>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2402369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äliotsikko punainen">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1594660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äliotsikko vihreä">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3805609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äliotsikko violetti">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1514547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äliotsikko turkoosi">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1371064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oppu">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98109" y="2352016"/>
            <a:ext cx="5795784" cy="2153969"/>
          </a:xfrm>
          <a:prstGeom prst="rect">
            <a:avLst/>
          </a:prstGeom>
        </p:spPr>
      </p:pic>
      <p:sp>
        <p:nvSpPr>
          <p:cNvPr id="4"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2355574" y="4831894"/>
            <a:ext cx="7480852" cy="505672"/>
          </a:xfrm>
        </p:spPr>
        <p:txBody>
          <a:bodyPr>
            <a:normAutofit/>
          </a:bodyPr>
          <a:lstStyle>
            <a:lvl1pPr marL="0" indent="0" algn="ctr">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5"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2356654" y="5491071"/>
            <a:ext cx="7478692" cy="327673"/>
          </a:xfrm>
        </p:spPr>
        <p:txBody>
          <a:bodyPr>
            <a:normAutofit/>
          </a:bodyPr>
          <a:lstStyle>
            <a:lvl1pPr marL="0" indent="0" algn="ctr">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p:spTree>
    <p:extLst>
      <p:ext uri="{BB962C8B-B14F-4D97-AF65-F5344CB8AC3E}">
        <p14:creationId xmlns:p14="http://schemas.microsoft.com/office/powerpoint/2010/main" val="1393916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4" name="Kuva 9" descr="turun_yliopisto_rgb.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51200" y="1905001"/>
            <a:ext cx="5588000"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Kuva 10" descr="eco_palkki_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781800"/>
            <a:ext cx="12192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Kuva 21" descr="TuKKK_sauva.eps"/>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08001" y="6324600"/>
            <a:ext cx="53763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iruutu 13"/>
          <p:cNvSpPr txBox="1"/>
          <p:nvPr userDrawn="1"/>
        </p:nvSpPr>
        <p:spPr>
          <a:xfrm>
            <a:off x="914400" y="6477001"/>
            <a:ext cx="4876800" cy="246063"/>
          </a:xfrm>
          <a:prstGeom prst="rect">
            <a:avLst/>
          </a:prstGeom>
          <a:noFill/>
        </p:spPr>
        <p:txBody>
          <a:bodyPr>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eaLnBrk="1" hangingPunct="1"/>
            <a:r>
              <a:rPr lang="fi-FI" sz="1000">
                <a:solidFill>
                  <a:srgbClr val="000000"/>
                </a:solidFill>
              </a:rPr>
              <a:t>Turun kauppakorkeakoulu </a:t>
            </a:r>
            <a:r>
              <a:rPr lang="fi-FI" sz="1000">
                <a:solidFill>
                  <a:srgbClr val="000000"/>
                </a:solidFill>
                <a:latin typeface="Wingdings" charset="2"/>
              </a:rPr>
              <a:t></a:t>
            </a:r>
            <a:r>
              <a:rPr lang="fi-FI" sz="1000">
                <a:solidFill>
                  <a:srgbClr val="000000"/>
                </a:solidFill>
              </a:rPr>
              <a:t> Turku School of Economics</a:t>
            </a:r>
          </a:p>
        </p:txBody>
      </p:sp>
      <p:sp>
        <p:nvSpPr>
          <p:cNvPr id="17410" name="Rectangle 2"/>
          <p:cNvSpPr>
            <a:spLocks noGrp="1" noChangeArrowheads="1"/>
          </p:cNvSpPr>
          <p:nvPr>
            <p:ph type="ctrTitle"/>
          </p:nvPr>
        </p:nvSpPr>
        <p:spPr>
          <a:xfrm>
            <a:off x="914400" y="3367077"/>
            <a:ext cx="10363200" cy="892175"/>
          </a:xfrm>
        </p:spPr>
        <p:txBody>
          <a:bodyPr/>
          <a:lstStyle>
            <a:lvl1pPr>
              <a:defRPr smtClean="0"/>
            </a:lvl1pPr>
          </a:lstStyle>
          <a:p>
            <a:r>
              <a:rPr lang="en-US"/>
              <a:t>Click to edit Master title style</a:t>
            </a:r>
          </a:p>
        </p:txBody>
      </p:sp>
      <p:sp>
        <p:nvSpPr>
          <p:cNvPr id="17411" name="Rectangle 3"/>
          <p:cNvSpPr>
            <a:spLocks noGrp="1" noChangeArrowheads="1"/>
          </p:cNvSpPr>
          <p:nvPr>
            <p:ph type="subTitle" idx="1"/>
          </p:nvPr>
        </p:nvSpPr>
        <p:spPr>
          <a:xfrm>
            <a:off x="1828800" y="4545002"/>
            <a:ext cx="8534400" cy="884262"/>
          </a:xfrm>
        </p:spPr>
        <p:txBody>
          <a:bodyPr/>
          <a:lstStyle>
            <a:lvl1pPr marL="0" indent="0" algn="ctr">
              <a:buFont typeface="Wingdings" pitchFamily="2" charset="2"/>
              <a:buNone/>
              <a:defRPr smtClean="0"/>
            </a:lvl1pPr>
          </a:lstStyle>
          <a:p>
            <a:r>
              <a:rPr lang="en-US"/>
              <a:t>Click to edit Master subtitle style</a:t>
            </a:r>
            <a:endParaRPr lang="en-US" dirty="0"/>
          </a:p>
        </p:txBody>
      </p:sp>
      <p:sp>
        <p:nvSpPr>
          <p:cNvPr id="8" name="Rectangle 4"/>
          <p:cNvSpPr>
            <a:spLocks noGrp="1" noChangeArrowheads="1"/>
          </p:cNvSpPr>
          <p:nvPr>
            <p:ph type="dt" sz="half" idx="10"/>
          </p:nvPr>
        </p:nvSpPr>
        <p:spPr/>
        <p:txBody>
          <a:bodyPr/>
          <a:lstStyle>
            <a:lvl1pPr>
              <a:defRPr/>
            </a:lvl1pPr>
          </a:lstStyle>
          <a:p>
            <a:r>
              <a:rPr lang="fi-FI"/>
              <a:t>pvm</a:t>
            </a:r>
            <a:endParaRPr lang="en-US"/>
          </a:p>
        </p:txBody>
      </p:sp>
      <p:sp>
        <p:nvSpPr>
          <p:cNvPr id="9" name="Rectangle 6"/>
          <p:cNvSpPr>
            <a:spLocks noGrp="1" noChangeArrowheads="1"/>
          </p:cNvSpPr>
          <p:nvPr>
            <p:ph type="sldNum" sz="quarter" idx="11"/>
          </p:nvPr>
        </p:nvSpPr>
        <p:spPr/>
        <p:txBody>
          <a:bodyPr/>
          <a:lstStyle>
            <a:lvl1pPr>
              <a:defRPr/>
            </a:lvl1pPr>
          </a:lstStyle>
          <a:p>
            <a:fld id="{0B176074-46D0-4C51-BC64-8D940AB97DF6}" type="slidenum">
              <a:rPr lang="en-US"/>
              <a:pPr/>
              <a:t>‹#›</a:t>
            </a:fld>
            <a:endParaRPr lang="en-US"/>
          </a:p>
        </p:txBody>
      </p:sp>
    </p:spTree>
    <p:extLst>
      <p:ext uri="{BB962C8B-B14F-4D97-AF65-F5344CB8AC3E}">
        <p14:creationId xmlns:p14="http://schemas.microsoft.com/office/powerpoint/2010/main" val="220432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i-FI"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p:cNvSpPr>
            <a:spLocks noGrp="1"/>
          </p:cNvSpPr>
          <p:nvPr>
            <p:ph type="dt" sz="half" idx="10"/>
          </p:nvPr>
        </p:nvSpPr>
        <p:spPr/>
        <p:txBody>
          <a:bodyPr/>
          <a:lstStyle>
            <a:lvl1pPr>
              <a:defRPr/>
            </a:lvl1pPr>
          </a:lstStyle>
          <a:p>
            <a:r>
              <a:rPr lang="fi-FI"/>
              <a:t>pvm</a:t>
            </a:r>
          </a:p>
        </p:txBody>
      </p:sp>
      <p:sp>
        <p:nvSpPr>
          <p:cNvPr id="5" name="Footer Placeholder 4"/>
          <p:cNvSpPr>
            <a:spLocks noGrp="1"/>
          </p:cNvSpPr>
          <p:nvPr>
            <p:ph type="ftr" sz="quarter" idx="11"/>
          </p:nvPr>
        </p:nvSpPr>
        <p:spPr>
          <a:xfrm>
            <a:off x="914401" y="6324600"/>
            <a:ext cx="5238751" cy="381000"/>
          </a:xfrm>
          <a:prstGeom prst="rect">
            <a:avLst/>
          </a:prstGeom>
        </p:spPr>
        <p:txBody>
          <a:bodyPr vert="horz" wrap="square" lIns="91440" tIns="45720" rIns="91440" bIns="45720" numCol="1" anchor="t" anchorCtr="0" compatLnSpc="1">
            <a:prstTxWarp prst="textNoShape">
              <a:avLst/>
            </a:prstTxWarp>
          </a:bodyPr>
          <a:lstStyle>
            <a:lvl1pPr algn="ctr">
              <a:defRPr/>
            </a:lvl1pPr>
          </a:lstStyle>
          <a:p>
            <a:endParaRPr lang="fi-FI"/>
          </a:p>
        </p:txBody>
      </p:sp>
      <p:sp>
        <p:nvSpPr>
          <p:cNvPr id="6" name="Slide Number Placeholder 5"/>
          <p:cNvSpPr>
            <a:spLocks noGrp="1"/>
          </p:cNvSpPr>
          <p:nvPr>
            <p:ph type="sldNum" sz="quarter" idx="12"/>
          </p:nvPr>
        </p:nvSpPr>
        <p:spPr/>
        <p:txBody>
          <a:bodyPr/>
          <a:lstStyle>
            <a:lvl1pPr>
              <a:defRPr/>
            </a:lvl1pPr>
          </a:lstStyle>
          <a:p>
            <a:fld id="{23F495A3-22A5-4EB3-BCC2-7DDC7ED10E78}" type="slidenum">
              <a:rPr lang="fi-FI"/>
              <a:pPr/>
              <a:t>‹#›</a:t>
            </a:fld>
            <a:endParaRPr lang="fi-FI"/>
          </a:p>
        </p:txBody>
      </p:sp>
    </p:spTree>
    <p:extLst>
      <p:ext uri="{BB962C8B-B14F-4D97-AF65-F5344CB8AC3E}">
        <p14:creationId xmlns:p14="http://schemas.microsoft.com/office/powerpoint/2010/main" val="3253622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01F9-0B61-091C-3700-9B69F978DCF7}"/>
              </a:ext>
            </a:extLst>
          </p:cNvPr>
          <p:cNvSpPr>
            <a:spLocks noGrp="1"/>
          </p:cNvSpPr>
          <p:nvPr>
            <p:ph type="ctrTitle"/>
          </p:nvPr>
        </p:nvSpPr>
        <p:spPr>
          <a:xfrm>
            <a:off x="533400" y="1665961"/>
            <a:ext cx="11142663" cy="1844001"/>
          </a:xfrm>
        </p:spPr>
        <p:txBody>
          <a:bodyPr anchor="b">
            <a:normAutofit/>
          </a:bodyPr>
          <a:lstStyle>
            <a:lvl1pPr algn="l">
              <a:defRPr sz="4800">
                <a:solidFill>
                  <a:schemeClr val="bg1"/>
                </a:solidFill>
              </a:defRPr>
            </a:lvl1pPr>
          </a:lstStyle>
          <a:p>
            <a:r>
              <a:rPr lang="en-US" noProof="0"/>
              <a:t>Click to edit Master title style</a:t>
            </a:r>
            <a:endParaRPr lang="en-GB" noProof="0"/>
          </a:p>
        </p:txBody>
      </p:sp>
      <p:sp>
        <p:nvSpPr>
          <p:cNvPr id="3" name="Subtitle 2">
            <a:extLst>
              <a:ext uri="{FF2B5EF4-FFF2-40B4-BE49-F238E27FC236}">
                <a16:creationId xmlns:a16="http://schemas.microsoft.com/office/drawing/2014/main" id="{20FEF0B2-9194-41F1-52A0-91AFFA1576EC}"/>
              </a:ext>
            </a:extLst>
          </p:cNvPr>
          <p:cNvSpPr>
            <a:spLocks noGrp="1"/>
          </p:cNvSpPr>
          <p:nvPr>
            <p:ph type="subTitle" idx="1"/>
          </p:nvPr>
        </p:nvSpPr>
        <p:spPr>
          <a:xfrm>
            <a:off x="533400" y="3564460"/>
            <a:ext cx="11142663" cy="1007540"/>
          </a:xfrm>
        </p:spPr>
        <p:txBody>
          <a:bodyPr>
            <a:normAutofit/>
          </a:bodyPr>
          <a:lstStyle>
            <a:lvl1pPr marL="0" indent="0" algn="l">
              <a:buNone/>
              <a:defRPr sz="18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GB" noProof="0" dirty="0"/>
          </a:p>
        </p:txBody>
      </p:sp>
      <p:sp>
        <p:nvSpPr>
          <p:cNvPr id="4" name="Date Placeholder 3">
            <a:extLst>
              <a:ext uri="{FF2B5EF4-FFF2-40B4-BE49-F238E27FC236}">
                <a16:creationId xmlns:a16="http://schemas.microsoft.com/office/drawing/2014/main" id="{909CD39A-9449-6934-C9A7-53A16F95FB50}"/>
              </a:ext>
            </a:extLst>
          </p:cNvPr>
          <p:cNvSpPr>
            <a:spLocks noGrp="1"/>
          </p:cNvSpPr>
          <p:nvPr>
            <p:ph type="dt" sz="half" idx="10"/>
          </p:nvPr>
        </p:nvSpPr>
        <p:spPr>
          <a:xfrm>
            <a:off x="533400" y="6231090"/>
            <a:ext cx="2743200" cy="365125"/>
          </a:xfrm>
        </p:spPr>
        <p:txBody>
          <a:bodyPr/>
          <a:lstStyle>
            <a:lvl1pPr>
              <a:defRPr>
                <a:solidFill>
                  <a:schemeClr val="bg1"/>
                </a:solidFill>
              </a:defRPr>
            </a:lvl1pPr>
          </a:lstStyle>
          <a:p>
            <a:fld id="{F04C3C58-FE6A-4135-9AC0-1E77E493333F}" type="datetime1">
              <a:rPr lang="en-GB" noProof="0" smtClean="0"/>
              <a:t>02/11/2026</a:t>
            </a:fld>
            <a:endParaRPr lang="en-GB" noProof="0"/>
          </a:p>
        </p:txBody>
      </p:sp>
      <p:sp>
        <p:nvSpPr>
          <p:cNvPr id="5" name="Footer Placeholder 4">
            <a:extLst>
              <a:ext uri="{FF2B5EF4-FFF2-40B4-BE49-F238E27FC236}">
                <a16:creationId xmlns:a16="http://schemas.microsoft.com/office/drawing/2014/main" id="{99EE51D0-9123-DEA7-659B-64051E34AD28}"/>
              </a:ext>
            </a:extLst>
          </p:cNvPr>
          <p:cNvSpPr>
            <a:spLocks noGrp="1"/>
          </p:cNvSpPr>
          <p:nvPr>
            <p:ph type="ftr" sz="quarter" idx="11"/>
          </p:nvPr>
        </p:nvSpPr>
        <p:spPr/>
        <p:txBody>
          <a:bodyPr/>
          <a:lstStyle>
            <a:lvl1pPr>
              <a:defRPr>
                <a:solidFill>
                  <a:schemeClr val="bg1"/>
                </a:solidFill>
              </a:defRPr>
            </a:lvl1pPr>
          </a:lstStyle>
          <a:p>
            <a:endParaRPr lang="en-GB" noProof="0"/>
          </a:p>
        </p:txBody>
      </p:sp>
      <p:sp>
        <p:nvSpPr>
          <p:cNvPr id="6" name="Slide Number Placeholder 5">
            <a:extLst>
              <a:ext uri="{FF2B5EF4-FFF2-40B4-BE49-F238E27FC236}">
                <a16:creationId xmlns:a16="http://schemas.microsoft.com/office/drawing/2014/main" id="{2E1C59CC-F17A-EA5C-0576-4B9946ADCB59}"/>
              </a:ext>
            </a:extLst>
          </p:cNvPr>
          <p:cNvSpPr>
            <a:spLocks noGrp="1"/>
          </p:cNvSpPr>
          <p:nvPr>
            <p:ph type="sldNum" sz="quarter" idx="12"/>
          </p:nvPr>
        </p:nvSpPr>
        <p:spPr>
          <a:xfrm>
            <a:off x="8797098" y="6231090"/>
            <a:ext cx="935865"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0" name="Text Placeholder 9">
            <a:extLst>
              <a:ext uri="{FF2B5EF4-FFF2-40B4-BE49-F238E27FC236}">
                <a16:creationId xmlns:a16="http://schemas.microsoft.com/office/drawing/2014/main" id="{C4AD3422-EEA2-A86B-1658-98F8A5E3BD13}"/>
              </a:ext>
            </a:extLst>
          </p:cNvPr>
          <p:cNvSpPr>
            <a:spLocks noGrp="1"/>
          </p:cNvSpPr>
          <p:nvPr>
            <p:ph type="body" sz="quarter" idx="13"/>
          </p:nvPr>
        </p:nvSpPr>
        <p:spPr>
          <a:xfrm>
            <a:off x="533400" y="4922837"/>
            <a:ext cx="4884759" cy="538511"/>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noProof="0"/>
              <a:t>Click to edit Master text styles</a:t>
            </a:r>
          </a:p>
        </p:txBody>
      </p:sp>
      <p:pic>
        <p:nvPicPr>
          <p:cNvPr id="9" name="Picture 11">
            <a:extLst>
              <a:ext uri="{FF2B5EF4-FFF2-40B4-BE49-F238E27FC236}">
                <a16:creationId xmlns:a16="http://schemas.microsoft.com/office/drawing/2014/main" id="{9E6CA7D3-4994-4C41-AFA5-1682F1FBD83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0600" y="601912"/>
            <a:ext cx="2475463" cy="691200"/>
          </a:xfrm>
          <a:prstGeom prst="rect">
            <a:avLst/>
          </a:prstGeom>
        </p:spPr>
      </p:pic>
    </p:spTree>
    <p:extLst>
      <p:ext uri="{BB962C8B-B14F-4D97-AF65-F5344CB8AC3E}">
        <p14:creationId xmlns:p14="http://schemas.microsoft.com/office/powerpoint/2010/main" val="678172874"/>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a:xfrm>
            <a:off x="533399" y="441325"/>
            <a:ext cx="11142662" cy="1262215"/>
          </a:xfrm>
        </p:spPr>
        <p:txBody>
          <a:bodyPr anchor="ctr" anchorCtr="0"/>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1" y="1930872"/>
            <a:ext cx="11142662" cy="4090516"/>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p>
            <a:fld id="{C07113CC-BB09-4E84-A08F-3B17E2C963C2}" type="datetime1">
              <a:rPr lang="en-GB" noProof="0" smtClean="0"/>
              <a:t>02/11/2026</a:t>
            </a:fld>
            <a:endParaRPr lang="en-GB" noProof="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a:xfrm>
            <a:off x="3616368" y="6231090"/>
            <a:ext cx="4856120" cy="365125"/>
          </a:xfrm>
        </p:spPr>
        <p:txBody>
          <a:bodyPr/>
          <a:lstStyle/>
          <a:p>
            <a:endParaRPr lang="en-GB" dirty="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812256" y="6231090"/>
            <a:ext cx="920708" cy="365125"/>
          </a:xfrm>
          <a:prstGeom prst="rect">
            <a:avLst/>
          </a:prstGeom>
        </p:spPr>
        <p:txBody>
          <a:bodyPr/>
          <a:lstStyle/>
          <a:p>
            <a:fld id="{55E77CB2-C284-934C-81D5-5EB262090403}" type="slidenum">
              <a:rPr lang="en-GB" noProof="0" smtClean="0"/>
              <a:t>‹#›</a:t>
            </a:fld>
            <a:endParaRPr lang="en-GB" noProof="0"/>
          </a:p>
        </p:txBody>
      </p:sp>
      <p:pic>
        <p:nvPicPr>
          <p:cNvPr id="8" name="Picture 7">
            <a:extLst>
              <a:ext uri="{FF2B5EF4-FFF2-40B4-BE49-F238E27FC236}">
                <a16:creationId xmlns:a16="http://schemas.microsoft.com/office/drawing/2014/main" id="{F5702B8F-FD5F-4D20-96B2-F161C111C08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508239961"/>
      </p:ext>
    </p:extLst>
  </p:cSld>
  <p:clrMapOvr>
    <a:masterClrMapping/>
  </p:clrMapOvr>
  <p:extLst>
    <p:ext uri="{DCECCB84-F9BA-43D5-87BE-67443E8EF086}">
      <p15:sldGuideLst xmlns:p15="http://schemas.microsoft.com/office/powerpoint/2012/main">
        <p15:guide id="1" orient="horz" pos="107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a:xfrm>
            <a:off x="533399" y="441017"/>
            <a:ext cx="11142664" cy="1262524"/>
          </a:xfrm>
        </p:spPr>
        <p:txBody>
          <a:bodyPr anchor="ctr" anchorCtr="0"/>
          <a:lstStyle>
            <a:lvl1pPr>
              <a:defRPr>
                <a:solidFill>
                  <a:schemeClr val="bg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1" y="1930872"/>
            <a:ext cx="11142662" cy="4090516"/>
          </a:xfrm>
        </p:spPr>
        <p:txBody>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lvl1pPr>
              <a:defRPr>
                <a:solidFill>
                  <a:schemeClr val="bg1"/>
                </a:solidFill>
              </a:defRPr>
            </a:lvl1pPr>
          </a:lstStyle>
          <a:p>
            <a:fld id="{123C0BD7-65B9-4E8C-954C-5DF9D9554A8F}" type="datetime1">
              <a:rPr lang="en-GB" noProof="0" smtClean="0"/>
              <a:t>02/11/2026</a:t>
            </a:fld>
            <a:endParaRPr lang="en-GB" noProof="0" dirty="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a:xfrm>
            <a:off x="3611563" y="6231090"/>
            <a:ext cx="4864280" cy="365125"/>
          </a:xfrm>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796338" y="6231090"/>
            <a:ext cx="936626"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pic>
        <p:nvPicPr>
          <p:cNvPr id="8" name="Picture 9">
            <a:extLst>
              <a:ext uri="{FF2B5EF4-FFF2-40B4-BE49-F238E27FC236}">
                <a16:creationId xmlns:a16="http://schemas.microsoft.com/office/drawing/2014/main" id="{0BEBD2D0-CD07-4AFA-95FA-8D676AB4004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1588884057"/>
      </p:ext>
    </p:extLst>
  </p:cSld>
  <p:clrMapOvr>
    <a:masterClrMapping/>
  </p:clrMapOvr>
  <p:extLst>
    <p:ext uri="{DCECCB84-F9BA-43D5-87BE-67443E8EF086}">
      <p15:sldGuideLst xmlns:p15="http://schemas.microsoft.com/office/powerpoint/2012/main">
        <p15:guide id="3" orient="horz" pos="27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p:txBody>
          <a:bodyPr anchor="ctr" anchorCtr="0"/>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0" y="1930872"/>
            <a:ext cx="11142663" cy="4090516"/>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p>
            <a:fld id="{0FBF240E-F5F6-4AAB-9278-ABB10F85EB5D}" type="datetime1">
              <a:rPr lang="en-GB" noProof="0" smtClean="0"/>
              <a:t>02/11/2026</a:t>
            </a:fld>
            <a:endParaRPr lang="en-GB" noProof="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p:txBody>
          <a:bodyPr/>
          <a:lstStyle/>
          <a:p>
            <a:endParaRPr lang="en-GB" noProof="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smtClean="0"/>
              <a:t>‹#›</a:t>
            </a:fld>
            <a:endParaRPr lang="en-GB" dirty="0"/>
          </a:p>
        </p:txBody>
      </p:sp>
      <p:pic>
        <p:nvPicPr>
          <p:cNvPr id="9" name="Picture 7">
            <a:extLst>
              <a:ext uri="{FF2B5EF4-FFF2-40B4-BE49-F238E27FC236}">
                <a16:creationId xmlns:a16="http://schemas.microsoft.com/office/drawing/2014/main" id="{C9D54FEB-BAC7-45D8-BF36-37E947C0D79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649698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1" y="443272"/>
            <a:ext cx="6380966" cy="1256941"/>
          </a:xfrm>
        </p:spPr>
        <p:txBody>
          <a:bodyPr anchor="ctr" anchorCtr="0"/>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32665" cy="365125"/>
          </a:xfrm>
        </p:spPr>
        <p:txBody>
          <a:bodyPr/>
          <a:lstStyle/>
          <a:p>
            <a:fld id="{295179B5-36E9-4659-8A58-733BC5D9963B}" type="datetime1">
              <a:rPr lang="en-GB" noProof="0" smtClean="0"/>
              <a:t>02/11/2026</a:t>
            </a:fld>
            <a:endParaRPr lang="en-GB" noProof="0"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1699" y="6231090"/>
            <a:ext cx="962939"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a:t>Click icon to add picture</a:t>
            </a:r>
            <a:endParaRPr lang="en-GB" dirty="0"/>
          </a:p>
        </p:txBody>
      </p:sp>
    </p:spTree>
    <p:extLst>
      <p:ext uri="{BB962C8B-B14F-4D97-AF65-F5344CB8AC3E}">
        <p14:creationId xmlns:p14="http://schemas.microsoft.com/office/powerpoint/2010/main" val="174940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3272"/>
            <a:ext cx="6380966" cy="1256941"/>
          </a:xfrm>
        </p:spPr>
        <p:txBody>
          <a:bodyPr anchor="ctr" anchorCtr="0"/>
          <a:lstStyle>
            <a:lvl1pPr>
              <a:defRPr>
                <a:solidFill>
                  <a:schemeClr val="bg1"/>
                </a:solidFill>
              </a:defRPr>
            </a:lvl1pPr>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bg1"/>
                </a:solidFill>
              </a:defRPr>
            </a:lvl1pPr>
          </a:lstStyle>
          <a:p>
            <a:fld id="{FBCBC364-4160-424D-8438-342FF0FD4634}" type="datetime1">
              <a:rPr lang="en-GB" noProof="0" smtClean="0"/>
              <a:t>02/11/2026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a:t>Click icon to add picture</a:t>
            </a:r>
            <a:endParaRPr lang="en-GB" dirty="0"/>
          </a:p>
        </p:txBody>
      </p:sp>
    </p:spTree>
    <p:extLst>
      <p:ext uri="{BB962C8B-B14F-4D97-AF65-F5344CB8AC3E}">
        <p14:creationId xmlns:p14="http://schemas.microsoft.com/office/powerpoint/2010/main" val="34771718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Gree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6F5DD4-75B1-411A-8A6B-3237EF1F3B75}"/>
              </a:ext>
            </a:extLst>
          </p:cNvPr>
          <p:cNvSpPr/>
          <p:nvPr userDrawn="1"/>
        </p:nvSpPr>
        <p:spPr>
          <a:xfrm>
            <a:off x="0" y="0"/>
            <a:ext cx="764274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1326"/>
            <a:ext cx="6380966" cy="1258888"/>
          </a:xfrm>
        </p:spPr>
        <p:txBody>
          <a:bodyPr anchor="ctr" anchorCtr="0"/>
          <a:lstStyle>
            <a:lvl1pPr>
              <a:defRPr>
                <a:solidFill>
                  <a:schemeClr val="bg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bg1"/>
                </a:solidFill>
              </a:defRPr>
            </a:lvl1pPr>
          </a:lstStyle>
          <a:p>
            <a:fld id="{AC7C9F16-F6FE-4CE9-9C24-5331A68555A0}" type="datetime1">
              <a:rPr lang="en-GB" noProof="0" smtClean="0"/>
              <a:t>02/11/2026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251510" y="351556"/>
            <a:ext cx="4940490" cy="6154889"/>
          </a:xfrm>
        </p:spPr>
        <p:txBody>
          <a:bodyPr/>
          <a:lstStyle>
            <a:lvl1pPr marL="0" indent="0" algn="ctr">
              <a:buNone/>
              <a:defRPr/>
            </a:lvl1pPr>
          </a:lstStyle>
          <a:p>
            <a:r>
              <a:rPr lang="en-US"/>
              <a:t>Click icon to add picture</a:t>
            </a:r>
            <a:endParaRPr lang="en-GB" dirty="0"/>
          </a:p>
        </p:txBody>
      </p:sp>
    </p:spTree>
    <p:extLst>
      <p:ext uri="{BB962C8B-B14F-4D97-AF65-F5344CB8AC3E}">
        <p14:creationId xmlns:p14="http://schemas.microsoft.com/office/powerpoint/2010/main" val="25743296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nten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3272"/>
            <a:ext cx="6411239" cy="1256941"/>
          </a:xfrm>
        </p:spPr>
        <p:txBody>
          <a:bodyPr/>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00915" cy="365125"/>
          </a:xfrm>
        </p:spPr>
        <p:txBody>
          <a:bodyPr/>
          <a:lstStyle/>
          <a:p>
            <a:fld id="{73B29BAA-A99C-4031-B844-C0544B967DC9}" type="datetime1">
              <a:rPr lang="fi-FI" smtClean="0"/>
              <a:t>2.11.2026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6013449" y="6231090"/>
            <a:ext cx="931189"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a:t>Click icon to add picture</a:t>
            </a:r>
            <a:endParaRPr lang="en-GB" dirty="0"/>
          </a:p>
        </p:txBody>
      </p:sp>
    </p:spTree>
    <p:extLst>
      <p:ext uri="{BB962C8B-B14F-4D97-AF65-F5344CB8AC3E}">
        <p14:creationId xmlns:p14="http://schemas.microsoft.com/office/powerpoint/2010/main" val="3842369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Sand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6F5DD4-75B1-411A-8A6B-3237EF1F3B75}"/>
              </a:ext>
            </a:extLst>
          </p:cNvPr>
          <p:cNvSpPr/>
          <p:nvPr userDrawn="1"/>
        </p:nvSpPr>
        <p:spPr>
          <a:xfrm>
            <a:off x="0" y="0"/>
            <a:ext cx="76427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1326"/>
            <a:ext cx="6380966" cy="1258888"/>
          </a:xfrm>
        </p:spPr>
        <p:txBody>
          <a:bodyPr anchor="ctr" anchorCtr="0"/>
          <a:lstStyle>
            <a:lvl1pPr>
              <a:defRPr>
                <a:solidFill>
                  <a:schemeClr val="tx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tx2"/>
                </a:solidFill>
              </a:defRPr>
            </a:lvl1pPr>
            <a:lvl2pPr>
              <a:lnSpc>
                <a:spcPct val="100000"/>
              </a:lnSpc>
              <a:defRPr sz="2400">
                <a:solidFill>
                  <a:schemeClr val="tx2"/>
                </a:solidFill>
              </a:defRPr>
            </a:lvl2pPr>
            <a:lvl3pPr>
              <a:lnSpc>
                <a:spcPct val="100000"/>
              </a:lnSpc>
              <a:defRPr sz="2400">
                <a:solidFill>
                  <a:schemeClr val="tx2"/>
                </a:solidFill>
              </a:defRPr>
            </a:lvl3pPr>
            <a:lvl4pPr>
              <a:lnSpc>
                <a:spcPct val="100000"/>
              </a:lnSpc>
              <a:defRPr sz="2400">
                <a:solidFill>
                  <a:schemeClr val="tx2"/>
                </a:solidFill>
              </a:defRPr>
            </a:lvl4pPr>
            <a:lvl5pPr>
              <a:lnSpc>
                <a:spcPct val="100000"/>
              </a:lnSpc>
              <a:defRPr sz="2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tx2"/>
                </a:solidFill>
              </a:defRPr>
            </a:lvl1pPr>
          </a:lstStyle>
          <a:p>
            <a:fld id="{C5E81D6A-E44E-45F6-80AA-8C57FC607754}" type="datetime1">
              <a:rPr lang="fi-FI" smtClean="0"/>
              <a:t>2.11.2026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tx2"/>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tx2"/>
                </a:solidFill>
              </a:defRPr>
            </a:lvl1pPr>
          </a:lstStyle>
          <a:p>
            <a:fld id="{55E77CB2-C284-934C-81D5-5EB262090403}" type="slidenum">
              <a:rPr lang="fi-FI" smtClean="0"/>
              <a:pPr/>
              <a:t>‹#›</a:t>
            </a:fld>
            <a:endParaRPr lang="fi-FI"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251510" y="351556"/>
            <a:ext cx="4940490" cy="6154889"/>
          </a:xfrm>
        </p:spPr>
        <p:txBody>
          <a:bodyPr/>
          <a:lstStyle>
            <a:lvl1pPr marL="0" indent="0" algn="ctr">
              <a:buNone/>
              <a:defRPr/>
            </a:lvl1pPr>
          </a:lstStyle>
          <a:p>
            <a:r>
              <a:rPr lang="en-US"/>
              <a:t>Click icon to add picture</a:t>
            </a:r>
            <a:endParaRPr lang="en-GB" dirty="0"/>
          </a:p>
        </p:txBody>
      </p:sp>
    </p:spTree>
    <p:extLst>
      <p:ext uri="{BB962C8B-B14F-4D97-AF65-F5344CB8AC3E}">
        <p14:creationId xmlns:p14="http://schemas.microsoft.com/office/powerpoint/2010/main" val="1738181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ntent Image Lef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60136"/>
            <a:ext cx="6207594" cy="1240077"/>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7731" cy="365125"/>
          </a:xfrm>
        </p:spPr>
        <p:txBody>
          <a:bodyPr/>
          <a:lstStyle/>
          <a:p>
            <a:fld id="{FF18EA23-2C9D-4490-9160-C598EE16B066}" type="datetime1">
              <a:rPr lang="fi-FI" smtClean="0"/>
              <a:t>2.11.2026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570771" y="6231090"/>
            <a:ext cx="2345598" cy="365125"/>
          </a:xfrm>
        </p:spPr>
        <p:txBody>
          <a:body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9060941" y="6231090"/>
            <a:ext cx="672022"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US"/>
              <a:t>Click icon to add picture</a:t>
            </a:r>
            <a:endParaRPr lang="en-GB" dirty="0"/>
          </a:p>
        </p:txBody>
      </p:sp>
      <p:pic>
        <p:nvPicPr>
          <p:cNvPr id="10" name="Picture 7">
            <a:extLst>
              <a:ext uri="{FF2B5EF4-FFF2-40B4-BE49-F238E27FC236}">
                <a16:creationId xmlns:a16="http://schemas.microsoft.com/office/drawing/2014/main" id="{5791D8A6-4B32-4BE9-B7EE-00511BEA7ED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3382923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Image Lef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bg1"/>
                </a:solidFill>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bg1"/>
                </a:solidFill>
              </a:defRPr>
            </a:lvl1pPr>
          </a:lstStyle>
          <a:p>
            <a:fld id="{75F1BB07-AD55-40F2-9516-28DC139BC701}" type="datetime1">
              <a:rPr lang="en-GB" noProof="0" smtClean="0"/>
              <a:t>02/11/2026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bg1"/>
                </a:solidFill>
              </a:defRPr>
            </a:lvl1p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US" noProof="0"/>
              <a:t>Click icon to add picture</a:t>
            </a:r>
            <a:endParaRPr lang="en-GB" noProof="0"/>
          </a:p>
        </p:txBody>
      </p:sp>
      <p:pic>
        <p:nvPicPr>
          <p:cNvPr id="10" name="Picture 9">
            <a:extLst>
              <a:ext uri="{FF2B5EF4-FFF2-40B4-BE49-F238E27FC236}">
                <a16:creationId xmlns:a16="http://schemas.microsoft.com/office/drawing/2014/main" id="{38E4FD34-0F99-4164-ADDB-D537B4BED03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4048927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Image Left Gree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E7E89-BAC1-4A20-A1B5-0E2D337B816E}"/>
              </a:ext>
            </a:extLst>
          </p:cNvPr>
          <p:cNvSpPr/>
          <p:nvPr userDrawn="1"/>
        </p:nvSpPr>
        <p:spPr>
          <a:xfrm>
            <a:off x="4549254" y="0"/>
            <a:ext cx="764274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bg1"/>
                </a:solidFill>
              </a:defRPr>
            </a:lvl1pPr>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bg1"/>
                </a:solidFill>
              </a:defRPr>
            </a:lvl1pPr>
          </a:lstStyle>
          <a:p>
            <a:fld id="{87EB74F9-4691-4C47-8739-6BA403DF512F}" type="datetime1">
              <a:rPr lang="en-GB" noProof="0" smtClean="0"/>
              <a:t>02/11/2026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bg1"/>
                </a:solidFill>
              </a:defRPr>
            </a:lvl1p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353680"/>
            <a:ext cx="4838700" cy="6150641"/>
          </a:xfrm>
        </p:spPr>
        <p:txBody>
          <a:bodyPr/>
          <a:lstStyle>
            <a:lvl1pPr marL="0" indent="0" algn="ctr">
              <a:buNone/>
              <a:defRPr/>
            </a:lvl1pPr>
          </a:lstStyle>
          <a:p>
            <a:r>
              <a:rPr lang="en-US" noProof="0"/>
              <a:t>Click icon to add picture</a:t>
            </a:r>
            <a:endParaRPr lang="en-GB" noProof="0"/>
          </a:p>
        </p:txBody>
      </p:sp>
      <p:pic>
        <p:nvPicPr>
          <p:cNvPr id="12" name="Picture 9">
            <a:extLst>
              <a:ext uri="{FF2B5EF4-FFF2-40B4-BE49-F238E27FC236}">
                <a16:creationId xmlns:a16="http://schemas.microsoft.com/office/drawing/2014/main" id="{7C3B865D-3169-4F41-AFEE-F37A7D3AA95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2398343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Image Lef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p>
            <a:r>
              <a:rPr lang="en-US" noProof="0"/>
              <a:t>Click to edit Master title style</a:t>
            </a:r>
            <a:endParaRPr lang="en-GB" noProof="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1014881" cy="365125"/>
          </a:xfrm>
        </p:spPr>
        <p:txBody>
          <a:bodyPr/>
          <a:lstStyle/>
          <a:p>
            <a:fld id="{7F79C1E0-06D4-42B3-8A23-AF9F6CDC2BFB}" type="datetime1">
              <a:rPr lang="en-GB" noProof="0" smtClean="0"/>
              <a:t>02/11/2026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p>
            <a:fld id="{55E77CB2-C284-934C-81D5-5EB262090403}" type="slidenum">
              <a:rPr lang="en-GB" noProof="0" smtClean="0"/>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US" noProof="0"/>
              <a:t>Click icon to add picture</a:t>
            </a:r>
            <a:endParaRPr lang="en-GB" noProof="0"/>
          </a:p>
        </p:txBody>
      </p:sp>
      <p:pic>
        <p:nvPicPr>
          <p:cNvPr id="10" name="Picture 7">
            <a:extLst>
              <a:ext uri="{FF2B5EF4-FFF2-40B4-BE49-F238E27FC236}">
                <a16:creationId xmlns:a16="http://schemas.microsoft.com/office/drawing/2014/main" id="{8E226D6B-CB81-42D8-8356-17EB5CBC082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915438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Image Left Sand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E7E89-BAC1-4A20-A1B5-0E2D337B816E}"/>
              </a:ext>
            </a:extLst>
          </p:cNvPr>
          <p:cNvSpPr/>
          <p:nvPr userDrawn="1"/>
        </p:nvSpPr>
        <p:spPr>
          <a:xfrm>
            <a:off x="4549254" y="0"/>
            <a:ext cx="76427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tx2"/>
                </a:solidFill>
              </a:defRPr>
            </a:lvl1pPr>
          </a:lstStyle>
          <a:p>
            <a:r>
              <a:rPr lang="en-US" noProof="0"/>
              <a:t>Click to edit Master title style</a:t>
            </a:r>
            <a:endParaRPr lang="en-GB" noProof="0"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tx2"/>
                </a:solidFill>
              </a:defRPr>
            </a:lvl1pPr>
            <a:lvl2pPr>
              <a:lnSpc>
                <a:spcPct val="100000"/>
              </a:lnSpc>
              <a:defRPr sz="2400">
                <a:solidFill>
                  <a:schemeClr val="tx2"/>
                </a:solidFill>
              </a:defRPr>
            </a:lvl2pPr>
            <a:lvl3pPr>
              <a:lnSpc>
                <a:spcPct val="100000"/>
              </a:lnSpc>
              <a:defRPr sz="2400">
                <a:solidFill>
                  <a:schemeClr val="tx2"/>
                </a:solidFill>
              </a:defRPr>
            </a:lvl3pPr>
            <a:lvl4pPr>
              <a:lnSpc>
                <a:spcPct val="100000"/>
              </a:lnSpc>
              <a:defRPr sz="2400">
                <a:solidFill>
                  <a:schemeClr val="tx2"/>
                </a:solidFill>
              </a:defRPr>
            </a:lvl4pPr>
            <a:lvl5pPr>
              <a:lnSpc>
                <a:spcPct val="100000"/>
              </a:lnSpc>
              <a:defRPr sz="2400">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tx2"/>
                </a:solidFill>
              </a:defRPr>
            </a:lvl1pPr>
          </a:lstStyle>
          <a:p>
            <a:fld id="{4FE09656-C90D-411C-99B5-CA480BA1A14C}" type="datetime1">
              <a:rPr lang="en-GB" smtClean="0"/>
              <a:pPr/>
              <a:t>02/11/2026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tx2"/>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tx2"/>
                </a:solidFill>
              </a:defRPr>
            </a:lvl1pPr>
          </a:lstStyle>
          <a:p>
            <a:fld id="{55E77CB2-C284-934C-81D5-5EB262090403}" type="slidenum">
              <a:rPr lang="fi-FI" smtClean="0"/>
              <a:pPr/>
              <a:t>‹#›</a:t>
            </a:fld>
            <a:endParaRPr lang="fi-FI"/>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353680"/>
            <a:ext cx="4838700" cy="6150641"/>
          </a:xfrm>
        </p:spPr>
        <p:txBody>
          <a:bodyPr/>
          <a:lstStyle>
            <a:lvl1pPr marL="0" indent="0" algn="ctr">
              <a:buNone/>
              <a:defRPr/>
            </a:lvl1pPr>
          </a:lstStyle>
          <a:p>
            <a:r>
              <a:rPr lang="en-US" noProof="0"/>
              <a:t>Click icon to add picture</a:t>
            </a:r>
            <a:endParaRPr lang="en-GB" noProof="0"/>
          </a:p>
        </p:txBody>
      </p:sp>
      <p:pic>
        <p:nvPicPr>
          <p:cNvPr id="12" name="Picture 7">
            <a:extLst>
              <a:ext uri="{FF2B5EF4-FFF2-40B4-BE49-F238E27FC236}">
                <a16:creationId xmlns:a16="http://schemas.microsoft.com/office/drawing/2014/main" id="{5A1903C9-86CA-417B-92AF-DAB901019A3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5345898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6"/>
            <a:ext cx="11142663" cy="1258888"/>
          </a:xfrm>
        </p:spPr>
        <p:txBody>
          <a:bodyPr/>
          <a:lstStyle/>
          <a:p>
            <a:r>
              <a:rPr lang="en-US" noProof="0"/>
              <a:t>Click to edit Master title style</a:t>
            </a:r>
            <a:endParaRPr lang="en-GB" noProof="0"/>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399" y="1930872"/>
            <a:ext cx="5475600" cy="4090516"/>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0463" y="1930872"/>
            <a:ext cx="5475600" cy="4090516"/>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p>
            <a:fld id="{6F82A3B1-C246-49E4-9600-0E1ED7B2FD47}" type="datetime1">
              <a:rPr lang="en-GB" noProof="0" smtClean="0"/>
              <a:t>02/11/2026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noProof="0" smtClean="0"/>
              <a:t>‹#›</a:t>
            </a:fld>
            <a:endParaRPr lang="en-GB" noProof="0"/>
          </a:p>
        </p:txBody>
      </p:sp>
      <p:pic>
        <p:nvPicPr>
          <p:cNvPr id="10" name="Picture 7">
            <a:extLst>
              <a:ext uri="{FF2B5EF4-FFF2-40B4-BE49-F238E27FC236}">
                <a16:creationId xmlns:a16="http://schemas.microsoft.com/office/drawing/2014/main" id="{A6DA8FC4-C72F-4E76-8B9C-2946724BE3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10104233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6"/>
            <a:ext cx="11142662" cy="1258888"/>
          </a:xfrm>
        </p:spPr>
        <p:txBody>
          <a:bodyPr/>
          <a:lstStyle>
            <a:lvl1pPr>
              <a:defRPr>
                <a:solidFill>
                  <a:schemeClr val="bg1"/>
                </a:solidFill>
              </a:defRPr>
            </a:lvl1pPr>
          </a:lstStyle>
          <a:p>
            <a:r>
              <a:rPr lang="en-US" noProof="0"/>
              <a:t>Click to edit Master title style</a:t>
            </a:r>
            <a:endParaRPr lang="en-GB" noProof="0"/>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400" y="1930872"/>
            <a:ext cx="5473700" cy="4090516"/>
          </a:xfrm>
        </p:spPr>
        <p:txBody>
          <a:bodyPr>
            <a:normAutofit/>
          </a:bodyPr>
          <a:lstStyle>
            <a:lvl1pPr marL="0" indent="0">
              <a:lnSpc>
                <a:spcPct val="100000"/>
              </a:lnSpc>
              <a:buNone/>
              <a:defRPr sz="2800">
                <a:solidFill>
                  <a:schemeClr val="bg1"/>
                </a:solidFill>
              </a:defRPr>
            </a:lvl1pPr>
            <a:lvl2pPr marL="457200" indent="0">
              <a:lnSpc>
                <a:spcPct val="100000"/>
              </a:lnSpc>
              <a:buNone/>
              <a:defRPr sz="2400">
                <a:solidFill>
                  <a:schemeClr val="bg1"/>
                </a:solidFill>
              </a:defRPr>
            </a:lvl2pPr>
            <a:lvl3pPr marL="914400" indent="0">
              <a:lnSpc>
                <a:spcPct val="100000"/>
              </a:lnSpc>
              <a:buNone/>
              <a:defRPr sz="2400">
                <a:solidFill>
                  <a:schemeClr val="bg1"/>
                </a:solidFill>
              </a:defRPr>
            </a:lvl3pPr>
            <a:lvl4pPr marL="1371600" indent="0">
              <a:lnSpc>
                <a:spcPct val="100000"/>
              </a:lnSpc>
              <a:buNone/>
              <a:defRPr sz="2400">
                <a:solidFill>
                  <a:schemeClr val="bg1"/>
                </a:solidFill>
              </a:defRPr>
            </a:lvl4pPr>
            <a:lvl5pPr marL="1828800" indent="0">
              <a:lnSpc>
                <a:spcPct val="100000"/>
              </a:lnSpc>
              <a:buNone/>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2363" y="1930872"/>
            <a:ext cx="5473699" cy="4090516"/>
          </a:xfrm>
        </p:spPr>
        <p:txBody>
          <a:bodyPr>
            <a:normAutofit/>
          </a:bodyPr>
          <a:lstStyle>
            <a:lvl1pPr marL="0" indent="0">
              <a:lnSpc>
                <a:spcPct val="100000"/>
              </a:lnSpc>
              <a:buNone/>
              <a:defRPr sz="2800">
                <a:solidFill>
                  <a:schemeClr val="bg1"/>
                </a:solidFill>
              </a:defRPr>
            </a:lvl1pPr>
            <a:lvl2pPr marL="457200" indent="0">
              <a:lnSpc>
                <a:spcPct val="100000"/>
              </a:lnSpc>
              <a:buNone/>
              <a:defRPr sz="2400">
                <a:solidFill>
                  <a:schemeClr val="bg1"/>
                </a:solidFill>
              </a:defRPr>
            </a:lvl2pPr>
            <a:lvl3pPr marL="914400" indent="0">
              <a:lnSpc>
                <a:spcPct val="100000"/>
              </a:lnSpc>
              <a:buNone/>
              <a:defRPr sz="2400">
                <a:solidFill>
                  <a:schemeClr val="bg1"/>
                </a:solidFill>
              </a:defRPr>
            </a:lvl3pPr>
            <a:lvl4pPr marL="1371600" indent="0">
              <a:lnSpc>
                <a:spcPct val="100000"/>
              </a:lnSpc>
              <a:buNone/>
              <a:defRPr sz="2400">
                <a:solidFill>
                  <a:schemeClr val="bg1"/>
                </a:solidFill>
              </a:defRPr>
            </a:lvl4pPr>
            <a:lvl5pPr marL="1828800" indent="0">
              <a:lnSpc>
                <a:spcPct val="100000"/>
              </a:lnSpc>
              <a:buNone/>
              <a:defRPr sz="24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lvl1pPr>
              <a:defRPr>
                <a:solidFill>
                  <a:schemeClr val="bg1"/>
                </a:solidFill>
              </a:defRPr>
            </a:lvl1pPr>
          </a:lstStyle>
          <a:p>
            <a:fld id="{3F652285-F14A-41A2-9EE9-2DA1FC60CB15}" type="datetime1">
              <a:rPr lang="en-GB" noProof="0" smtClean="0"/>
              <a:t>02/11/2026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lvl1pPr>
              <a:defRPr>
                <a:solidFill>
                  <a:schemeClr val="bg1"/>
                </a:solidFill>
              </a:defRPr>
            </a:lvl1p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pic>
        <p:nvPicPr>
          <p:cNvPr id="11" name="Picture 9">
            <a:extLst>
              <a:ext uri="{FF2B5EF4-FFF2-40B4-BE49-F238E27FC236}">
                <a16:creationId xmlns:a16="http://schemas.microsoft.com/office/drawing/2014/main" id="{3E40C7DB-D630-4067-936F-C99A09BBC4D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923412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5"/>
            <a:ext cx="11142663" cy="1258888"/>
          </a:xfrm>
        </p:spPr>
        <p:txBody>
          <a:bodyPr/>
          <a:lstStyle/>
          <a:p>
            <a:r>
              <a:rPr lang="en-US" noProof="0"/>
              <a:t>Click to edit Master title style</a:t>
            </a:r>
            <a:endParaRPr lang="en-GB" noProof="0"/>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399" y="1930872"/>
            <a:ext cx="5475600" cy="4088928"/>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0463" y="1930872"/>
            <a:ext cx="5475600" cy="4088928"/>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p>
            <a:fld id="{8EF3A21C-F0C6-45A9-9D80-F39254227A46}" type="datetime1">
              <a:rPr lang="en-GB" noProof="0" smtClean="0"/>
              <a:t>02/11/2026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noProof="0" smtClean="0"/>
              <a:t>‹#›</a:t>
            </a:fld>
            <a:endParaRPr lang="en-GB" noProof="0"/>
          </a:p>
        </p:txBody>
      </p:sp>
      <p:pic>
        <p:nvPicPr>
          <p:cNvPr id="10" name="Picture 7">
            <a:extLst>
              <a:ext uri="{FF2B5EF4-FFF2-40B4-BE49-F238E27FC236}">
                <a16:creationId xmlns:a16="http://schemas.microsoft.com/office/drawing/2014/main" id="{CBA79E82-D3D6-453C-A14D-E2B7574118C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31408630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ading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41150" y="2588256"/>
            <a:ext cx="3744132" cy="1681488"/>
          </a:xfrm>
        </p:spPr>
        <p:txBody>
          <a:bodyPr anchor="ctr" anchorCtr="0">
            <a:noAutofit/>
          </a:bodyPr>
          <a:lstStyle>
            <a:lvl1pPr>
              <a:defRPr sz="4400">
                <a:solidFill>
                  <a:schemeClr val="tx2"/>
                </a:solidFill>
              </a:defRPr>
            </a:lvl1pPr>
          </a:lstStyle>
          <a:p>
            <a:r>
              <a:rPr lang="en-US" noProof="0"/>
              <a:t>Click to edit Master title style</a:t>
            </a:r>
            <a:endParaRPr lang="fi-FI" noProof="0" dirty="0"/>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hasCustomPrompt="1"/>
          </p:nvPr>
        </p:nvSpPr>
        <p:spPr>
          <a:xfrm>
            <a:off x="6608736" y="1471126"/>
            <a:ext cx="5340457" cy="3915747"/>
          </a:xfrm>
        </p:spPr>
        <p:txBody>
          <a:bodyPr anchor="ctr" anchorCtr="0">
            <a:noAutofit/>
          </a:bodyPr>
          <a:lstStyle>
            <a:lvl1pPr marL="0" indent="0">
              <a:lnSpc>
                <a:spcPct val="150000"/>
              </a:lnSpc>
              <a:buNone/>
              <a:defRPr sz="2400">
                <a:solidFill>
                  <a:schemeClr val="tx2"/>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noProof="0" dirty="0"/>
              <a:t>Edit Master text styles</a:t>
            </a:r>
          </a:p>
        </p:txBody>
      </p:sp>
      <p:pic>
        <p:nvPicPr>
          <p:cNvPr id="5" name="Picture 7">
            <a:extLst>
              <a:ext uri="{FF2B5EF4-FFF2-40B4-BE49-F238E27FC236}">
                <a16:creationId xmlns:a16="http://schemas.microsoft.com/office/drawing/2014/main" id="{0F53087C-419A-4D86-A56D-90C8BAE0116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5801019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bg1"/>
                </a:solidFill>
              </a:defRPr>
            </a:lvl1pPr>
          </a:lstStyle>
          <a:p>
            <a:r>
              <a:rPr lang="en-US" noProof="0"/>
              <a:t>Click to edit Master title style</a:t>
            </a:r>
            <a:endParaRPr lang="en-GB" noProof="0"/>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noProof="0"/>
              <a:t>Click to edit Master text styles</a:t>
            </a:r>
          </a:p>
        </p:txBody>
      </p:sp>
      <p:pic>
        <p:nvPicPr>
          <p:cNvPr id="6" name="Picture 9">
            <a:extLst>
              <a:ext uri="{FF2B5EF4-FFF2-40B4-BE49-F238E27FC236}">
                <a16:creationId xmlns:a16="http://schemas.microsoft.com/office/drawing/2014/main" id="{2209C8B9-1BBE-48C1-9D53-E24C3B85C23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56944" y="3083345"/>
            <a:ext cx="2475859" cy="691311"/>
          </a:xfrm>
          <a:prstGeom prst="rect">
            <a:avLst/>
          </a:prstGeom>
        </p:spPr>
      </p:pic>
    </p:spTree>
    <p:extLst>
      <p:ext uri="{BB962C8B-B14F-4D97-AF65-F5344CB8AC3E}">
        <p14:creationId xmlns:p14="http://schemas.microsoft.com/office/powerpoint/2010/main" val="21695824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Header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tx2"/>
                </a:solidFill>
              </a:defRPr>
            </a:lvl1pPr>
          </a:lstStyle>
          <a:p>
            <a:r>
              <a:rPr lang="en-US" noProof="0"/>
              <a:t>Click to edit Master title style</a:t>
            </a:r>
            <a:endParaRPr lang="en-GB" noProof="0" dirty="0"/>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tx2"/>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noProof="0"/>
              <a:t>Click to edit Master text styles</a:t>
            </a:r>
          </a:p>
        </p:txBody>
      </p:sp>
      <p:pic>
        <p:nvPicPr>
          <p:cNvPr id="7" name="Picture 7">
            <a:extLst>
              <a:ext uri="{FF2B5EF4-FFF2-40B4-BE49-F238E27FC236}">
                <a16:creationId xmlns:a16="http://schemas.microsoft.com/office/drawing/2014/main" id="{5553356B-F412-4201-8562-40D55C61048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56944" y="3083676"/>
            <a:ext cx="2472697" cy="690428"/>
          </a:xfrm>
          <a:prstGeom prst="rect">
            <a:avLst/>
          </a:prstGeom>
        </p:spPr>
      </p:pic>
    </p:spTree>
    <p:extLst>
      <p:ext uri="{BB962C8B-B14F-4D97-AF65-F5344CB8AC3E}">
        <p14:creationId xmlns:p14="http://schemas.microsoft.com/office/powerpoint/2010/main" val="32760862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ubheading with sloga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1460876" y="4070836"/>
            <a:ext cx="9270248" cy="820738"/>
          </a:xfrm>
        </p:spPr>
        <p:txBody>
          <a:bodyPr anchor="ctr" anchorCtr="0">
            <a:normAutofit/>
          </a:bodyPr>
          <a:lstStyle>
            <a:lvl1pPr algn="ctr">
              <a:defRPr sz="2800" b="0" i="0" baseline="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n-US" noProof="0"/>
              <a:t>Click to edit Master title style</a:t>
            </a:r>
            <a:endParaRPr lang="en-GB" noProof="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460876" y="2242850"/>
            <a:ext cx="9270248" cy="1446550"/>
          </a:xfrm>
          <a:prstGeom prst="rect">
            <a:avLst/>
          </a:prstGeom>
          <a:noFill/>
        </p:spPr>
        <p:txBody>
          <a:bodyPr wrap="square" rtlCol="0">
            <a:spAutoFit/>
          </a:bodyPr>
          <a:lstStyle/>
          <a:p>
            <a:pPr algn="ctr"/>
            <a:r>
              <a:rPr lang="en-GB" sz="8800" noProof="0" dirty="0">
                <a:solidFill>
                  <a:schemeClr val="bg1"/>
                </a:solidFill>
                <a:latin typeface="+mj-lt"/>
              </a:rPr>
              <a:t>Get inspired</a:t>
            </a:r>
            <a:r>
              <a:rPr lang="en-GB" sz="8800" noProof="0" dirty="0">
                <a:solidFill>
                  <a:schemeClr val="accent2"/>
                </a:solidFill>
                <a:latin typeface="+mj-lt"/>
              </a:rPr>
              <a:t>.</a:t>
            </a:r>
          </a:p>
        </p:txBody>
      </p:sp>
      <p:pic>
        <p:nvPicPr>
          <p:cNvPr id="5" name="Picture 9">
            <a:extLst>
              <a:ext uri="{FF2B5EF4-FFF2-40B4-BE49-F238E27FC236}">
                <a16:creationId xmlns:a16="http://schemas.microsoft.com/office/drawing/2014/main" id="{903BF0F7-C209-43BB-B47B-7DDAAB42070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56944" y="5777992"/>
            <a:ext cx="2475859" cy="691311"/>
          </a:xfrm>
          <a:prstGeom prst="rect">
            <a:avLst/>
          </a:prstGeom>
        </p:spPr>
      </p:pic>
    </p:spTree>
    <p:extLst>
      <p:ext uri="{BB962C8B-B14F-4D97-AF65-F5344CB8AC3E}">
        <p14:creationId xmlns:p14="http://schemas.microsoft.com/office/powerpoint/2010/main" val="38985624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ubheading with sloga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1460876" y="4070836"/>
            <a:ext cx="9270248" cy="820738"/>
          </a:xfrm>
        </p:spPr>
        <p:txBody>
          <a:bodyPr anchor="ctr" anchorCtr="0">
            <a:normAutofit/>
          </a:bodyPr>
          <a:lstStyle>
            <a:lvl1pPr algn="ctr">
              <a:defRPr sz="2800" b="0" i="0" baseline="0">
                <a:solidFill>
                  <a:schemeClr val="tx2"/>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n-US" noProof="0"/>
              <a:t>Click to edit Master title style</a:t>
            </a:r>
            <a:endParaRPr lang="en-GB" noProof="0" dirty="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460876" y="2242850"/>
            <a:ext cx="9270248" cy="1446550"/>
          </a:xfrm>
          <a:prstGeom prst="rect">
            <a:avLst/>
          </a:prstGeom>
          <a:noFill/>
        </p:spPr>
        <p:txBody>
          <a:bodyPr wrap="square" rtlCol="0">
            <a:spAutoFit/>
          </a:bodyPr>
          <a:lstStyle/>
          <a:p>
            <a:pPr algn="ctr"/>
            <a:r>
              <a:rPr lang="en-GB" sz="8800" noProof="0" dirty="0">
                <a:solidFill>
                  <a:schemeClr val="tx2"/>
                </a:solidFill>
                <a:latin typeface="+mj-lt"/>
              </a:rPr>
              <a:t>Get inspired.</a:t>
            </a:r>
          </a:p>
        </p:txBody>
      </p:sp>
      <p:pic>
        <p:nvPicPr>
          <p:cNvPr id="6" name="Picture 7">
            <a:extLst>
              <a:ext uri="{FF2B5EF4-FFF2-40B4-BE49-F238E27FC236}">
                <a16:creationId xmlns:a16="http://schemas.microsoft.com/office/drawing/2014/main" id="{746AF290-0CAD-4007-9BA9-5702AAD29B1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2113" y="5778875"/>
            <a:ext cx="2472697" cy="690428"/>
          </a:xfrm>
          <a:prstGeom prst="rect">
            <a:avLst/>
          </a:prstGeom>
        </p:spPr>
      </p:pic>
    </p:spTree>
    <p:extLst>
      <p:ext uri="{BB962C8B-B14F-4D97-AF65-F5344CB8AC3E}">
        <p14:creationId xmlns:p14="http://schemas.microsoft.com/office/powerpoint/2010/main" val="11324921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ubheading with slogan and white margins">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9981E6-F6EC-409C-ABE1-201CD92FE3A2}"/>
              </a:ext>
            </a:extLst>
          </p:cNvPr>
          <p:cNvSpPr/>
          <p:nvPr userDrawn="1"/>
        </p:nvSpPr>
        <p:spPr>
          <a:xfrm>
            <a:off x="470727" y="470727"/>
            <a:ext cx="11250546" cy="5916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739775" y="4483100"/>
            <a:ext cx="8197241" cy="627388"/>
          </a:xfrm>
        </p:spPr>
        <p:txBody>
          <a:bodyPr anchor="ctr" anchorCtr="0">
            <a:normAutofit/>
          </a:bodyPr>
          <a:lstStyle>
            <a:lvl1pPr>
              <a:lnSpc>
                <a:spcPct val="100000"/>
              </a:lnSpc>
              <a:defRPr sz="2800" b="0" i="0" baseline="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n-US" noProof="0"/>
              <a:t>Click to edit Master title style</a:t>
            </a:r>
            <a:endParaRPr lang="en-GB" noProof="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76925" y="1163457"/>
            <a:ext cx="6221575" cy="3041858"/>
          </a:xfrm>
          <a:prstGeom prst="rect">
            <a:avLst/>
          </a:prstGeom>
          <a:noFill/>
        </p:spPr>
        <p:txBody>
          <a:bodyPr wrap="none" rtlCol="0">
            <a:spAutoFit/>
          </a:bodyPr>
          <a:lstStyle/>
          <a:p>
            <a:pPr>
              <a:lnSpc>
                <a:spcPts val="11500"/>
              </a:lnSpc>
            </a:pPr>
            <a:r>
              <a:rPr lang="en-GB" sz="11500" noProof="0">
                <a:solidFill>
                  <a:schemeClr val="bg1"/>
                </a:solidFill>
                <a:latin typeface="+mj-lt"/>
              </a:rPr>
              <a:t>Get</a:t>
            </a:r>
          </a:p>
          <a:p>
            <a:pPr>
              <a:lnSpc>
                <a:spcPts val="11500"/>
              </a:lnSpc>
            </a:pPr>
            <a:r>
              <a:rPr lang="en-GB" sz="11500" noProof="0">
                <a:solidFill>
                  <a:schemeClr val="bg1"/>
                </a:solidFill>
                <a:latin typeface="+mj-lt"/>
              </a:rPr>
              <a:t>inspired</a:t>
            </a:r>
            <a:r>
              <a:rPr lang="en-GB" sz="11500" noProof="0">
                <a:solidFill>
                  <a:schemeClr val="accent2"/>
                </a:solidFill>
                <a:latin typeface="+mj-lt"/>
              </a:rPr>
              <a:t>.</a:t>
            </a:r>
          </a:p>
        </p:txBody>
      </p:sp>
      <p:pic>
        <p:nvPicPr>
          <p:cNvPr id="6" name="Picture 9">
            <a:extLst>
              <a:ext uri="{FF2B5EF4-FFF2-40B4-BE49-F238E27FC236}">
                <a16:creationId xmlns:a16="http://schemas.microsoft.com/office/drawing/2014/main" id="{9F9B1646-74CD-4034-B754-0E28DB33D30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937016" y="5499472"/>
            <a:ext cx="2475859" cy="691311"/>
          </a:xfrm>
          <a:prstGeom prst="rect">
            <a:avLst/>
          </a:prstGeom>
        </p:spPr>
      </p:pic>
    </p:spTree>
    <p:extLst>
      <p:ext uri="{BB962C8B-B14F-4D97-AF65-F5344CB8AC3E}">
        <p14:creationId xmlns:p14="http://schemas.microsoft.com/office/powerpoint/2010/main" val="9901961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ubheading with image">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8560DE8-8C65-4031-84DF-CD6D842BEF7E}"/>
              </a:ext>
            </a:extLst>
          </p:cNvPr>
          <p:cNvSpPr>
            <a:spLocks noGrp="1"/>
          </p:cNvSpPr>
          <p:nvPr>
            <p:ph type="pic" sz="quarter" idx="11"/>
          </p:nvPr>
        </p:nvSpPr>
        <p:spPr>
          <a:xfrm>
            <a:off x="0" y="0"/>
            <a:ext cx="12192000" cy="6858000"/>
          </a:xfrm>
        </p:spPr>
        <p:txBody>
          <a:bodyPr anchor="t" anchorCtr="1"/>
          <a:lstStyle>
            <a:lvl1pPr marL="0" indent="0" algn="ctr">
              <a:buNone/>
              <a:defRPr>
                <a:solidFill>
                  <a:schemeClr val="bg1"/>
                </a:solidFill>
              </a:defRPr>
            </a:lvl1pPr>
          </a:lstStyle>
          <a:p>
            <a:r>
              <a:rPr lang="en-US" noProof="0"/>
              <a:t>Click icon to add picture</a:t>
            </a:r>
            <a:endParaRPr lang="en-GB" noProof="0" dirty="0"/>
          </a:p>
        </p:txBody>
      </p:sp>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15938" y="2421388"/>
            <a:ext cx="3600000" cy="3600000"/>
          </a:xfrm>
          <a:solidFill>
            <a:schemeClr val="tx2"/>
          </a:solidFill>
        </p:spPr>
        <p:txBody>
          <a:bodyPr lIns="216000" tIns="216000" rIns="216000" bIns="216000" anchor="b" anchorCtr="0">
            <a:normAutofit/>
          </a:bodyPr>
          <a:lstStyle>
            <a:lvl1pPr>
              <a:defRPr sz="3600" b="0">
                <a:solidFill>
                  <a:schemeClr val="bg1"/>
                </a:solidFill>
              </a:defRPr>
            </a:lvl1pPr>
          </a:lstStyle>
          <a:p>
            <a:r>
              <a:rPr lang="en-US" noProof="0"/>
              <a:t>Click to edit Master title style</a:t>
            </a:r>
            <a:endParaRPr lang="en-GB" noProof="0" dirty="0"/>
          </a:p>
        </p:txBody>
      </p:sp>
    </p:spTree>
    <p:extLst>
      <p:ext uri="{BB962C8B-B14F-4D97-AF65-F5344CB8AC3E}">
        <p14:creationId xmlns:p14="http://schemas.microsoft.com/office/powerpoint/2010/main" val="39292622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ogan and logo Green">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3F671-D019-4D23-809A-AC6D6F622212}"/>
              </a:ext>
            </a:extLst>
          </p:cNvPr>
          <p:cNvSpPr txBox="1"/>
          <p:nvPr userDrawn="1"/>
        </p:nvSpPr>
        <p:spPr>
          <a:xfrm>
            <a:off x="2665413" y="2027891"/>
            <a:ext cx="6861174" cy="1446550"/>
          </a:xfrm>
          <a:prstGeom prst="rect">
            <a:avLst/>
          </a:prstGeom>
          <a:noFill/>
        </p:spPr>
        <p:txBody>
          <a:bodyPr wrap="none" rtlCol="0">
            <a:spAutoFit/>
          </a:bodyPr>
          <a:lstStyle/>
          <a:p>
            <a:pPr algn="ctr"/>
            <a:r>
              <a:rPr lang="en-GB" sz="8800" noProof="0" dirty="0">
                <a:solidFill>
                  <a:schemeClr val="bg1"/>
                </a:solidFill>
                <a:latin typeface="+mj-lt"/>
              </a:rPr>
              <a:t>Get inspired</a:t>
            </a:r>
            <a:r>
              <a:rPr lang="en-GB" sz="8800" noProof="0" dirty="0">
                <a:solidFill>
                  <a:schemeClr val="accent2"/>
                </a:solidFill>
                <a:latin typeface="+mj-lt"/>
              </a:rPr>
              <a:t>.</a:t>
            </a:r>
          </a:p>
        </p:txBody>
      </p:sp>
      <p:pic>
        <p:nvPicPr>
          <p:cNvPr id="4" name="Picture 9">
            <a:extLst>
              <a:ext uri="{FF2B5EF4-FFF2-40B4-BE49-F238E27FC236}">
                <a16:creationId xmlns:a16="http://schemas.microsoft.com/office/drawing/2014/main" id="{86269323-34BC-43C3-BFF5-3BA9BA534A8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426885" y="4471225"/>
            <a:ext cx="3338231" cy="932103"/>
          </a:xfrm>
          <a:prstGeom prst="rect">
            <a:avLst/>
          </a:prstGeom>
        </p:spPr>
      </p:pic>
    </p:spTree>
    <p:extLst>
      <p:ext uri="{BB962C8B-B14F-4D97-AF65-F5344CB8AC3E}">
        <p14:creationId xmlns:p14="http://schemas.microsoft.com/office/powerpoint/2010/main" val="4712938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logan and logo San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3F671-D019-4D23-809A-AC6D6F622212}"/>
              </a:ext>
            </a:extLst>
          </p:cNvPr>
          <p:cNvSpPr txBox="1"/>
          <p:nvPr userDrawn="1"/>
        </p:nvSpPr>
        <p:spPr>
          <a:xfrm>
            <a:off x="2665413" y="2027891"/>
            <a:ext cx="6861174" cy="1446550"/>
          </a:xfrm>
          <a:prstGeom prst="rect">
            <a:avLst/>
          </a:prstGeom>
          <a:noFill/>
        </p:spPr>
        <p:txBody>
          <a:bodyPr wrap="none" rtlCol="0">
            <a:spAutoFit/>
          </a:bodyPr>
          <a:lstStyle/>
          <a:p>
            <a:pPr algn="ctr"/>
            <a:r>
              <a:rPr lang="en-GB" sz="8800" noProof="0" dirty="0">
                <a:solidFill>
                  <a:schemeClr val="tx2"/>
                </a:solidFill>
                <a:latin typeface="+mj-lt"/>
              </a:rPr>
              <a:t>Get inspired.</a:t>
            </a:r>
          </a:p>
        </p:txBody>
      </p:sp>
      <p:pic>
        <p:nvPicPr>
          <p:cNvPr id="5" name="Picture 7">
            <a:extLst>
              <a:ext uri="{FF2B5EF4-FFF2-40B4-BE49-F238E27FC236}">
                <a16:creationId xmlns:a16="http://schemas.microsoft.com/office/drawing/2014/main" id="{DC44CC0C-11B6-4DEF-83D7-A8D1B2CAD68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09756" y="4494365"/>
            <a:ext cx="3172488" cy="885824"/>
          </a:xfrm>
          <a:prstGeom prst="rect">
            <a:avLst/>
          </a:prstGeom>
        </p:spPr>
      </p:pic>
    </p:spTree>
    <p:extLst>
      <p:ext uri="{BB962C8B-B14F-4D97-AF65-F5344CB8AC3E}">
        <p14:creationId xmlns:p14="http://schemas.microsoft.com/office/powerpoint/2010/main" val="13592773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85B47-EE4B-02C9-21DA-AC1165EE0B5A}"/>
              </a:ext>
            </a:extLst>
          </p:cNvPr>
          <p:cNvSpPr>
            <a:spLocks noGrp="1"/>
          </p:cNvSpPr>
          <p:nvPr>
            <p:ph type="dt" sz="half" idx="10"/>
          </p:nvPr>
        </p:nvSpPr>
        <p:spPr/>
        <p:txBody>
          <a:bodyPr/>
          <a:lstStyle/>
          <a:p>
            <a:fld id="{66125F02-FFAD-4584-9F3F-116D5FE268C5}" type="datetime1">
              <a:rPr lang="en-GB" noProof="0" smtClean="0"/>
              <a:t>02/11/2026</a:t>
            </a:fld>
            <a:endParaRPr lang="en-GB" noProof="0"/>
          </a:p>
        </p:txBody>
      </p:sp>
      <p:sp>
        <p:nvSpPr>
          <p:cNvPr id="3" name="Footer Placeholder 2">
            <a:extLst>
              <a:ext uri="{FF2B5EF4-FFF2-40B4-BE49-F238E27FC236}">
                <a16:creationId xmlns:a16="http://schemas.microsoft.com/office/drawing/2014/main" id="{856B0297-03FB-6BA1-F69C-E44C7EE47535}"/>
              </a:ext>
            </a:extLst>
          </p:cNvPr>
          <p:cNvSpPr>
            <a:spLocks noGrp="1"/>
          </p:cNvSpPr>
          <p:nvPr>
            <p:ph type="ftr" sz="quarter" idx="11"/>
          </p:nvPr>
        </p:nvSpPr>
        <p:spPr/>
        <p:txBody>
          <a:bodyPr/>
          <a:lstStyle/>
          <a:p>
            <a:endParaRPr lang="en-GB" noProof="0"/>
          </a:p>
        </p:txBody>
      </p:sp>
      <p:sp>
        <p:nvSpPr>
          <p:cNvPr id="4" name="Slide Number Placeholder 3">
            <a:extLst>
              <a:ext uri="{FF2B5EF4-FFF2-40B4-BE49-F238E27FC236}">
                <a16:creationId xmlns:a16="http://schemas.microsoft.com/office/drawing/2014/main" id="{3249FF79-5028-E71F-D3B0-256E8C53C0E4}"/>
              </a:ext>
            </a:extLst>
          </p:cNvPr>
          <p:cNvSpPr>
            <a:spLocks noGrp="1"/>
          </p:cNvSpPr>
          <p:nvPr>
            <p:ph type="sldNum" sz="quarter" idx="12"/>
          </p:nvPr>
        </p:nvSpPr>
        <p:spPr>
          <a:xfrm>
            <a:off x="8898699" y="6231090"/>
            <a:ext cx="834264" cy="365125"/>
          </a:xfrm>
          <a:prstGeom prst="rect">
            <a:avLst/>
          </a:prstGeom>
        </p:spPr>
        <p:txBody>
          <a:bodyPr/>
          <a:lstStyle/>
          <a:p>
            <a:fld id="{55E77CB2-C284-934C-81D5-5EB262090403}" type="slidenum">
              <a:rPr lang="en-GB" noProof="0" smtClean="0"/>
              <a:t>‹#›</a:t>
            </a:fld>
            <a:endParaRPr lang="en-GB" noProof="0"/>
          </a:p>
        </p:txBody>
      </p:sp>
      <p:pic>
        <p:nvPicPr>
          <p:cNvPr id="6" name="Picture 7">
            <a:extLst>
              <a:ext uri="{FF2B5EF4-FFF2-40B4-BE49-F238E27FC236}">
                <a16:creationId xmlns:a16="http://schemas.microsoft.com/office/drawing/2014/main" id="{67764BA3-C423-4020-961A-50ECB46B8C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781318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i-FI"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440BC-9B28-4ACE-B7B8-D3C83187B980}" type="datetimeFigureOut">
              <a:rPr lang="fi-FI" smtClean="0"/>
              <a:t>2.11.2026</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2F644-756C-4530-A69F-A71AB7A98F48}" type="slidenum">
              <a:rPr lang="fi-FI" smtClean="0"/>
              <a:t>‹#›</a:t>
            </a:fld>
            <a:endParaRPr lang="fi-FI"/>
          </a:p>
        </p:txBody>
      </p:sp>
    </p:spTree>
    <p:extLst>
      <p:ext uri="{BB962C8B-B14F-4D97-AF65-F5344CB8AC3E}">
        <p14:creationId xmlns:p14="http://schemas.microsoft.com/office/powerpoint/2010/main" val="315667327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79" r:id="rId7"/>
    <p:sldLayoutId id="2147483673" r:id="rId8"/>
    <p:sldLayoutId id="2147483666"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74" r:id="rId19"/>
    <p:sldLayoutId id="2147483675" r:id="rId20"/>
    <p:sldLayoutId id="2147483676" r:id="rId21"/>
    <p:sldLayoutId id="2147483677" r:id="rId22"/>
    <p:sldLayoutId id="2147483678" r:id="rId23"/>
    <p:sldLayoutId id="2147483689" r:id="rId24"/>
    <p:sldLayoutId id="2147483690" r:id="rId25"/>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B3E58C-48B1-E6F6-6E60-99DF412E7A02}"/>
              </a:ext>
            </a:extLst>
          </p:cNvPr>
          <p:cNvSpPr>
            <a:spLocks noGrp="1"/>
          </p:cNvSpPr>
          <p:nvPr>
            <p:ph type="title"/>
          </p:nvPr>
        </p:nvSpPr>
        <p:spPr>
          <a:xfrm>
            <a:off x="533399" y="441325"/>
            <a:ext cx="11142663" cy="1262216"/>
          </a:xfrm>
          <a:prstGeom prst="rect">
            <a:avLst/>
          </a:prstGeom>
        </p:spPr>
        <p:txBody>
          <a:bodyPr vert="horz" lIns="0" tIns="0" rIns="0" bIns="0" rtlCol="0" anchor="ctr" anchorCtr="0">
            <a:normAutofit/>
          </a:bodyPr>
          <a:lstStyle/>
          <a:p>
            <a:endParaRPr lang="en-GB" noProof="0"/>
          </a:p>
        </p:txBody>
      </p:sp>
      <p:sp>
        <p:nvSpPr>
          <p:cNvPr id="3" name="Text Placeholder 2">
            <a:extLst>
              <a:ext uri="{FF2B5EF4-FFF2-40B4-BE49-F238E27FC236}">
                <a16:creationId xmlns:a16="http://schemas.microsoft.com/office/drawing/2014/main" id="{CBAF9E43-204A-56B7-4F9A-4E8C1F8E423D}"/>
              </a:ext>
            </a:extLst>
          </p:cNvPr>
          <p:cNvSpPr>
            <a:spLocks noGrp="1"/>
          </p:cNvSpPr>
          <p:nvPr>
            <p:ph type="body" idx="1"/>
          </p:nvPr>
        </p:nvSpPr>
        <p:spPr>
          <a:xfrm>
            <a:off x="538098" y="1930872"/>
            <a:ext cx="11137965" cy="4090516"/>
          </a:xfrm>
          <a:prstGeom prst="rect">
            <a:avLst/>
          </a:prstGeom>
        </p:spPr>
        <p:txBody>
          <a:bodyPr vert="horz" lIns="0" tIns="0" rIns="0" bIns="0" rtlCol="0" anchor="t" anchorCtr="0">
            <a:normAutofit/>
          </a:bodyPr>
          <a:lstStyle/>
          <a:p>
            <a:pPr lvl="0"/>
            <a:endParaRPr lang="en-GB" noProof="0"/>
          </a:p>
        </p:txBody>
      </p:sp>
      <p:sp>
        <p:nvSpPr>
          <p:cNvPr id="4" name="Date Placeholder 3">
            <a:extLst>
              <a:ext uri="{FF2B5EF4-FFF2-40B4-BE49-F238E27FC236}">
                <a16:creationId xmlns:a16="http://schemas.microsoft.com/office/drawing/2014/main" id="{E9C4E6EE-57A3-DDFA-29D2-EE31983C5FB3}"/>
              </a:ext>
            </a:extLst>
          </p:cNvPr>
          <p:cNvSpPr>
            <a:spLocks noGrp="1"/>
          </p:cNvSpPr>
          <p:nvPr>
            <p:ph type="dt" sz="half" idx="2"/>
          </p:nvPr>
        </p:nvSpPr>
        <p:spPr>
          <a:xfrm>
            <a:off x="533400" y="6231090"/>
            <a:ext cx="2743200" cy="365125"/>
          </a:xfrm>
          <a:prstGeom prst="rect">
            <a:avLst/>
          </a:prstGeom>
        </p:spPr>
        <p:txBody>
          <a:bodyPr vert="horz" lIns="0" tIns="0" rIns="0" bIns="0" rtlCol="0" anchor="ctr"/>
          <a:lstStyle>
            <a:lvl1pPr algn="l">
              <a:defRPr sz="1200" b="0" i="0">
                <a:solidFill>
                  <a:srgbClr val="004A43"/>
                </a:solidFill>
                <a:latin typeface="+mn-lt"/>
                <a:ea typeface="Noto Sans" panose="020B0502040504020204" pitchFamily="34" charset="0"/>
                <a:cs typeface="Noto Sans" panose="020B0502040504020204" pitchFamily="34" charset="0"/>
              </a:defRPr>
            </a:lvl1pPr>
          </a:lstStyle>
          <a:p>
            <a:fld id="{DEEA4877-6B90-4D6A-805A-43D5F2850EB8}" type="datetime1">
              <a:rPr lang="en-GB" noProof="0" smtClean="0"/>
              <a:t>02/11/2026</a:t>
            </a:fld>
            <a:endParaRPr lang="en-GB" noProof="0"/>
          </a:p>
        </p:txBody>
      </p:sp>
      <p:sp>
        <p:nvSpPr>
          <p:cNvPr id="5" name="Footer Placeholder 4">
            <a:extLst>
              <a:ext uri="{FF2B5EF4-FFF2-40B4-BE49-F238E27FC236}">
                <a16:creationId xmlns:a16="http://schemas.microsoft.com/office/drawing/2014/main" id="{C4EC4DA0-8172-BFC0-8B62-B2EFA08C608C}"/>
              </a:ext>
            </a:extLst>
          </p:cNvPr>
          <p:cNvSpPr>
            <a:spLocks noGrp="1"/>
          </p:cNvSpPr>
          <p:nvPr>
            <p:ph type="ftr" sz="quarter" idx="3"/>
          </p:nvPr>
        </p:nvSpPr>
        <p:spPr>
          <a:xfrm>
            <a:off x="3621132" y="6231090"/>
            <a:ext cx="4851356" cy="365125"/>
          </a:xfrm>
          <a:prstGeom prst="rect">
            <a:avLst/>
          </a:prstGeom>
        </p:spPr>
        <p:txBody>
          <a:bodyPr vert="horz" lIns="0" tIns="0" rIns="0" bIns="0" rtlCol="0" anchor="ctr"/>
          <a:lstStyle>
            <a:lvl1pPr algn="ctr">
              <a:defRPr sz="1200" b="0" i="0">
                <a:solidFill>
                  <a:srgbClr val="004A43"/>
                </a:solidFill>
                <a:latin typeface="+mn-lt"/>
                <a:ea typeface="Noto Sans" panose="020B0502040504020204" pitchFamily="34" charset="0"/>
                <a:cs typeface="Noto Sans" panose="020B0502040504020204" pitchFamily="34" charset="0"/>
              </a:defRPr>
            </a:lvl1pPr>
          </a:lstStyle>
          <a:p>
            <a:endParaRPr lang="en-GB" noProof="0"/>
          </a:p>
        </p:txBody>
      </p:sp>
      <p:sp>
        <p:nvSpPr>
          <p:cNvPr id="8" name="Slide Number Placeholder 5">
            <a:extLst>
              <a:ext uri="{FF2B5EF4-FFF2-40B4-BE49-F238E27FC236}">
                <a16:creationId xmlns:a16="http://schemas.microsoft.com/office/drawing/2014/main" id="{FC2A60F9-AFAA-45F0-B8F8-6D3521BAAFE8}"/>
              </a:ext>
            </a:extLst>
          </p:cNvPr>
          <p:cNvSpPr>
            <a:spLocks noGrp="1"/>
          </p:cNvSpPr>
          <p:nvPr>
            <p:ph type="sldNum" sz="quarter" idx="4"/>
          </p:nvPr>
        </p:nvSpPr>
        <p:spPr>
          <a:xfrm>
            <a:off x="8797099" y="6231090"/>
            <a:ext cx="931101" cy="365125"/>
          </a:xfrm>
          <a:prstGeom prst="rect">
            <a:avLst/>
          </a:prstGeom>
        </p:spPr>
        <p:txBody>
          <a:bodyPr vert="horz" lIns="0" tIns="0" rIns="0" bIns="0" rtlCol="0" anchor="ctr"/>
          <a:lstStyle>
            <a:lvl1pPr algn="r">
              <a:defRPr lang="en-GB" sz="1200" b="0" i="0" smtClean="0">
                <a:solidFill>
                  <a:srgbClr val="004A43"/>
                </a:solidFill>
                <a:ea typeface="Noto Sans" panose="020B0502040504020204" pitchFamily="34" charset="0"/>
                <a:cs typeface="Noto Sans" panose="020B0502040504020204" pitchFamily="34" charset="0"/>
              </a:defRPr>
            </a:lvl1pPr>
          </a:lstStyle>
          <a:p>
            <a:fld id="{55E77CB2-C284-934C-81D5-5EB262090403}" type="slidenum">
              <a:rPr lang="en-GB" noProof="0" smtClean="0"/>
              <a:pPr/>
              <a:t>‹#›</a:t>
            </a:fld>
            <a:endParaRPr lang="en-GB" noProof="0"/>
          </a:p>
        </p:txBody>
      </p:sp>
    </p:spTree>
    <p:extLst>
      <p:ext uri="{BB962C8B-B14F-4D97-AF65-F5344CB8AC3E}">
        <p14:creationId xmlns:p14="http://schemas.microsoft.com/office/powerpoint/2010/main" val="148686711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Lst>
  <p:hf sldNum="0" hdr="0" ftr="0" dt="0"/>
  <p:txStyles>
    <p:titleStyle>
      <a:lvl1pPr algn="l" defTabSz="914400" rtl="0" eaLnBrk="1" latinLnBrk="0" hangingPunct="1">
        <a:lnSpc>
          <a:spcPct val="90000"/>
        </a:lnSpc>
        <a:spcBef>
          <a:spcPct val="0"/>
        </a:spcBef>
        <a:buNone/>
        <a:defRPr sz="4000" b="0" i="0" kern="1200">
          <a:solidFill>
            <a:srgbClr val="004A43"/>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b="0" i="0" kern="1200">
          <a:solidFill>
            <a:srgbClr val="004A43"/>
          </a:solidFill>
          <a:latin typeface="+mn-lt"/>
          <a:ea typeface="Noto Sans" panose="020B0502040504020204" pitchFamily="34" charset="0"/>
          <a:cs typeface="Noto Sans" panose="020B050204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1600" b="0" i="0" kern="1200">
          <a:solidFill>
            <a:srgbClr val="004A43"/>
          </a:solidFill>
          <a:latin typeface="+mn-lt"/>
          <a:ea typeface="Noto Sans" panose="020B0502040504020204" pitchFamily="34" charset="0"/>
          <a:cs typeface="Noto Sans" panose="020B050204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7355">
          <p15:clr>
            <a:srgbClr val="F26B43"/>
          </p15:clr>
        </p15:guide>
        <p15:guide id="3" orient="horz" pos="278">
          <p15:clr>
            <a:srgbClr val="F26B43"/>
          </p15:clr>
        </p15:guide>
        <p15:guide id="4" pos="325">
          <p15:clr>
            <a:srgbClr val="F26B43"/>
          </p15:clr>
        </p15:guide>
        <p15:guide id="5" pos="6131">
          <p15:clr>
            <a:srgbClr val="F26B43"/>
          </p15:clr>
        </p15:guide>
        <p15:guide id="6" pos="5337">
          <p15:clr>
            <a:srgbClr val="F26B43"/>
          </p15:clr>
        </p15:guide>
        <p15:guide id="7" pos="2071">
          <p15:clr>
            <a:srgbClr val="F26B43"/>
          </p15:clr>
        </p15:guide>
        <p15:guide id="8" pos="2275">
          <p15:clr>
            <a:srgbClr val="F26B43"/>
          </p15:clr>
        </p15:guide>
        <p15:guide id="9" pos="5541">
          <p15:clr>
            <a:srgbClr val="F26B43"/>
          </p15:clr>
        </p15:guide>
        <p15:guide id="10" orient="horz" pos="1207">
          <p15:clr>
            <a:srgbClr val="F26B43"/>
          </p15:clr>
        </p15:guide>
        <p15:guide id="11" orient="horz" pos="379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2648" y="1554480"/>
            <a:ext cx="10149840" cy="1481328"/>
          </a:xfrm>
          <a:prstGeom prst="rect">
            <a:avLst/>
          </a:prstGeom>
          <a:noFill/>
        </p:spPr>
        <p:txBody>
          <a:bodyPr wrap="square" lIns="0" tIns="9144" rIns="0" bIns="9144" anchor="t">
            <a:spAutoFit/>
          </a:bodyPr>
          <a:lstStyle/>
          <a:p>
            <a:pPr algn="l">
              <a:spcBef>
                <a:spcPts val="0"/>
              </a:spcBef>
              <a:spcAft>
                <a:spcPts val="0"/>
              </a:spcAft>
            </a:pPr>
            <a:r>
              <a:rPr sz="3700" b="1" i="0">
                <a:solidFill>
                  <a:srgbClr val="FFFFFF"/>
                </a:solidFill>
                <a:latin typeface="Arial"/>
              </a:rPr>
              <a:t>Ethics-Based Auditing</a:t>
            </a:r>
            <a:br/>
            <a:r>
              <a:rPr sz="3700" b="1" i="0">
                <a:solidFill>
                  <a:srgbClr val="FFFFFF"/>
                </a:solidFill>
                <a:latin typeface="Arial"/>
              </a:rPr>
              <a:t>of Generative AI</a:t>
            </a:r>
          </a:p>
        </p:txBody>
      </p:sp>
      <p:sp>
        <p:nvSpPr>
          <p:cNvPr id="3" name="TextBox 2"/>
          <p:cNvSpPr txBox="1"/>
          <p:nvPr/>
        </p:nvSpPr>
        <p:spPr>
          <a:xfrm>
            <a:off x="630936" y="3172968"/>
            <a:ext cx="10149840" cy="466344"/>
          </a:xfrm>
          <a:prstGeom prst="rect">
            <a:avLst/>
          </a:prstGeom>
          <a:noFill/>
        </p:spPr>
        <p:txBody>
          <a:bodyPr wrap="square" lIns="0" tIns="9144" rIns="0" bIns="9144" anchor="ctr">
            <a:spAutoFit/>
          </a:bodyPr>
          <a:lstStyle/>
          <a:p>
            <a:pPr algn="l">
              <a:spcBef>
                <a:spcPts val="0"/>
              </a:spcBef>
              <a:spcAft>
                <a:spcPts val="0"/>
              </a:spcAft>
            </a:pPr>
            <a:r>
              <a:rPr sz="2100" b="0" i="0">
                <a:solidFill>
                  <a:srgbClr val="FFFFFF"/>
                </a:solidFill>
                <a:latin typeface="Arial"/>
              </a:rPr>
              <a:t>From ethical principles to organizational audit practice</a:t>
            </a:r>
          </a:p>
        </p:txBody>
      </p:sp>
      <p:cxnSp>
        <p:nvCxnSpPr>
          <p:cNvPr id="4" name="Connector 3"/>
          <p:cNvCxnSpPr/>
          <p:nvPr/>
        </p:nvCxnSpPr>
        <p:spPr>
          <a:xfrm>
            <a:off x="640080" y="3849624"/>
            <a:ext cx="3977640" cy="0"/>
          </a:xfrm>
          <a:prstGeom prst="line">
            <a:avLst/>
          </a:prstGeom>
          <a:ln w="25400">
            <a:solidFill>
              <a:srgbClr val="A8CAC3"/>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40080" y="4005072"/>
            <a:ext cx="7315200" cy="329184"/>
          </a:xfrm>
          <a:prstGeom prst="rect">
            <a:avLst/>
          </a:prstGeom>
          <a:noFill/>
        </p:spPr>
        <p:txBody>
          <a:bodyPr wrap="square" lIns="0" tIns="9144" rIns="0" bIns="9144" anchor="ctr">
            <a:spAutoFit/>
          </a:bodyPr>
          <a:lstStyle/>
          <a:p>
            <a:pPr algn="l">
              <a:spcBef>
                <a:spcPts val="0"/>
              </a:spcBef>
              <a:spcAft>
                <a:spcPts val="0"/>
              </a:spcAft>
            </a:pPr>
            <a:r>
              <a:rPr sz="1400" b="0" i="0" dirty="0">
                <a:solidFill>
                  <a:srgbClr val="D0E9E4"/>
                </a:solidFill>
                <a:latin typeface="Arial"/>
              </a:rPr>
              <a:t>FLAIG Summit  /  3 November 2026</a:t>
            </a:r>
          </a:p>
        </p:txBody>
      </p:sp>
      <p:sp>
        <p:nvSpPr>
          <p:cNvPr id="6" name="TextBox 5"/>
          <p:cNvSpPr txBox="1"/>
          <p:nvPr/>
        </p:nvSpPr>
        <p:spPr>
          <a:xfrm>
            <a:off x="640080" y="5038344"/>
            <a:ext cx="8686800" cy="710964"/>
          </a:xfrm>
          <a:prstGeom prst="rect">
            <a:avLst/>
          </a:prstGeom>
          <a:noFill/>
        </p:spPr>
        <p:txBody>
          <a:bodyPr wrap="square" lIns="0" tIns="9144" rIns="0" bIns="9144" anchor="t">
            <a:spAutoFit/>
          </a:bodyPr>
          <a:lstStyle/>
          <a:p>
            <a:pPr algn="l">
              <a:spcBef>
                <a:spcPts val="0"/>
              </a:spcBef>
              <a:spcAft>
                <a:spcPts val="0"/>
              </a:spcAft>
            </a:pPr>
            <a:r>
              <a:rPr sz="1500" b="0" i="0" dirty="0">
                <a:solidFill>
                  <a:srgbClr val="FFFFFF"/>
                </a:solidFill>
                <a:latin typeface="Arial"/>
              </a:rPr>
              <a:t>Joakim Laine</a:t>
            </a:r>
            <a:br>
              <a:rPr dirty="0"/>
            </a:br>
            <a:r>
              <a:rPr sz="1500" b="0" i="0" dirty="0">
                <a:solidFill>
                  <a:srgbClr val="FFFFFF"/>
                </a:solidFill>
                <a:latin typeface="Arial"/>
              </a:rPr>
              <a:t>University of Turku · Information Systems Science</a:t>
            </a:r>
            <a:endParaRPr lang="fi-FI" sz="1500" b="0" i="0" dirty="0">
              <a:solidFill>
                <a:srgbClr val="FFFFFF"/>
              </a:solidFill>
              <a:latin typeface="Arial"/>
            </a:endParaRPr>
          </a:p>
          <a:p>
            <a:pPr algn="l">
              <a:spcBef>
                <a:spcPts val="0"/>
              </a:spcBef>
              <a:spcAft>
                <a:spcPts val="0"/>
              </a:spcAft>
            </a:pPr>
            <a:r>
              <a:rPr lang="en-FI" sz="1500" dirty="0">
                <a:solidFill>
                  <a:srgbClr val="FFFFFF"/>
                </a:solidFill>
                <a:latin typeface="Arial"/>
              </a:rPr>
              <a:t>Doctoral researcher</a:t>
            </a:r>
            <a:endParaRPr sz="1500" b="0" i="0" dirty="0">
              <a:solidFill>
                <a:srgbClr val="FFFFFF"/>
              </a:solidFill>
              <a:latin typeface="Arial"/>
            </a:endParaRPr>
          </a:p>
        </p:txBody>
      </p:sp>
      <p:pic>
        <p:nvPicPr>
          <p:cNvPr id="8" name="Picture 7">
            <a:extLst>
              <a:ext uri="{FF2B5EF4-FFF2-40B4-BE49-F238E27FC236}">
                <a16:creationId xmlns:a16="http://schemas.microsoft.com/office/drawing/2014/main" id="{3D4A3333-C2C9-1BA4-8EBB-65E3AE8ACF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72225"/>
            <a:ext cx="12192000" cy="485775"/>
          </a:xfrm>
          <a:prstGeom prst="rect">
            <a:avLst/>
          </a:prstGeom>
        </p:spPr>
      </p:pic>
    </p:spTree>
    <p:extLst>
      <p:ext uri="{BB962C8B-B14F-4D97-AF65-F5344CB8AC3E}">
        <p14:creationId xmlns:p14="http://schemas.microsoft.com/office/powerpoint/2010/main" val="379702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D05B3-7AD6-1619-86B7-DAC9E50040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279BC10-B284-1AD5-6B16-FD79D052A012}"/>
              </a:ext>
            </a:extLst>
          </p:cNvPr>
          <p:cNvSpPr txBox="1"/>
          <p:nvPr/>
        </p:nvSpPr>
        <p:spPr>
          <a:xfrm>
            <a:off x="731520" y="566928"/>
            <a:ext cx="10835640" cy="621792"/>
          </a:xfrm>
          <a:prstGeom prst="rect">
            <a:avLst/>
          </a:prstGeom>
          <a:noFill/>
        </p:spPr>
        <p:txBody>
          <a:bodyPr wrap="square" lIns="0" tIns="0" rIns="0" bIns="0">
            <a:spAutoFit/>
          </a:bodyPr>
          <a:lstStyle/>
          <a:p>
            <a:pPr algn="l">
              <a:lnSpc>
                <a:spcPct val="106000"/>
              </a:lnSpc>
            </a:pPr>
            <a:r>
              <a:rPr sz="3000" b="0" i="0" dirty="0">
                <a:solidFill>
                  <a:srgbClr val="101D1B"/>
                </a:solidFill>
                <a:latin typeface="Arial"/>
              </a:rPr>
              <a:t>Why ethical principles alone are not enough</a:t>
            </a:r>
          </a:p>
        </p:txBody>
      </p:sp>
      <p:pic>
        <p:nvPicPr>
          <p:cNvPr id="38" name="Picture 37" descr="Generated image 1">
            <a:extLst>
              <a:ext uri="{FF2B5EF4-FFF2-40B4-BE49-F238E27FC236}">
                <a16:creationId xmlns:a16="http://schemas.microsoft.com/office/drawing/2014/main" id="{74CFEFCB-4036-56B6-F716-B5EE3D23B722}"/>
              </a:ext>
            </a:extLst>
          </p:cNvPr>
          <p:cNvPicPr>
            <a:picLocks noChangeAspect="1"/>
          </p:cNvPicPr>
          <p:nvPr/>
        </p:nvPicPr>
        <p:blipFill>
          <a:blip r:embed="rId3"/>
          <a:stretch>
            <a:fillRect/>
          </a:stretch>
        </p:blipFill>
        <p:spPr>
          <a:xfrm>
            <a:off x="1145506" y="1188720"/>
            <a:ext cx="8898607" cy="5582200"/>
          </a:xfrm>
          <a:prstGeom prst="rect">
            <a:avLst/>
          </a:prstGeom>
        </p:spPr>
      </p:pic>
      <p:sp>
        <p:nvSpPr>
          <p:cNvPr id="3" name="TextBox 2">
            <a:extLst>
              <a:ext uri="{FF2B5EF4-FFF2-40B4-BE49-F238E27FC236}">
                <a16:creationId xmlns:a16="http://schemas.microsoft.com/office/drawing/2014/main" id="{48FCE800-62D8-259E-0FD9-42583487A377}"/>
              </a:ext>
            </a:extLst>
          </p:cNvPr>
          <p:cNvSpPr txBox="1"/>
          <p:nvPr/>
        </p:nvSpPr>
        <p:spPr>
          <a:xfrm>
            <a:off x="7734300" y="1355344"/>
            <a:ext cx="4114800" cy="1323439"/>
          </a:xfrm>
          <a:prstGeom prst="rect">
            <a:avLst/>
          </a:prstGeom>
          <a:noFill/>
        </p:spPr>
        <p:txBody>
          <a:bodyPr wrap="square" rtlCol="0">
            <a:spAutoFit/>
          </a:bodyPr>
          <a:lstStyle/>
          <a:p>
            <a:r>
              <a:rPr lang="en-GB" sz="1100" dirty="0"/>
              <a:t>Laine, J., Minkkinen, M., </a:t>
            </a:r>
            <a:r>
              <a:rPr lang="en-GB" sz="1100" dirty="0" err="1"/>
              <a:t>Mäntymäki</a:t>
            </a:r>
            <a:r>
              <a:rPr lang="en-GB" sz="1100" dirty="0"/>
              <a:t>, M. (2025). Understanding the Ethics of Generative AI: Established and New Ethical Principles. Communications of the Association for Information Systems, 56, 1 25. https://</a:t>
            </a:r>
            <a:r>
              <a:rPr lang="en-GB" sz="1100" dirty="0" err="1"/>
              <a:t>doi.org</a:t>
            </a:r>
            <a:r>
              <a:rPr lang="en-GB" sz="1100" dirty="0"/>
              <a:t>/10.17705/1CAIS.05601</a:t>
            </a:r>
          </a:p>
          <a:p>
            <a:endParaRPr lang="en-GB" dirty="0"/>
          </a:p>
          <a:p>
            <a:endParaRPr lang="en-FI" dirty="0"/>
          </a:p>
        </p:txBody>
      </p:sp>
    </p:spTree>
    <p:extLst>
      <p:ext uri="{BB962C8B-B14F-4D97-AF65-F5344CB8AC3E}">
        <p14:creationId xmlns:p14="http://schemas.microsoft.com/office/powerpoint/2010/main" val="287145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2EFE4-837F-4D05-5143-F2B25F27FE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9A9117-2369-A0C8-10A6-52BA5649FBC2}"/>
              </a:ext>
            </a:extLst>
          </p:cNvPr>
          <p:cNvSpPr txBox="1"/>
          <p:nvPr/>
        </p:nvSpPr>
        <p:spPr>
          <a:xfrm>
            <a:off x="731520" y="566928"/>
            <a:ext cx="10835640" cy="621792"/>
          </a:xfrm>
          <a:prstGeom prst="rect">
            <a:avLst/>
          </a:prstGeom>
          <a:noFill/>
        </p:spPr>
        <p:txBody>
          <a:bodyPr wrap="square" lIns="0" tIns="0" rIns="0" bIns="0">
            <a:spAutoFit/>
          </a:bodyPr>
          <a:lstStyle/>
          <a:p>
            <a:pPr algn="l">
              <a:lnSpc>
                <a:spcPct val="106000"/>
              </a:lnSpc>
            </a:pPr>
            <a:r>
              <a:rPr sz="3000" b="0" i="0" dirty="0">
                <a:solidFill>
                  <a:srgbClr val="101D1B"/>
                </a:solidFill>
                <a:latin typeface="Arial"/>
              </a:rPr>
              <a:t>Why ethical principles alone are not enough</a:t>
            </a:r>
          </a:p>
        </p:txBody>
      </p:sp>
      <p:sp>
        <p:nvSpPr>
          <p:cNvPr id="3" name="TextBox 2">
            <a:extLst>
              <a:ext uri="{FF2B5EF4-FFF2-40B4-BE49-F238E27FC236}">
                <a16:creationId xmlns:a16="http://schemas.microsoft.com/office/drawing/2014/main" id="{75DC508B-48B5-648F-B00D-CB49E0C9FB46}"/>
              </a:ext>
            </a:extLst>
          </p:cNvPr>
          <p:cNvSpPr txBox="1"/>
          <p:nvPr/>
        </p:nvSpPr>
        <p:spPr>
          <a:xfrm>
            <a:off x="740664" y="1234440"/>
            <a:ext cx="10424160" cy="272767"/>
          </a:xfrm>
          <a:prstGeom prst="rect">
            <a:avLst/>
          </a:prstGeom>
          <a:noFill/>
        </p:spPr>
        <p:txBody>
          <a:bodyPr wrap="square" lIns="0" tIns="0" rIns="0" bIns="0">
            <a:spAutoFit/>
          </a:bodyPr>
          <a:lstStyle/>
          <a:p>
            <a:pPr algn="l">
              <a:lnSpc>
                <a:spcPct val="106000"/>
              </a:lnSpc>
            </a:pPr>
            <a:r>
              <a:rPr b="0" i="0" dirty="0">
                <a:latin typeface="Arial"/>
              </a:rPr>
              <a:t>A shared ethical vocabulary does not automatically translate into assessable organizational practice.</a:t>
            </a:r>
          </a:p>
        </p:txBody>
      </p:sp>
      <p:pic>
        <p:nvPicPr>
          <p:cNvPr id="38" name="Picture 37" descr="Generated image 1">
            <a:extLst>
              <a:ext uri="{FF2B5EF4-FFF2-40B4-BE49-F238E27FC236}">
                <a16:creationId xmlns:a16="http://schemas.microsoft.com/office/drawing/2014/main" id="{67CB6ADC-2F36-08CE-C023-E38A1FD4A7E8}"/>
              </a:ext>
            </a:extLst>
          </p:cNvPr>
          <p:cNvPicPr>
            <a:picLocks noChangeAspect="1"/>
          </p:cNvPicPr>
          <p:nvPr/>
        </p:nvPicPr>
        <p:blipFill>
          <a:blip r:embed="rId3"/>
          <a:stretch>
            <a:fillRect/>
          </a:stretch>
        </p:blipFill>
        <p:spPr>
          <a:xfrm>
            <a:off x="373982" y="1848593"/>
            <a:ext cx="4929538" cy="3092357"/>
          </a:xfrm>
          <a:prstGeom prst="rect">
            <a:avLst/>
          </a:prstGeom>
        </p:spPr>
      </p:pic>
    </p:spTree>
    <p:extLst>
      <p:ext uri="{BB962C8B-B14F-4D97-AF65-F5344CB8AC3E}">
        <p14:creationId xmlns:p14="http://schemas.microsoft.com/office/powerpoint/2010/main" val="4030274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BC27E-9C63-AC37-E609-9549411777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5D6B047-02A4-C725-7B4F-676512B8A583}"/>
              </a:ext>
            </a:extLst>
          </p:cNvPr>
          <p:cNvSpPr txBox="1"/>
          <p:nvPr/>
        </p:nvSpPr>
        <p:spPr>
          <a:xfrm>
            <a:off x="731520" y="566928"/>
            <a:ext cx="10835640" cy="621792"/>
          </a:xfrm>
          <a:prstGeom prst="rect">
            <a:avLst/>
          </a:prstGeom>
          <a:noFill/>
        </p:spPr>
        <p:txBody>
          <a:bodyPr wrap="square" lIns="0" tIns="0" rIns="0" bIns="0">
            <a:spAutoFit/>
          </a:bodyPr>
          <a:lstStyle/>
          <a:p>
            <a:pPr algn="l">
              <a:lnSpc>
                <a:spcPct val="106000"/>
              </a:lnSpc>
            </a:pPr>
            <a:r>
              <a:rPr sz="3000" b="0" i="0" dirty="0">
                <a:solidFill>
                  <a:srgbClr val="101D1B"/>
                </a:solidFill>
                <a:latin typeface="Arial"/>
              </a:rPr>
              <a:t>Why ethical principles alone are not enough</a:t>
            </a:r>
          </a:p>
        </p:txBody>
      </p:sp>
      <p:sp>
        <p:nvSpPr>
          <p:cNvPr id="3" name="TextBox 2">
            <a:extLst>
              <a:ext uri="{FF2B5EF4-FFF2-40B4-BE49-F238E27FC236}">
                <a16:creationId xmlns:a16="http://schemas.microsoft.com/office/drawing/2014/main" id="{EF9A0F85-C9FD-B6D5-04AA-BDFBECC5D566}"/>
              </a:ext>
            </a:extLst>
          </p:cNvPr>
          <p:cNvSpPr txBox="1"/>
          <p:nvPr/>
        </p:nvSpPr>
        <p:spPr>
          <a:xfrm>
            <a:off x="740664" y="1234440"/>
            <a:ext cx="10424160" cy="272767"/>
          </a:xfrm>
          <a:prstGeom prst="rect">
            <a:avLst/>
          </a:prstGeom>
          <a:noFill/>
        </p:spPr>
        <p:txBody>
          <a:bodyPr wrap="square" lIns="0" tIns="0" rIns="0" bIns="0">
            <a:spAutoFit/>
          </a:bodyPr>
          <a:lstStyle/>
          <a:p>
            <a:pPr algn="l">
              <a:lnSpc>
                <a:spcPct val="106000"/>
              </a:lnSpc>
            </a:pPr>
            <a:r>
              <a:rPr b="0" i="0" dirty="0">
                <a:latin typeface="Arial"/>
              </a:rPr>
              <a:t>A shared ethical vocabulary does not automatically translate into assessable organizational practice.</a:t>
            </a:r>
          </a:p>
        </p:txBody>
      </p:sp>
      <p:cxnSp>
        <p:nvCxnSpPr>
          <p:cNvPr id="19" name="Connector 18">
            <a:extLst>
              <a:ext uri="{FF2B5EF4-FFF2-40B4-BE49-F238E27FC236}">
                <a16:creationId xmlns:a16="http://schemas.microsoft.com/office/drawing/2014/main" id="{FCC35BBB-943D-E583-96A5-24273C96322D}"/>
              </a:ext>
            </a:extLst>
          </p:cNvPr>
          <p:cNvCxnSpPr/>
          <p:nvPr/>
        </p:nvCxnSpPr>
        <p:spPr>
          <a:xfrm>
            <a:off x="5212080" y="3429000"/>
            <a:ext cx="1252728" cy="0"/>
          </a:xfrm>
          <a:prstGeom prst="line">
            <a:avLst/>
          </a:prstGeom>
          <a:ln w="21590">
            <a:solidFill>
              <a:srgbClr val="B17B30"/>
            </a:solidFill>
          </a:ln>
        </p:spPr>
        <p:style>
          <a:lnRef idx="2">
            <a:schemeClr val="accent1"/>
          </a:lnRef>
          <a:fillRef idx="0">
            <a:schemeClr val="accent1"/>
          </a:fillRef>
          <a:effectRef idx="1">
            <a:schemeClr val="accent1"/>
          </a:effectRef>
          <a:fontRef idx="minor">
            <a:schemeClr val="tx1"/>
          </a:fontRef>
        </p:style>
      </p:cxnSp>
      <p:sp>
        <p:nvSpPr>
          <p:cNvPr id="20" name="Rounded Rectangle 19">
            <a:extLst>
              <a:ext uri="{FF2B5EF4-FFF2-40B4-BE49-F238E27FC236}">
                <a16:creationId xmlns:a16="http://schemas.microsoft.com/office/drawing/2014/main" id="{5E1E190F-34C1-0424-C379-7F97A58B928B}"/>
              </a:ext>
            </a:extLst>
          </p:cNvPr>
          <p:cNvSpPr/>
          <p:nvPr/>
        </p:nvSpPr>
        <p:spPr>
          <a:xfrm>
            <a:off x="5212080" y="3547872"/>
            <a:ext cx="1252728" cy="566928"/>
          </a:xfrm>
          <a:prstGeom prst="roundRect">
            <a:avLst>
              <a:gd name="adj" fmla="val 15000"/>
            </a:avLst>
          </a:prstGeom>
          <a:solidFill>
            <a:srgbClr val="F7F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a:extLst>
              <a:ext uri="{FF2B5EF4-FFF2-40B4-BE49-F238E27FC236}">
                <a16:creationId xmlns:a16="http://schemas.microsoft.com/office/drawing/2014/main" id="{B786443A-6CCB-CDBF-DC0F-2ADF6E2F4BFF}"/>
              </a:ext>
            </a:extLst>
          </p:cNvPr>
          <p:cNvSpPr txBox="1"/>
          <p:nvPr/>
        </p:nvSpPr>
        <p:spPr>
          <a:xfrm>
            <a:off x="5303520" y="3648456"/>
            <a:ext cx="1078992" cy="365760"/>
          </a:xfrm>
          <a:prstGeom prst="rect">
            <a:avLst/>
          </a:prstGeom>
          <a:noFill/>
        </p:spPr>
        <p:txBody>
          <a:bodyPr wrap="square" lIns="0" tIns="0" rIns="0" bIns="0">
            <a:spAutoFit/>
          </a:bodyPr>
          <a:lstStyle/>
          <a:p>
            <a:pPr algn="ctr">
              <a:lnSpc>
                <a:spcPct val="106000"/>
              </a:lnSpc>
            </a:pPr>
            <a:r>
              <a:rPr sz="1110" b="1" i="0">
                <a:solidFill>
                  <a:srgbClr val="B17B30"/>
                </a:solidFill>
                <a:latin typeface="Arial"/>
              </a:rPr>
              <a:t>Principles-to-
practice gap</a:t>
            </a:r>
          </a:p>
        </p:txBody>
      </p:sp>
      <p:sp>
        <p:nvSpPr>
          <p:cNvPr id="22" name="Rounded Rectangle 21">
            <a:extLst>
              <a:ext uri="{FF2B5EF4-FFF2-40B4-BE49-F238E27FC236}">
                <a16:creationId xmlns:a16="http://schemas.microsoft.com/office/drawing/2014/main" id="{4535049A-F229-4333-FBBA-890AE1E56917}"/>
              </a:ext>
            </a:extLst>
          </p:cNvPr>
          <p:cNvSpPr/>
          <p:nvPr/>
        </p:nvSpPr>
        <p:spPr>
          <a:xfrm>
            <a:off x="6601968" y="1828800"/>
            <a:ext cx="4791456" cy="3200400"/>
          </a:xfrm>
          <a:prstGeom prst="roundRect">
            <a:avLst>
              <a:gd name="adj" fmla="val 15000"/>
            </a:avLst>
          </a:prstGeom>
          <a:solidFill>
            <a:srgbClr val="FFFFFF"/>
          </a:solidFill>
          <a:ln w="10795">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6A53CB52-25B1-E196-1B45-C0B0D9FDBC0F}"/>
              </a:ext>
            </a:extLst>
          </p:cNvPr>
          <p:cNvSpPr txBox="1"/>
          <p:nvPr/>
        </p:nvSpPr>
        <p:spPr>
          <a:xfrm>
            <a:off x="6858000" y="2029968"/>
            <a:ext cx="4197096" cy="265176"/>
          </a:xfrm>
          <a:prstGeom prst="rect">
            <a:avLst/>
          </a:prstGeom>
          <a:noFill/>
        </p:spPr>
        <p:txBody>
          <a:bodyPr wrap="square" lIns="0" tIns="0" rIns="0" bIns="0">
            <a:spAutoFit/>
          </a:bodyPr>
          <a:lstStyle/>
          <a:p>
            <a:pPr algn="l">
              <a:lnSpc>
                <a:spcPct val="106000"/>
              </a:lnSpc>
            </a:pPr>
            <a:r>
              <a:rPr sz="1200" b="1" i="0">
                <a:solidFill>
                  <a:srgbClr val="101D1B"/>
                </a:solidFill>
                <a:latin typeface="Arial"/>
              </a:rPr>
              <a:t>THE ORGANIZATIONAL CHALLENGE</a:t>
            </a:r>
          </a:p>
        </p:txBody>
      </p:sp>
      <p:sp>
        <p:nvSpPr>
          <p:cNvPr id="24" name="Rounded Rectangle 23">
            <a:extLst>
              <a:ext uri="{FF2B5EF4-FFF2-40B4-BE49-F238E27FC236}">
                <a16:creationId xmlns:a16="http://schemas.microsoft.com/office/drawing/2014/main" id="{DBBCA68A-97DA-DE47-B504-C65446E0704D}"/>
              </a:ext>
            </a:extLst>
          </p:cNvPr>
          <p:cNvSpPr/>
          <p:nvPr/>
        </p:nvSpPr>
        <p:spPr>
          <a:xfrm>
            <a:off x="6858000" y="2505456"/>
            <a:ext cx="393192" cy="393192"/>
          </a:xfrm>
          <a:prstGeom prst="roundRect">
            <a:avLst>
              <a:gd name="adj" fmla="val 15000"/>
            </a:avLst>
          </a:prstGeom>
          <a:solidFill>
            <a:srgbClr val="EA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D4F5BCDF-2C64-DB46-A569-4CFC15952EFE}"/>
              </a:ext>
            </a:extLst>
          </p:cNvPr>
          <p:cNvSpPr txBox="1"/>
          <p:nvPr/>
        </p:nvSpPr>
        <p:spPr>
          <a:xfrm>
            <a:off x="6894576" y="2587752"/>
            <a:ext cx="310896" cy="166712"/>
          </a:xfrm>
          <a:prstGeom prst="rect">
            <a:avLst/>
          </a:prstGeom>
          <a:noFill/>
        </p:spPr>
        <p:txBody>
          <a:bodyPr wrap="square" lIns="0" tIns="0" rIns="0" bIns="0">
            <a:spAutoFit/>
          </a:bodyPr>
          <a:lstStyle/>
          <a:p>
            <a:pPr algn="ctr">
              <a:lnSpc>
                <a:spcPct val="106000"/>
              </a:lnSpc>
            </a:pPr>
            <a:r>
              <a:rPr sz="1100" b="1" i="0" dirty="0">
                <a:latin typeface="Arial"/>
              </a:rPr>
              <a:t>1</a:t>
            </a:r>
          </a:p>
        </p:txBody>
      </p:sp>
      <p:sp>
        <p:nvSpPr>
          <p:cNvPr id="26" name="TextBox 25">
            <a:extLst>
              <a:ext uri="{FF2B5EF4-FFF2-40B4-BE49-F238E27FC236}">
                <a16:creationId xmlns:a16="http://schemas.microsoft.com/office/drawing/2014/main" id="{9540188C-824A-D3FE-CEF1-F9442D7A00CA}"/>
              </a:ext>
            </a:extLst>
          </p:cNvPr>
          <p:cNvSpPr txBox="1"/>
          <p:nvPr/>
        </p:nvSpPr>
        <p:spPr>
          <a:xfrm>
            <a:off x="7379208" y="2511899"/>
            <a:ext cx="3657600" cy="377604"/>
          </a:xfrm>
          <a:prstGeom prst="rect">
            <a:avLst/>
          </a:prstGeom>
          <a:noFill/>
        </p:spPr>
        <p:txBody>
          <a:bodyPr wrap="square" lIns="0" tIns="0" rIns="0" bIns="0">
            <a:spAutoFit/>
          </a:bodyPr>
          <a:lstStyle/>
          <a:p>
            <a:pPr>
              <a:lnSpc>
                <a:spcPct val="106000"/>
              </a:lnSpc>
            </a:pPr>
            <a:r>
              <a:rPr lang="en-GB" sz="1200" dirty="0"/>
              <a:t>Ho</a:t>
            </a:r>
            <a:r>
              <a:rPr lang="en-GB" sz="1200" dirty="0">
                <a:solidFill>
                  <a:srgbClr val="101D1B"/>
                </a:solidFill>
                <a:latin typeface="Arial"/>
              </a:rPr>
              <a:t>w can high-level ethical principles be translated into more concrete ethical expectations?</a:t>
            </a:r>
            <a:endParaRPr sz="1200" dirty="0">
              <a:solidFill>
                <a:srgbClr val="101D1B"/>
              </a:solidFill>
              <a:latin typeface="Arial"/>
            </a:endParaRPr>
          </a:p>
        </p:txBody>
      </p:sp>
      <p:cxnSp>
        <p:nvCxnSpPr>
          <p:cNvPr id="27" name="Connector 26">
            <a:extLst>
              <a:ext uri="{FF2B5EF4-FFF2-40B4-BE49-F238E27FC236}">
                <a16:creationId xmlns:a16="http://schemas.microsoft.com/office/drawing/2014/main" id="{808950B5-EE25-7BCA-ECDB-ECDD17DEFA97}"/>
              </a:ext>
            </a:extLst>
          </p:cNvPr>
          <p:cNvCxnSpPr/>
          <p:nvPr/>
        </p:nvCxnSpPr>
        <p:spPr>
          <a:xfrm>
            <a:off x="7379208" y="3034115"/>
            <a:ext cx="3666744" cy="0"/>
          </a:xfrm>
          <a:prstGeom prst="line">
            <a:avLst/>
          </a:prstGeom>
          <a:ln w="6350">
            <a:solidFill>
              <a:srgbClr val="D8E5E0"/>
            </a:solidFill>
          </a:ln>
        </p:spPr>
        <p:style>
          <a:lnRef idx="2">
            <a:schemeClr val="accent1"/>
          </a:lnRef>
          <a:fillRef idx="0">
            <a:schemeClr val="accent1"/>
          </a:fillRef>
          <a:effectRef idx="1">
            <a:schemeClr val="accent1"/>
          </a:effectRef>
          <a:fontRef idx="minor">
            <a:schemeClr val="tx1"/>
          </a:fontRef>
        </p:style>
      </p:cxnSp>
      <p:sp>
        <p:nvSpPr>
          <p:cNvPr id="28" name="Rounded Rectangle 27">
            <a:extLst>
              <a:ext uri="{FF2B5EF4-FFF2-40B4-BE49-F238E27FC236}">
                <a16:creationId xmlns:a16="http://schemas.microsoft.com/office/drawing/2014/main" id="{ADC0FE4B-0C6C-A885-2417-6AFD263AFF8B}"/>
              </a:ext>
            </a:extLst>
          </p:cNvPr>
          <p:cNvSpPr/>
          <p:nvPr/>
        </p:nvSpPr>
        <p:spPr>
          <a:xfrm>
            <a:off x="6858000" y="3246120"/>
            <a:ext cx="393192" cy="393192"/>
          </a:xfrm>
          <a:prstGeom prst="roundRect">
            <a:avLst>
              <a:gd name="adj" fmla="val 15000"/>
            </a:avLst>
          </a:prstGeom>
          <a:solidFill>
            <a:srgbClr val="EA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C0D82EF-B817-2799-207B-915980FDC2BE}"/>
              </a:ext>
            </a:extLst>
          </p:cNvPr>
          <p:cNvSpPr txBox="1"/>
          <p:nvPr/>
        </p:nvSpPr>
        <p:spPr>
          <a:xfrm>
            <a:off x="6894576" y="3328416"/>
            <a:ext cx="310896" cy="166712"/>
          </a:xfrm>
          <a:prstGeom prst="rect">
            <a:avLst/>
          </a:prstGeom>
          <a:noFill/>
        </p:spPr>
        <p:txBody>
          <a:bodyPr wrap="square" lIns="0" tIns="0" rIns="0" bIns="0">
            <a:spAutoFit/>
          </a:bodyPr>
          <a:lstStyle/>
          <a:p>
            <a:pPr algn="ctr">
              <a:lnSpc>
                <a:spcPct val="106000"/>
              </a:lnSpc>
            </a:pPr>
            <a:r>
              <a:rPr sz="1100" b="1" i="0" dirty="0">
                <a:latin typeface="Arial"/>
              </a:rPr>
              <a:t>2</a:t>
            </a:r>
          </a:p>
        </p:txBody>
      </p:sp>
      <p:sp>
        <p:nvSpPr>
          <p:cNvPr id="30" name="TextBox 29">
            <a:extLst>
              <a:ext uri="{FF2B5EF4-FFF2-40B4-BE49-F238E27FC236}">
                <a16:creationId xmlns:a16="http://schemas.microsoft.com/office/drawing/2014/main" id="{E1D41E8F-F285-8FFD-2A08-20215CEA6F9C}"/>
              </a:ext>
            </a:extLst>
          </p:cNvPr>
          <p:cNvSpPr txBox="1"/>
          <p:nvPr/>
        </p:nvSpPr>
        <p:spPr>
          <a:xfrm>
            <a:off x="7388352" y="3270329"/>
            <a:ext cx="3657600" cy="377604"/>
          </a:xfrm>
          <a:prstGeom prst="rect">
            <a:avLst/>
          </a:prstGeom>
          <a:noFill/>
        </p:spPr>
        <p:txBody>
          <a:bodyPr wrap="square" lIns="0" tIns="0" rIns="0" bIns="0">
            <a:spAutoFit/>
          </a:bodyPr>
          <a:lstStyle/>
          <a:p>
            <a:pPr algn="l">
              <a:lnSpc>
                <a:spcPct val="106000"/>
              </a:lnSpc>
            </a:pPr>
            <a:r>
              <a:rPr lang="en-GB" sz="1200" b="0" i="0" dirty="0">
                <a:solidFill>
                  <a:srgbClr val="101D1B"/>
                </a:solidFill>
                <a:latin typeface="Arial"/>
              </a:rPr>
              <a:t>How can ethical expectations be translated into organizational practices?</a:t>
            </a:r>
            <a:endParaRPr sz="1200" b="0" i="0" dirty="0">
              <a:solidFill>
                <a:srgbClr val="101D1B"/>
              </a:solidFill>
              <a:latin typeface="Arial"/>
            </a:endParaRPr>
          </a:p>
        </p:txBody>
      </p:sp>
      <p:cxnSp>
        <p:nvCxnSpPr>
          <p:cNvPr id="31" name="Connector 30">
            <a:extLst>
              <a:ext uri="{FF2B5EF4-FFF2-40B4-BE49-F238E27FC236}">
                <a16:creationId xmlns:a16="http://schemas.microsoft.com/office/drawing/2014/main" id="{9E2CBCFC-BFD5-85FF-BDD1-838A919FC837}"/>
              </a:ext>
            </a:extLst>
          </p:cNvPr>
          <p:cNvCxnSpPr/>
          <p:nvPr/>
        </p:nvCxnSpPr>
        <p:spPr>
          <a:xfrm>
            <a:off x="7370064" y="3840480"/>
            <a:ext cx="3666744" cy="0"/>
          </a:xfrm>
          <a:prstGeom prst="line">
            <a:avLst/>
          </a:prstGeom>
          <a:ln w="6350">
            <a:solidFill>
              <a:srgbClr val="D8E5E0"/>
            </a:solidFill>
          </a:ln>
        </p:spPr>
        <p:style>
          <a:lnRef idx="2">
            <a:schemeClr val="accent1"/>
          </a:lnRef>
          <a:fillRef idx="0">
            <a:schemeClr val="accent1"/>
          </a:fillRef>
          <a:effectRef idx="1">
            <a:schemeClr val="accent1"/>
          </a:effectRef>
          <a:fontRef idx="minor">
            <a:schemeClr val="tx1"/>
          </a:fontRef>
        </p:style>
      </p:cxnSp>
      <p:sp>
        <p:nvSpPr>
          <p:cNvPr id="32" name="Rounded Rectangle 31">
            <a:extLst>
              <a:ext uri="{FF2B5EF4-FFF2-40B4-BE49-F238E27FC236}">
                <a16:creationId xmlns:a16="http://schemas.microsoft.com/office/drawing/2014/main" id="{991D5564-F4D5-EF55-037A-B35D54C5C6D3}"/>
              </a:ext>
            </a:extLst>
          </p:cNvPr>
          <p:cNvSpPr/>
          <p:nvPr/>
        </p:nvSpPr>
        <p:spPr>
          <a:xfrm>
            <a:off x="6858000" y="3986783"/>
            <a:ext cx="393192" cy="393192"/>
          </a:xfrm>
          <a:prstGeom prst="roundRect">
            <a:avLst>
              <a:gd name="adj" fmla="val 15000"/>
            </a:avLst>
          </a:prstGeom>
          <a:solidFill>
            <a:srgbClr val="EA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036A6B59-937B-E015-0E48-305E8BF8B6BA}"/>
              </a:ext>
            </a:extLst>
          </p:cNvPr>
          <p:cNvSpPr txBox="1"/>
          <p:nvPr/>
        </p:nvSpPr>
        <p:spPr>
          <a:xfrm>
            <a:off x="6894576" y="4069080"/>
            <a:ext cx="310896" cy="166712"/>
          </a:xfrm>
          <a:prstGeom prst="rect">
            <a:avLst/>
          </a:prstGeom>
          <a:noFill/>
        </p:spPr>
        <p:txBody>
          <a:bodyPr wrap="square" lIns="0" tIns="0" rIns="0" bIns="0">
            <a:spAutoFit/>
          </a:bodyPr>
          <a:lstStyle/>
          <a:p>
            <a:pPr algn="ctr">
              <a:lnSpc>
                <a:spcPct val="106000"/>
              </a:lnSpc>
            </a:pPr>
            <a:r>
              <a:rPr sz="1100" b="1" i="0" dirty="0">
                <a:latin typeface="Arial"/>
              </a:rPr>
              <a:t>3</a:t>
            </a:r>
          </a:p>
        </p:txBody>
      </p:sp>
      <p:sp>
        <p:nvSpPr>
          <p:cNvPr id="34" name="TextBox 33">
            <a:extLst>
              <a:ext uri="{FF2B5EF4-FFF2-40B4-BE49-F238E27FC236}">
                <a16:creationId xmlns:a16="http://schemas.microsoft.com/office/drawing/2014/main" id="{4C724217-BA98-2AFE-BDC4-E5766E646463}"/>
              </a:ext>
            </a:extLst>
          </p:cNvPr>
          <p:cNvSpPr txBox="1"/>
          <p:nvPr/>
        </p:nvSpPr>
        <p:spPr>
          <a:xfrm>
            <a:off x="7379208" y="4013199"/>
            <a:ext cx="3657600" cy="377604"/>
          </a:xfrm>
          <a:prstGeom prst="rect">
            <a:avLst/>
          </a:prstGeom>
          <a:noFill/>
        </p:spPr>
        <p:txBody>
          <a:bodyPr wrap="square" lIns="0" tIns="0" rIns="0" bIns="0">
            <a:spAutoFit/>
          </a:bodyPr>
          <a:lstStyle/>
          <a:p>
            <a:pPr algn="l">
              <a:lnSpc>
                <a:spcPct val="106000"/>
              </a:lnSpc>
            </a:pPr>
            <a:r>
              <a:rPr lang="en-GB" sz="1200" b="0" i="0" dirty="0">
                <a:solidFill>
                  <a:srgbClr val="101D1B"/>
                </a:solidFill>
                <a:latin typeface="Arial"/>
              </a:rPr>
              <a:t>How can responsible AI claims be made assessable and reviewable?</a:t>
            </a:r>
            <a:endParaRPr sz="1200" b="0" i="0" dirty="0">
              <a:solidFill>
                <a:srgbClr val="101D1B"/>
              </a:solidFill>
              <a:latin typeface="Arial"/>
            </a:endParaRPr>
          </a:p>
        </p:txBody>
      </p:sp>
      <p:sp>
        <p:nvSpPr>
          <p:cNvPr id="35" name="Rounded Rectangle 34">
            <a:extLst>
              <a:ext uri="{FF2B5EF4-FFF2-40B4-BE49-F238E27FC236}">
                <a16:creationId xmlns:a16="http://schemas.microsoft.com/office/drawing/2014/main" id="{53B0D281-E02A-A118-B470-A66FCA8B195B}"/>
              </a:ext>
            </a:extLst>
          </p:cNvPr>
          <p:cNvSpPr/>
          <p:nvPr/>
        </p:nvSpPr>
        <p:spPr>
          <a:xfrm>
            <a:off x="740664" y="5312664"/>
            <a:ext cx="10652760" cy="676656"/>
          </a:xfrm>
          <a:prstGeom prst="roundRect">
            <a:avLst>
              <a:gd name="adj" fmla="val 15000"/>
            </a:avLst>
          </a:prstGeom>
          <a:solidFill>
            <a:srgbClr val="F7F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a:extLst>
              <a:ext uri="{FF2B5EF4-FFF2-40B4-BE49-F238E27FC236}">
                <a16:creationId xmlns:a16="http://schemas.microsoft.com/office/drawing/2014/main" id="{0129092E-D423-C711-25F5-98C15A3EE4F2}"/>
              </a:ext>
            </a:extLst>
          </p:cNvPr>
          <p:cNvSpPr txBox="1"/>
          <p:nvPr/>
        </p:nvSpPr>
        <p:spPr>
          <a:xfrm>
            <a:off x="969264" y="5504688"/>
            <a:ext cx="1399032" cy="178832"/>
          </a:xfrm>
          <a:prstGeom prst="rect">
            <a:avLst/>
          </a:prstGeom>
          <a:noFill/>
        </p:spPr>
        <p:txBody>
          <a:bodyPr wrap="square" lIns="0" tIns="0" rIns="0" bIns="0">
            <a:spAutoFit/>
          </a:bodyPr>
          <a:lstStyle/>
          <a:p>
            <a:pPr algn="l">
              <a:lnSpc>
                <a:spcPct val="106000"/>
              </a:lnSpc>
            </a:pPr>
            <a:r>
              <a:rPr sz="1180" b="1" i="0" dirty="0">
                <a:latin typeface="Arial"/>
              </a:rPr>
              <a:t>WHY IT MATTERS</a:t>
            </a:r>
          </a:p>
        </p:txBody>
      </p:sp>
      <p:sp>
        <p:nvSpPr>
          <p:cNvPr id="37" name="TextBox 36">
            <a:extLst>
              <a:ext uri="{FF2B5EF4-FFF2-40B4-BE49-F238E27FC236}">
                <a16:creationId xmlns:a16="http://schemas.microsoft.com/office/drawing/2014/main" id="{A44950AD-546A-1781-3240-01BEE8172140}"/>
              </a:ext>
            </a:extLst>
          </p:cNvPr>
          <p:cNvSpPr txBox="1"/>
          <p:nvPr/>
        </p:nvSpPr>
        <p:spPr>
          <a:xfrm>
            <a:off x="2523744" y="5449824"/>
            <a:ext cx="8458200" cy="430887"/>
          </a:xfrm>
          <a:prstGeom prst="rect">
            <a:avLst/>
          </a:prstGeom>
          <a:noFill/>
        </p:spPr>
        <p:txBody>
          <a:bodyPr wrap="square" lIns="0" tIns="0" rIns="0" bIns="0">
            <a:spAutoFit/>
          </a:bodyPr>
          <a:lstStyle/>
          <a:p>
            <a:r>
              <a:rPr lang="en-GB" sz="1400" dirty="0"/>
              <a:t>Declarations of good intentions are not enough. The challenge is not identifying ethical principles, but making their application assessable in organizational practice.</a:t>
            </a:r>
          </a:p>
        </p:txBody>
      </p:sp>
      <p:pic>
        <p:nvPicPr>
          <p:cNvPr id="38" name="Picture 37" descr="Generated image 1">
            <a:extLst>
              <a:ext uri="{FF2B5EF4-FFF2-40B4-BE49-F238E27FC236}">
                <a16:creationId xmlns:a16="http://schemas.microsoft.com/office/drawing/2014/main" id="{5570E419-8A4F-22ED-F3FF-34734EEC353C}"/>
              </a:ext>
            </a:extLst>
          </p:cNvPr>
          <p:cNvPicPr>
            <a:picLocks noChangeAspect="1"/>
          </p:cNvPicPr>
          <p:nvPr/>
        </p:nvPicPr>
        <p:blipFill>
          <a:blip r:embed="rId3"/>
          <a:stretch>
            <a:fillRect/>
          </a:stretch>
        </p:blipFill>
        <p:spPr>
          <a:xfrm>
            <a:off x="373982" y="1848593"/>
            <a:ext cx="4929538" cy="3092357"/>
          </a:xfrm>
          <a:prstGeom prst="rect">
            <a:avLst/>
          </a:prstGeom>
        </p:spPr>
      </p:pic>
    </p:spTree>
    <p:extLst>
      <p:ext uri="{BB962C8B-B14F-4D97-AF65-F5344CB8AC3E}">
        <p14:creationId xmlns:p14="http://schemas.microsoft.com/office/powerpoint/2010/main" val="287588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p:bldP spid="24" grpId="0" animBg="1"/>
      <p:bldP spid="25" grpId="0"/>
      <p:bldP spid="26" grpId="0"/>
      <p:bldP spid="28" grpId="0" animBg="1"/>
      <p:bldP spid="29" grpId="0"/>
      <p:bldP spid="30" grpId="0"/>
      <p:bldP spid="32" grpId="0" animBg="1"/>
      <p:bldP spid="33" grpId="0"/>
      <p:bldP spid="34" grpId="0"/>
      <p:bldP spid="35" grpId="0" animBg="1"/>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697194"/>
            <a:ext cx="10835640" cy="480131"/>
          </a:xfrm>
          <a:prstGeom prst="rect">
            <a:avLst/>
          </a:prstGeom>
          <a:noFill/>
        </p:spPr>
        <p:txBody>
          <a:bodyPr wrap="square" lIns="0" tIns="9144" rIns="0" bIns="9144" anchor="ctr">
            <a:spAutoFit/>
          </a:bodyPr>
          <a:lstStyle/>
          <a:p>
            <a:r>
              <a:rPr sz="3000" b="0">
                <a:solidFill>
                  <a:srgbClr val="101D1B"/>
                </a:solidFill>
                <a:latin typeface="Arial"/>
              </a:rPr>
              <a:t>How generative AI changes the picture</a:t>
            </a:r>
          </a:p>
        </p:txBody>
      </p:sp>
      <p:sp>
        <p:nvSpPr>
          <p:cNvPr id="4" name="TextBox 3"/>
          <p:cNvSpPr txBox="1"/>
          <p:nvPr/>
        </p:nvSpPr>
        <p:spPr>
          <a:xfrm>
            <a:off x="740664" y="1393031"/>
            <a:ext cx="10789920" cy="295466"/>
          </a:xfrm>
          <a:prstGeom prst="rect">
            <a:avLst/>
          </a:prstGeom>
          <a:noFill/>
        </p:spPr>
        <p:txBody>
          <a:bodyPr wrap="square" lIns="0" tIns="9144" rIns="0" bIns="9144" anchor="ctr">
            <a:spAutoFit/>
          </a:bodyPr>
          <a:lstStyle/>
          <a:p>
            <a:r>
              <a:rPr b="0" dirty="0">
                <a:latin typeface="Arial"/>
              </a:rPr>
              <a:t>GenAI amplifies the challenge of assessing ethical expectations in organizational use.</a:t>
            </a:r>
          </a:p>
        </p:txBody>
      </p:sp>
      <p:sp>
        <p:nvSpPr>
          <p:cNvPr id="6" name="Rounded Rectangle 5"/>
          <p:cNvSpPr/>
          <p:nvPr/>
        </p:nvSpPr>
        <p:spPr>
          <a:xfrm>
            <a:off x="740664" y="2011680"/>
            <a:ext cx="3447288" cy="2697480"/>
          </a:xfrm>
          <a:prstGeom prst="roundRect">
            <a:avLst>
              <a:gd name="adj" fmla="val 13000"/>
            </a:avLst>
          </a:prstGeom>
          <a:solidFill>
            <a:srgbClr val="EAF5F0"/>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50976" y="2267712"/>
            <a:ext cx="484632" cy="484632"/>
          </a:xfrm>
          <a:prstGeom prst="ellipse">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50976" y="2267712"/>
            <a:ext cx="484632" cy="484632"/>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01</a:t>
            </a:r>
          </a:p>
        </p:txBody>
      </p:sp>
      <p:sp>
        <p:nvSpPr>
          <p:cNvPr id="9" name="TextBox 8"/>
          <p:cNvSpPr txBox="1"/>
          <p:nvPr/>
        </p:nvSpPr>
        <p:spPr>
          <a:xfrm>
            <a:off x="950976" y="2937794"/>
            <a:ext cx="2944368" cy="510909"/>
          </a:xfrm>
          <a:prstGeom prst="rect">
            <a:avLst/>
          </a:prstGeom>
          <a:noFill/>
        </p:spPr>
        <p:txBody>
          <a:bodyPr wrap="square" lIns="0" tIns="9144" rIns="0" bIns="9144" anchor="t">
            <a:spAutoFit/>
          </a:bodyPr>
          <a:lstStyle/>
          <a:p>
            <a:r>
              <a:rPr lang="en-GB" sz="1600" b="1" dirty="0">
                <a:solidFill>
                  <a:srgbClr val="101D1B"/>
                </a:solidFill>
                <a:latin typeface="Arial"/>
              </a:rPr>
              <a:t>Continuity and change in AI ethics</a:t>
            </a:r>
            <a:endParaRPr sz="1600" b="1" dirty="0">
              <a:solidFill>
                <a:srgbClr val="101D1B"/>
              </a:solidFill>
              <a:latin typeface="Arial"/>
            </a:endParaRPr>
          </a:p>
        </p:txBody>
      </p:sp>
      <p:sp>
        <p:nvSpPr>
          <p:cNvPr id="10" name="TextBox 9"/>
          <p:cNvSpPr txBox="1"/>
          <p:nvPr/>
        </p:nvSpPr>
        <p:spPr>
          <a:xfrm>
            <a:off x="950976" y="3657600"/>
            <a:ext cx="2926080" cy="932688"/>
          </a:xfrm>
          <a:prstGeom prst="rect">
            <a:avLst/>
          </a:prstGeom>
          <a:noFill/>
        </p:spPr>
        <p:txBody>
          <a:bodyPr wrap="square" lIns="0" tIns="9144" rIns="0" bIns="9144" anchor="t">
            <a:spAutoFit/>
          </a:bodyPr>
          <a:lstStyle/>
          <a:p>
            <a:r>
              <a:rPr sz="1400" b="0" dirty="0">
                <a:solidFill>
                  <a:srgbClr val="101D1B"/>
                </a:solidFill>
                <a:latin typeface="Arial"/>
              </a:rPr>
              <a:t>Established principles remain relevant. GenAI makes truthfulness, robustness, misuse and intellectual property more salient.</a:t>
            </a:r>
          </a:p>
        </p:txBody>
      </p:sp>
      <p:sp>
        <p:nvSpPr>
          <p:cNvPr id="11" name="Rounded Rectangle 10"/>
          <p:cNvSpPr/>
          <p:nvPr/>
        </p:nvSpPr>
        <p:spPr>
          <a:xfrm>
            <a:off x="4434840" y="2011680"/>
            <a:ext cx="3447288" cy="2697480"/>
          </a:xfrm>
          <a:prstGeom prst="roundRect">
            <a:avLst>
              <a:gd name="adj" fmla="val 13000"/>
            </a:avLst>
          </a:prstGeom>
          <a:solidFill>
            <a:srgbClr val="E9F3F8"/>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4645152" y="2267712"/>
            <a:ext cx="484632" cy="484632"/>
          </a:xfrm>
          <a:prstGeom prst="ellipse">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645152" y="2267712"/>
            <a:ext cx="484632" cy="484632"/>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02</a:t>
            </a:r>
          </a:p>
        </p:txBody>
      </p:sp>
      <p:sp>
        <p:nvSpPr>
          <p:cNvPr id="14" name="TextBox 13"/>
          <p:cNvSpPr txBox="1"/>
          <p:nvPr/>
        </p:nvSpPr>
        <p:spPr>
          <a:xfrm>
            <a:off x="4677156" y="2915506"/>
            <a:ext cx="2944368" cy="510909"/>
          </a:xfrm>
          <a:prstGeom prst="rect">
            <a:avLst/>
          </a:prstGeom>
          <a:noFill/>
        </p:spPr>
        <p:txBody>
          <a:bodyPr wrap="square" lIns="0" tIns="9144" rIns="0" bIns="9144" anchor="t">
            <a:spAutoFit/>
          </a:bodyPr>
          <a:lstStyle/>
          <a:p>
            <a:r>
              <a:rPr lang="en-GB" sz="1600" b="1" dirty="0">
                <a:solidFill>
                  <a:srgbClr val="101D1B"/>
                </a:solidFill>
                <a:latin typeface="Arial"/>
              </a:rPr>
              <a:t>General-purpose models, context-specific assessment</a:t>
            </a:r>
            <a:endParaRPr sz="1600" b="1" dirty="0">
              <a:solidFill>
                <a:srgbClr val="101D1B"/>
              </a:solidFill>
              <a:latin typeface="Arial"/>
            </a:endParaRPr>
          </a:p>
        </p:txBody>
      </p:sp>
      <p:sp>
        <p:nvSpPr>
          <p:cNvPr id="15" name="TextBox 14"/>
          <p:cNvSpPr txBox="1"/>
          <p:nvPr/>
        </p:nvSpPr>
        <p:spPr>
          <a:xfrm>
            <a:off x="4645152" y="3657600"/>
            <a:ext cx="2926080" cy="664797"/>
          </a:xfrm>
          <a:prstGeom prst="rect">
            <a:avLst/>
          </a:prstGeom>
          <a:noFill/>
        </p:spPr>
        <p:txBody>
          <a:bodyPr wrap="square" lIns="0" tIns="9144" rIns="0" bIns="9144" anchor="t">
            <a:spAutoFit/>
          </a:bodyPr>
          <a:lstStyle/>
          <a:p>
            <a:r>
              <a:rPr sz="1400" b="0">
                <a:solidFill>
                  <a:srgbClr val="101D1B"/>
                </a:solidFill>
                <a:latin typeface="Arial"/>
              </a:rPr>
              <a:t>The same underlying model can support different tasks, users and organizational purposes.</a:t>
            </a:r>
          </a:p>
        </p:txBody>
      </p:sp>
      <p:sp>
        <p:nvSpPr>
          <p:cNvPr id="16" name="Rounded Rectangle 15"/>
          <p:cNvSpPr/>
          <p:nvPr/>
        </p:nvSpPr>
        <p:spPr>
          <a:xfrm>
            <a:off x="8129016" y="2011680"/>
            <a:ext cx="3447288" cy="2697480"/>
          </a:xfrm>
          <a:prstGeom prst="roundRect">
            <a:avLst>
              <a:gd name="adj" fmla="val 13000"/>
            </a:avLst>
          </a:prstGeom>
          <a:solidFill>
            <a:srgbClr val="F7F1E3"/>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8339328" y="2267712"/>
            <a:ext cx="484632" cy="484632"/>
          </a:xfrm>
          <a:prstGeom prst="ellipse">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339328" y="2267712"/>
            <a:ext cx="484632" cy="484632"/>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03</a:t>
            </a:r>
          </a:p>
        </p:txBody>
      </p:sp>
      <p:sp>
        <p:nvSpPr>
          <p:cNvPr id="19" name="TextBox 18"/>
          <p:cNvSpPr txBox="1"/>
          <p:nvPr/>
        </p:nvSpPr>
        <p:spPr>
          <a:xfrm>
            <a:off x="8339328" y="2907792"/>
            <a:ext cx="2944368" cy="510909"/>
          </a:xfrm>
          <a:prstGeom prst="rect">
            <a:avLst/>
          </a:prstGeom>
          <a:noFill/>
        </p:spPr>
        <p:txBody>
          <a:bodyPr wrap="square" lIns="0" tIns="9144" rIns="0" bIns="9144" anchor="t">
            <a:spAutoFit/>
          </a:bodyPr>
          <a:lstStyle/>
          <a:p>
            <a:r>
              <a:rPr lang="en-GB" sz="1600" b="1" dirty="0">
                <a:solidFill>
                  <a:srgbClr val="101D1B"/>
                </a:solidFill>
                <a:latin typeface="Arial"/>
              </a:rPr>
              <a:t>Distributed responsibilities and evidence</a:t>
            </a:r>
            <a:endParaRPr sz="1600" b="1" dirty="0">
              <a:solidFill>
                <a:srgbClr val="101D1B"/>
              </a:solidFill>
              <a:latin typeface="Arial"/>
            </a:endParaRPr>
          </a:p>
        </p:txBody>
      </p:sp>
      <p:sp>
        <p:nvSpPr>
          <p:cNvPr id="20" name="TextBox 19"/>
          <p:cNvSpPr txBox="1"/>
          <p:nvPr/>
        </p:nvSpPr>
        <p:spPr>
          <a:xfrm>
            <a:off x="8339328" y="3657600"/>
            <a:ext cx="2926080" cy="664797"/>
          </a:xfrm>
          <a:prstGeom prst="rect">
            <a:avLst/>
          </a:prstGeom>
          <a:noFill/>
        </p:spPr>
        <p:txBody>
          <a:bodyPr wrap="square" lIns="0" tIns="9144" rIns="0" bIns="9144" anchor="t">
            <a:spAutoFit/>
          </a:bodyPr>
          <a:lstStyle/>
          <a:p>
            <a:r>
              <a:rPr sz="1400" b="0">
                <a:solidFill>
                  <a:srgbClr val="101D1B"/>
                </a:solidFill>
                <a:latin typeface="Arial"/>
              </a:rPr>
              <a:t>Providers and deploying organizations may hold different responsibilities, information and control.</a:t>
            </a:r>
          </a:p>
        </p:txBody>
      </p:sp>
      <p:sp>
        <p:nvSpPr>
          <p:cNvPr id="21" name="Rounded Rectangle 20"/>
          <p:cNvSpPr/>
          <p:nvPr/>
        </p:nvSpPr>
        <p:spPr>
          <a:xfrm>
            <a:off x="1353312" y="5074920"/>
            <a:ext cx="9537192" cy="612648"/>
          </a:xfrm>
          <a:prstGeom prst="roundRect">
            <a:avLst>
              <a:gd name="adj" fmla="val 13000"/>
            </a:avLst>
          </a:prstGeom>
          <a:solidFill>
            <a:srgbClr val="F7F1E3"/>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572768" y="5238082"/>
            <a:ext cx="9217152" cy="295466"/>
          </a:xfrm>
          <a:prstGeom prst="rect">
            <a:avLst/>
          </a:prstGeom>
          <a:noFill/>
        </p:spPr>
        <p:txBody>
          <a:bodyPr wrap="square" lIns="0" tIns="9144" rIns="0" bIns="9144" anchor="ctr">
            <a:spAutoFit/>
          </a:bodyPr>
          <a:lstStyle/>
          <a:p>
            <a:pPr algn="ctr">
              <a:spcBef>
                <a:spcPts val="0"/>
              </a:spcBef>
              <a:spcAft>
                <a:spcPts val="0"/>
              </a:spcAft>
            </a:pPr>
            <a:r>
              <a:rPr lang="en-GB" dirty="0"/>
              <a:t>Auditing must reflect the specific application, its use context and the available evidence.</a:t>
            </a:r>
          </a:p>
        </p:txBody>
      </p:sp>
      <p:sp>
        <p:nvSpPr>
          <p:cNvPr id="2" name="TextBox 1">
            <a:extLst>
              <a:ext uri="{FF2B5EF4-FFF2-40B4-BE49-F238E27FC236}">
                <a16:creationId xmlns:a16="http://schemas.microsoft.com/office/drawing/2014/main" id="{D1945AD3-C9C8-6206-B3E8-5293627B485E}"/>
              </a:ext>
            </a:extLst>
          </p:cNvPr>
          <p:cNvSpPr txBox="1"/>
          <p:nvPr/>
        </p:nvSpPr>
        <p:spPr>
          <a:xfrm>
            <a:off x="707516" y="6053328"/>
            <a:ext cx="9094852" cy="984885"/>
          </a:xfrm>
          <a:prstGeom prst="rect">
            <a:avLst/>
          </a:prstGeom>
          <a:noFill/>
        </p:spPr>
        <p:txBody>
          <a:bodyPr wrap="square" rtlCol="0">
            <a:spAutoFit/>
          </a:bodyPr>
          <a:lstStyle/>
          <a:p>
            <a:r>
              <a:rPr lang="en-GB" sz="1100" dirty="0"/>
              <a:t>Laine, J., Minkkinen, M., </a:t>
            </a:r>
            <a:r>
              <a:rPr lang="en-GB" sz="1100" dirty="0" err="1"/>
              <a:t>Mäntymäki</a:t>
            </a:r>
            <a:r>
              <a:rPr lang="en-GB" sz="1100" dirty="0"/>
              <a:t>, M. (2025). Understanding the Ethics of Generative AI: Established and New Ethical Principles. Communications of the Association for Information Systems, 56, 1 25. https://</a:t>
            </a:r>
            <a:r>
              <a:rPr lang="en-GB" sz="1100" dirty="0" err="1"/>
              <a:t>doi.org</a:t>
            </a:r>
            <a:r>
              <a:rPr lang="en-GB" sz="1100" dirty="0"/>
              <a:t>/10.17705/1CAIS.05601</a:t>
            </a:r>
          </a:p>
          <a:p>
            <a:endParaRPr lang="en-GB" dirty="0"/>
          </a:p>
          <a:p>
            <a:endParaRPr lang="en-FI" dirty="0"/>
          </a:p>
        </p:txBody>
      </p:sp>
    </p:spTree>
    <p:extLst>
      <p:ext uri="{BB962C8B-B14F-4D97-AF65-F5344CB8AC3E}">
        <p14:creationId xmlns:p14="http://schemas.microsoft.com/office/powerpoint/2010/main" val="202535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7804" y="520884"/>
            <a:ext cx="10835640" cy="480131"/>
          </a:xfrm>
          <a:prstGeom prst="rect">
            <a:avLst/>
          </a:prstGeom>
          <a:noFill/>
        </p:spPr>
        <p:txBody>
          <a:bodyPr wrap="square" lIns="0" tIns="9144" rIns="0" bIns="9144" anchor="ctr">
            <a:spAutoFit/>
          </a:bodyPr>
          <a:lstStyle/>
          <a:p>
            <a:r>
              <a:rPr sz="3000" b="0" dirty="0">
                <a:solidFill>
                  <a:srgbClr val="101D1B"/>
                </a:solidFill>
                <a:latin typeface="Arial"/>
              </a:rPr>
              <a:t>Making responsible AI claims auditable</a:t>
            </a:r>
            <a:r>
              <a:rPr lang="fi-FI" sz="3000" b="0">
                <a:solidFill>
                  <a:srgbClr val="101D1B"/>
                </a:solidFill>
                <a:latin typeface="Arial"/>
              </a:rPr>
              <a:t>: </a:t>
            </a:r>
            <a:r>
              <a:rPr lang="fi-FI" sz="3000" dirty="0">
                <a:solidFill>
                  <a:srgbClr val="101D1B"/>
                </a:solidFill>
                <a:latin typeface="Arial"/>
              </a:rPr>
              <a:t>A</a:t>
            </a:r>
            <a:r>
              <a:rPr lang="fi-FI" sz="3000" b="0">
                <a:solidFill>
                  <a:srgbClr val="101D1B"/>
                </a:solidFill>
                <a:latin typeface="Arial"/>
              </a:rPr>
              <a:t>udit </a:t>
            </a:r>
            <a:r>
              <a:rPr lang="fi-FI" sz="3000" b="0" dirty="0" err="1">
                <a:solidFill>
                  <a:srgbClr val="101D1B"/>
                </a:solidFill>
                <a:latin typeface="Arial"/>
              </a:rPr>
              <a:t>logic</a:t>
            </a:r>
            <a:endParaRPr sz="3000" b="0" dirty="0">
              <a:solidFill>
                <a:srgbClr val="101D1B"/>
              </a:solidFill>
              <a:latin typeface="Arial"/>
            </a:endParaRPr>
          </a:p>
        </p:txBody>
      </p:sp>
      <p:sp>
        <p:nvSpPr>
          <p:cNvPr id="4" name="TextBox 3"/>
          <p:cNvSpPr txBox="1"/>
          <p:nvPr/>
        </p:nvSpPr>
        <p:spPr>
          <a:xfrm>
            <a:off x="740664" y="1168242"/>
            <a:ext cx="10789920" cy="572464"/>
          </a:xfrm>
          <a:prstGeom prst="rect">
            <a:avLst/>
          </a:prstGeom>
          <a:noFill/>
        </p:spPr>
        <p:txBody>
          <a:bodyPr wrap="square" lIns="0" tIns="9144" rIns="0" bIns="9144" anchor="ctr">
            <a:spAutoFit/>
          </a:bodyPr>
          <a:lstStyle/>
          <a:p>
            <a:r>
              <a:rPr b="0" dirty="0">
                <a:latin typeface="Arial"/>
              </a:rPr>
              <a:t>Ethics-based AI auditing examines whether AI systems and their surrounding organizational arrangements are consistent with relevant ethical principles or norms.</a:t>
            </a:r>
          </a:p>
        </p:txBody>
      </p:sp>
      <p:sp>
        <p:nvSpPr>
          <p:cNvPr id="8" name="Rounded Rectangle 7"/>
          <p:cNvSpPr/>
          <p:nvPr/>
        </p:nvSpPr>
        <p:spPr>
          <a:xfrm>
            <a:off x="4242816" y="1901952"/>
            <a:ext cx="3630168" cy="466344"/>
          </a:xfrm>
          <a:prstGeom prst="roundRect">
            <a:avLst>
              <a:gd name="adj" fmla="val 13000"/>
            </a:avLst>
          </a:prstGeom>
          <a:solidFill>
            <a:srgbClr val="F7F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315968" y="2002780"/>
            <a:ext cx="3483864" cy="264688"/>
          </a:xfrm>
          <a:prstGeom prst="rect">
            <a:avLst/>
          </a:prstGeom>
          <a:noFill/>
        </p:spPr>
        <p:txBody>
          <a:bodyPr wrap="square" lIns="0" tIns="9144" rIns="0" bIns="9144" anchor="ctr">
            <a:spAutoFit/>
          </a:bodyPr>
          <a:lstStyle/>
          <a:p>
            <a:pPr algn="ctr">
              <a:spcBef>
                <a:spcPts val="0"/>
              </a:spcBef>
              <a:spcAft>
                <a:spcPts val="0"/>
              </a:spcAft>
            </a:pPr>
            <a:r>
              <a:rPr sz="1600" b="1" i="0" dirty="0">
                <a:latin typeface="Arial"/>
              </a:rPr>
              <a:t>Ethical principles and norms</a:t>
            </a:r>
          </a:p>
        </p:txBody>
      </p:sp>
      <p:cxnSp>
        <p:nvCxnSpPr>
          <p:cNvPr id="10" name="Connector 9"/>
          <p:cNvCxnSpPr/>
          <p:nvPr/>
        </p:nvCxnSpPr>
        <p:spPr>
          <a:xfrm>
            <a:off x="6044184" y="2377440"/>
            <a:ext cx="0" cy="347472"/>
          </a:xfrm>
          <a:prstGeom prst="line">
            <a:avLst/>
          </a:prstGeom>
          <a:ln w="21590">
            <a:solidFill>
              <a:srgbClr val="B87328"/>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731520" y="2843784"/>
            <a:ext cx="2633472" cy="1801368"/>
          </a:xfrm>
          <a:prstGeom prst="roundRect">
            <a:avLst>
              <a:gd name="adj" fmla="val 13000"/>
            </a:avLst>
          </a:prstGeom>
          <a:solidFill>
            <a:srgbClr val="EAF5F0"/>
          </a:solidFill>
          <a:ln w="12700">
            <a:solidFill>
              <a:srgbClr val="D5E6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3083668"/>
            <a:ext cx="484632" cy="187744"/>
          </a:xfrm>
          <a:prstGeom prst="rect">
            <a:avLst/>
          </a:prstGeom>
          <a:noFill/>
        </p:spPr>
        <p:txBody>
          <a:bodyPr wrap="square" lIns="0" tIns="9144" rIns="0" bIns="9144" anchor="ctr">
            <a:spAutoFit/>
          </a:bodyPr>
          <a:lstStyle/>
          <a:p>
            <a:pPr algn="l">
              <a:spcBef>
                <a:spcPts val="0"/>
              </a:spcBef>
              <a:spcAft>
                <a:spcPts val="0"/>
              </a:spcAft>
            </a:pPr>
            <a:r>
              <a:rPr sz="1100" b="1" i="0" dirty="0">
                <a:latin typeface="Arial"/>
              </a:rPr>
              <a:t>1</a:t>
            </a:r>
          </a:p>
        </p:txBody>
      </p:sp>
      <p:sp>
        <p:nvSpPr>
          <p:cNvPr id="13" name="TextBox 12"/>
          <p:cNvSpPr txBox="1"/>
          <p:nvPr/>
        </p:nvSpPr>
        <p:spPr>
          <a:xfrm>
            <a:off x="914400" y="3483885"/>
            <a:ext cx="2267712" cy="310854"/>
          </a:xfrm>
          <a:prstGeom prst="rect">
            <a:avLst/>
          </a:prstGeom>
          <a:noFill/>
        </p:spPr>
        <p:txBody>
          <a:bodyPr wrap="square" lIns="0" tIns="9144" rIns="0" bIns="9144" anchor="ctr">
            <a:spAutoFit/>
          </a:bodyPr>
          <a:lstStyle/>
          <a:p>
            <a:pPr algn="l">
              <a:spcBef>
                <a:spcPts val="0"/>
              </a:spcBef>
              <a:spcAft>
                <a:spcPts val="0"/>
              </a:spcAft>
            </a:pPr>
            <a:r>
              <a:rPr sz="1900" b="1" i="0" dirty="0">
                <a:latin typeface="Arial"/>
              </a:rPr>
              <a:t>Audit object</a:t>
            </a:r>
          </a:p>
        </p:txBody>
      </p:sp>
      <p:sp>
        <p:nvSpPr>
          <p:cNvPr id="14" name="TextBox 13"/>
          <p:cNvSpPr txBox="1"/>
          <p:nvPr/>
        </p:nvSpPr>
        <p:spPr>
          <a:xfrm>
            <a:off x="914400" y="3840480"/>
            <a:ext cx="2221992" cy="677108"/>
          </a:xfrm>
          <a:prstGeom prst="rect">
            <a:avLst/>
          </a:prstGeom>
          <a:noFill/>
        </p:spPr>
        <p:txBody>
          <a:bodyPr wrap="square" lIns="0" tIns="0" rIns="0" bIns="0" anchor="t">
            <a:spAutoFit/>
          </a:bodyPr>
          <a:lstStyle/>
          <a:p>
            <a:pPr marL="171450" indent="-171450">
              <a:buFont typeface="Arial" panose="020B0604020202020204" pitchFamily="34" charset="0"/>
              <a:buChar char="•"/>
            </a:pPr>
            <a:r>
              <a:rPr sz="1100" dirty="0">
                <a:latin typeface="Arial"/>
              </a:rPr>
              <a:t>What exactly is assessed?</a:t>
            </a:r>
            <a:endParaRPr lang="fi-FI" sz="1100" dirty="0">
              <a:latin typeface="Arial"/>
            </a:endParaRPr>
          </a:p>
          <a:p>
            <a:pPr marL="171450" indent="-171450">
              <a:buFont typeface="Arial" panose="020B0604020202020204" pitchFamily="34" charset="0"/>
              <a:buChar char="•"/>
            </a:pPr>
            <a:r>
              <a:rPr lang="en-GB" sz="1100" dirty="0"/>
              <a:t>An AI system, application or organizational arrangement.</a:t>
            </a:r>
          </a:p>
          <a:p>
            <a:pPr marL="171450" indent="-171450">
              <a:buFont typeface="Arial" panose="020B0604020202020204" pitchFamily="34" charset="0"/>
              <a:buChar char="•"/>
            </a:pPr>
            <a:endParaRPr sz="1100" dirty="0">
              <a:latin typeface="Arial"/>
            </a:endParaRPr>
          </a:p>
        </p:txBody>
      </p:sp>
      <p:sp>
        <p:nvSpPr>
          <p:cNvPr id="15" name="Chevron 14"/>
          <p:cNvSpPr/>
          <p:nvPr/>
        </p:nvSpPr>
        <p:spPr>
          <a:xfrm>
            <a:off x="3401568" y="3703320"/>
            <a:ext cx="146304" cy="146304"/>
          </a:xfrm>
          <a:prstGeom prst="chevron">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3584448" y="2843784"/>
            <a:ext cx="2633472" cy="1801368"/>
          </a:xfrm>
          <a:prstGeom prst="roundRect">
            <a:avLst>
              <a:gd name="adj" fmla="val 13000"/>
            </a:avLst>
          </a:prstGeom>
          <a:solidFill>
            <a:srgbClr val="E9F3F8"/>
          </a:solidFill>
          <a:ln w="12700">
            <a:solidFill>
              <a:srgbClr val="D5E6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3767328" y="3083668"/>
            <a:ext cx="484632" cy="187744"/>
          </a:xfrm>
          <a:prstGeom prst="rect">
            <a:avLst/>
          </a:prstGeom>
          <a:noFill/>
        </p:spPr>
        <p:txBody>
          <a:bodyPr wrap="square" lIns="0" tIns="9144" rIns="0" bIns="9144" anchor="ctr">
            <a:spAutoFit/>
          </a:bodyPr>
          <a:lstStyle/>
          <a:p>
            <a:pPr algn="l">
              <a:spcBef>
                <a:spcPts val="0"/>
              </a:spcBef>
              <a:spcAft>
                <a:spcPts val="0"/>
              </a:spcAft>
            </a:pPr>
            <a:r>
              <a:rPr sz="1100" b="1" i="0" dirty="0">
                <a:latin typeface="Arial"/>
              </a:rPr>
              <a:t>2</a:t>
            </a:r>
          </a:p>
        </p:txBody>
      </p:sp>
      <p:sp>
        <p:nvSpPr>
          <p:cNvPr id="18" name="TextBox 17"/>
          <p:cNvSpPr txBox="1"/>
          <p:nvPr/>
        </p:nvSpPr>
        <p:spPr>
          <a:xfrm>
            <a:off x="3767328" y="3483885"/>
            <a:ext cx="2267712" cy="310854"/>
          </a:xfrm>
          <a:prstGeom prst="rect">
            <a:avLst/>
          </a:prstGeom>
          <a:noFill/>
        </p:spPr>
        <p:txBody>
          <a:bodyPr wrap="square" lIns="0" tIns="9144" rIns="0" bIns="9144" anchor="ctr">
            <a:spAutoFit/>
          </a:bodyPr>
          <a:lstStyle/>
          <a:p>
            <a:pPr algn="l">
              <a:spcBef>
                <a:spcPts val="0"/>
              </a:spcBef>
              <a:spcAft>
                <a:spcPts val="0"/>
              </a:spcAft>
            </a:pPr>
            <a:r>
              <a:rPr sz="1900" b="1" i="0" dirty="0">
                <a:latin typeface="Arial"/>
              </a:rPr>
              <a:t>Audit criteria</a:t>
            </a:r>
          </a:p>
        </p:txBody>
      </p:sp>
      <p:sp>
        <p:nvSpPr>
          <p:cNvPr id="19" name="TextBox 18"/>
          <p:cNvSpPr txBox="1"/>
          <p:nvPr/>
        </p:nvSpPr>
        <p:spPr>
          <a:xfrm>
            <a:off x="3767328" y="3840480"/>
            <a:ext cx="2221992" cy="677108"/>
          </a:xfrm>
          <a:prstGeom prst="rect">
            <a:avLst/>
          </a:prstGeom>
          <a:noFill/>
        </p:spPr>
        <p:txBody>
          <a:bodyPr wrap="square" lIns="0" tIns="0" rIns="0" bIns="0" anchor="t">
            <a:spAutoFit/>
          </a:bodyPr>
          <a:lstStyle/>
          <a:p>
            <a:pPr marL="171450" indent="-171450">
              <a:buFont typeface="Arial" panose="020B0604020202020204" pitchFamily="34" charset="0"/>
              <a:buChar char="•"/>
            </a:pPr>
            <a:r>
              <a:rPr sz="1100" dirty="0">
                <a:latin typeface="Arial"/>
              </a:rPr>
              <a:t>Against which principles</a:t>
            </a:r>
            <a:r>
              <a:rPr lang="fi-FI" sz="1100" dirty="0">
                <a:latin typeface="Arial"/>
              </a:rPr>
              <a:t> </a:t>
            </a:r>
            <a:r>
              <a:rPr sz="1100" dirty="0">
                <a:latin typeface="Arial"/>
              </a:rPr>
              <a:t>or norms?</a:t>
            </a:r>
            <a:endParaRPr lang="fi-FI" sz="1100" dirty="0">
              <a:latin typeface="Arial"/>
            </a:endParaRPr>
          </a:p>
          <a:p>
            <a:pPr marL="171450" indent="-171450">
              <a:buFont typeface="Arial" panose="020B0604020202020204" pitchFamily="34" charset="0"/>
              <a:buChar char="•"/>
            </a:pPr>
            <a:r>
              <a:rPr lang="en-GB" sz="1100" dirty="0"/>
              <a:t>Specified ethical expectations.</a:t>
            </a:r>
          </a:p>
          <a:p>
            <a:pPr marL="171450" indent="-171450">
              <a:buFont typeface="Arial" panose="020B0604020202020204" pitchFamily="34" charset="0"/>
              <a:buChar char="•"/>
            </a:pPr>
            <a:endParaRPr sz="1100" dirty="0">
              <a:latin typeface="Arial"/>
            </a:endParaRPr>
          </a:p>
        </p:txBody>
      </p:sp>
      <p:sp>
        <p:nvSpPr>
          <p:cNvPr id="20" name="Chevron 19"/>
          <p:cNvSpPr/>
          <p:nvPr/>
        </p:nvSpPr>
        <p:spPr>
          <a:xfrm>
            <a:off x="6254496" y="3703320"/>
            <a:ext cx="146304" cy="146304"/>
          </a:xfrm>
          <a:prstGeom prst="chevron">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6437376" y="2843784"/>
            <a:ext cx="2633472" cy="1801368"/>
          </a:xfrm>
          <a:prstGeom prst="roundRect">
            <a:avLst>
              <a:gd name="adj" fmla="val 13000"/>
            </a:avLst>
          </a:prstGeom>
          <a:solidFill>
            <a:srgbClr val="EAF5F0"/>
          </a:solidFill>
          <a:ln w="12700">
            <a:solidFill>
              <a:srgbClr val="D5E6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620256" y="3083668"/>
            <a:ext cx="484632" cy="187744"/>
          </a:xfrm>
          <a:prstGeom prst="rect">
            <a:avLst/>
          </a:prstGeom>
          <a:noFill/>
        </p:spPr>
        <p:txBody>
          <a:bodyPr wrap="square" lIns="0" tIns="9144" rIns="0" bIns="9144" anchor="ctr">
            <a:spAutoFit/>
          </a:bodyPr>
          <a:lstStyle/>
          <a:p>
            <a:pPr algn="l">
              <a:spcBef>
                <a:spcPts val="0"/>
              </a:spcBef>
              <a:spcAft>
                <a:spcPts val="0"/>
              </a:spcAft>
            </a:pPr>
            <a:r>
              <a:rPr sz="1100" b="1" i="0" dirty="0">
                <a:latin typeface="Arial"/>
              </a:rPr>
              <a:t>3</a:t>
            </a:r>
          </a:p>
        </p:txBody>
      </p:sp>
      <p:sp>
        <p:nvSpPr>
          <p:cNvPr id="23" name="TextBox 22"/>
          <p:cNvSpPr txBox="1"/>
          <p:nvPr/>
        </p:nvSpPr>
        <p:spPr>
          <a:xfrm>
            <a:off x="6620256" y="3483885"/>
            <a:ext cx="2267712" cy="310854"/>
          </a:xfrm>
          <a:prstGeom prst="rect">
            <a:avLst/>
          </a:prstGeom>
          <a:noFill/>
        </p:spPr>
        <p:txBody>
          <a:bodyPr wrap="square" lIns="0" tIns="9144" rIns="0" bIns="9144" anchor="ctr">
            <a:spAutoFit/>
          </a:bodyPr>
          <a:lstStyle/>
          <a:p>
            <a:pPr algn="l">
              <a:spcBef>
                <a:spcPts val="0"/>
              </a:spcBef>
              <a:spcAft>
                <a:spcPts val="0"/>
              </a:spcAft>
            </a:pPr>
            <a:r>
              <a:rPr sz="1900" b="1" i="0" dirty="0">
                <a:latin typeface="Arial"/>
              </a:rPr>
              <a:t>Audit evidence</a:t>
            </a:r>
          </a:p>
        </p:txBody>
      </p:sp>
      <p:sp>
        <p:nvSpPr>
          <p:cNvPr id="24" name="TextBox 23"/>
          <p:cNvSpPr txBox="1"/>
          <p:nvPr/>
        </p:nvSpPr>
        <p:spPr>
          <a:xfrm>
            <a:off x="6620256" y="3840480"/>
            <a:ext cx="2221992" cy="507831"/>
          </a:xfrm>
          <a:prstGeom prst="rect">
            <a:avLst/>
          </a:prstGeom>
          <a:noFill/>
        </p:spPr>
        <p:txBody>
          <a:bodyPr wrap="square" lIns="0" tIns="0" rIns="0" bIns="0" anchor="t">
            <a:spAutoFit/>
          </a:bodyPr>
          <a:lstStyle/>
          <a:p>
            <a:pPr marL="171450" indent="-171450">
              <a:buFont typeface="Arial" panose="020B0604020202020204" pitchFamily="34" charset="0"/>
              <a:buChar char="•"/>
            </a:pPr>
            <a:r>
              <a:rPr sz="1100" dirty="0">
                <a:latin typeface="Arial"/>
              </a:rPr>
              <a:t>What supports the findings?</a:t>
            </a:r>
            <a:endParaRPr lang="fi-FI" sz="1100" dirty="0">
              <a:latin typeface="Arial"/>
            </a:endParaRPr>
          </a:p>
          <a:p>
            <a:pPr marL="171450" indent="-171450">
              <a:buFont typeface="Arial" panose="020B0604020202020204" pitchFamily="34" charset="0"/>
              <a:buChar char="•"/>
            </a:pPr>
            <a:r>
              <a:rPr lang="en-GB" sz="1100" dirty="0"/>
              <a:t>Verifiable records, tests and other information</a:t>
            </a:r>
            <a:endParaRPr sz="1100" dirty="0">
              <a:latin typeface="Arial"/>
            </a:endParaRPr>
          </a:p>
        </p:txBody>
      </p:sp>
      <p:sp>
        <p:nvSpPr>
          <p:cNvPr id="25" name="Chevron 24"/>
          <p:cNvSpPr/>
          <p:nvPr/>
        </p:nvSpPr>
        <p:spPr>
          <a:xfrm>
            <a:off x="9107424" y="3703320"/>
            <a:ext cx="146304" cy="146304"/>
          </a:xfrm>
          <a:prstGeom prst="chevron">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9290304" y="2843784"/>
            <a:ext cx="2633472" cy="1801368"/>
          </a:xfrm>
          <a:prstGeom prst="roundRect">
            <a:avLst>
              <a:gd name="adj" fmla="val 13000"/>
            </a:avLst>
          </a:prstGeom>
          <a:solidFill>
            <a:srgbClr val="F7F1E3"/>
          </a:solidFill>
          <a:ln w="12700">
            <a:solidFill>
              <a:srgbClr val="D5E6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473184" y="3083668"/>
            <a:ext cx="484632" cy="187744"/>
          </a:xfrm>
          <a:prstGeom prst="rect">
            <a:avLst/>
          </a:prstGeom>
          <a:noFill/>
        </p:spPr>
        <p:txBody>
          <a:bodyPr wrap="square" lIns="0" tIns="9144" rIns="0" bIns="9144" anchor="ctr">
            <a:spAutoFit/>
          </a:bodyPr>
          <a:lstStyle/>
          <a:p>
            <a:pPr algn="l">
              <a:spcBef>
                <a:spcPts val="0"/>
              </a:spcBef>
              <a:spcAft>
                <a:spcPts val="0"/>
              </a:spcAft>
            </a:pPr>
            <a:r>
              <a:rPr lang="fi-FI" sz="1100" b="1" i="0" dirty="0">
                <a:latin typeface="Arial"/>
              </a:rPr>
              <a:t>4</a:t>
            </a:r>
            <a:endParaRPr sz="1100" b="1" i="0" dirty="0">
              <a:latin typeface="Arial"/>
            </a:endParaRPr>
          </a:p>
        </p:txBody>
      </p:sp>
      <p:sp>
        <p:nvSpPr>
          <p:cNvPr id="28" name="TextBox 27"/>
          <p:cNvSpPr txBox="1"/>
          <p:nvPr/>
        </p:nvSpPr>
        <p:spPr>
          <a:xfrm>
            <a:off x="9473184" y="3483885"/>
            <a:ext cx="2267712" cy="310854"/>
          </a:xfrm>
          <a:prstGeom prst="rect">
            <a:avLst/>
          </a:prstGeom>
          <a:noFill/>
        </p:spPr>
        <p:txBody>
          <a:bodyPr wrap="square" lIns="0" tIns="9144" rIns="0" bIns="9144" anchor="ctr">
            <a:spAutoFit/>
          </a:bodyPr>
          <a:lstStyle/>
          <a:p>
            <a:pPr algn="l">
              <a:spcBef>
                <a:spcPts val="0"/>
              </a:spcBef>
              <a:spcAft>
                <a:spcPts val="0"/>
              </a:spcAft>
            </a:pPr>
            <a:r>
              <a:rPr sz="1900" b="1" i="0" dirty="0">
                <a:latin typeface="Arial"/>
              </a:rPr>
              <a:t>Audit judgment</a:t>
            </a:r>
          </a:p>
        </p:txBody>
      </p:sp>
      <p:sp>
        <p:nvSpPr>
          <p:cNvPr id="29" name="TextBox 28"/>
          <p:cNvSpPr txBox="1"/>
          <p:nvPr/>
        </p:nvSpPr>
        <p:spPr>
          <a:xfrm>
            <a:off x="9473184" y="3813048"/>
            <a:ext cx="2221992" cy="804672"/>
          </a:xfrm>
          <a:prstGeom prst="rect">
            <a:avLst/>
          </a:prstGeom>
          <a:noFill/>
        </p:spPr>
        <p:txBody>
          <a:bodyPr wrap="square" lIns="0" tIns="0" rIns="0" bIns="0" anchor="t">
            <a:spAutoFit/>
          </a:bodyPr>
          <a:lstStyle/>
          <a:p>
            <a:pPr marL="171450" indent="-171450">
              <a:buFont typeface="Arial" panose="020B0604020202020204" pitchFamily="34" charset="0"/>
              <a:buChar char="•"/>
            </a:pPr>
            <a:r>
              <a:rPr sz="1030" dirty="0">
                <a:latin typeface="Arial"/>
              </a:rPr>
              <a:t>What conclusion is supported by the evidence against the criteria?</a:t>
            </a:r>
            <a:endParaRPr lang="fi-FI" sz="1100" dirty="0">
              <a:latin typeface="Arial"/>
            </a:endParaRPr>
          </a:p>
          <a:p>
            <a:pPr marL="171450" indent="-171450">
              <a:buFont typeface="Arial" panose="020B0604020202020204" pitchFamily="34" charset="0"/>
              <a:buChar char="•"/>
            </a:pPr>
            <a:r>
              <a:rPr lang="en-GB" sz="1030" dirty="0"/>
              <a:t>A documented judgment.</a:t>
            </a:r>
          </a:p>
          <a:p>
            <a:pPr marL="171450" indent="-171450">
              <a:buFont typeface="Arial" panose="020B0604020202020204" pitchFamily="34" charset="0"/>
              <a:buChar char="•"/>
            </a:pPr>
            <a:endParaRPr sz="1100" dirty="0">
              <a:latin typeface="Arial"/>
            </a:endParaRPr>
          </a:p>
        </p:txBody>
      </p:sp>
      <p:sp>
        <p:nvSpPr>
          <p:cNvPr id="30" name="Rounded Rectangle 29"/>
          <p:cNvSpPr/>
          <p:nvPr/>
        </p:nvSpPr>
        <p:spPr>
          <a:xfrm>
            <a:off x="914400" y="5029200"/>
            <a:ext cx="10003536" cy="640080"/>
          </a:xfrm>
          <a:prstGeom prst="roundRect">
            <a:avLst>
              <a:gd name="adj" fmla="val 13000"/>
            </a:avLst>
          </a:prstGeom>
          <a:solidFill>
            <a:srgbClr val="F7F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31520" y="5063008"/>
            <a:ext cx="10799064" cy="572464"/>
          </a:xfrm>
          <a:prstGeom prst="rect">
            <a:avLst/>
          </a:prstGeom>
          <a:solidFill>
            <a:srgbClr val="F7F1E3"/>
          </a:solidFill>
          <a:ln w="12700">
            <a:solidFill>
              <a:srgbClr val="D5E6E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fi-FI"/>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dirty="0">
                <a:solidFill>
                  <a:schemeClr val="tx1"/>
                </a:solidFill>
              </a:rPr>
              <a:t>Auditing connects ethical expectations to a documented, evidence-based and reviewable assessment.</a:t>
            </a:r>
          </a:p>
        </p:txBody>
      </p:sp>
    </p:spTree>
    <p:extLst>
      <p:ext uri="{BB962C8B-B14F-4D97-AF65-F5344CB8AC3E}">
        <p14:creationId xmlns:p14="http://schemas.microsoft.com/office/powerpoint/2010/main" val="3185009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2376" y="603504"/>
            <a:ext cx="10881360" cy="461665"/>
          </a:xfrm>
          <a:prstGeom prst="rect">
            <a:avLst/>
          </a:prstGeom>
          <a:noFill/>
        </p:spPr>
        <p:txBody>
          <a:bodyPr wrap="square" lIns="0" tIns="0" rIns="0" bIns="0" anchor="ctr">
            <a:spAutoFit/>
          </a:bodyPr>
          <a:lstStyle/>
          <a:p>
            <a:pPr algn="l">
              <a:spcBef>
                <a:spcPts val="0"/>
              </a:spcBef>
              <a:spcAft>
                <a:spcPts val="0"/>
              </a:spcAft>
            </a:pPr>
            <a:r>
              <a:rPr sz="3000" dirty="0">
                <a:latin typeface="Arial"/>
              </a:rPr>
              <a:t>What </a:t>
            </a:r>
            <a:r>
              <a:rPr lang="fi-FI" sz="3000" dirty="0" err="1">
                <a:latin typeface="Arial"/>
              </a:rPr>
              <a:t>exactly</a:t>
            </a:r>
            <a:r>
              <a:rPr lang="fi-FI" sz="3000" dirty="0">
                <a:latin typeface="Arial"/>
              </a:rPr>
              <a:t> </a:t>
            </a:r>
            <a:r>
              <a:rPr lang="fi-FI" sz="3000" dirty="0" err="1">
                <a:latin typeface="Arial"/>
              </a:rPr>
              <a:t>are</a:t>
            </a:r>
            <a:r>
              <a:rPr lang="fi-FI" sz="3000" dirty="0">
                <a:latin typeface="Arial"/>
              </a:rPr>
              <a:t> </a:t>
            </a:r>
            <a:r>
              <a:rPr lang="fi-FI" sz="3000" dirty="0" err="1">
                <a:latin typeface="Arial"/>
              </a:rPr>
              <a:t>we</a:t>
            </a:r>
            <a:r>
              <a:rPr lang="fi-FI" sz="3000" dirty="0">
                <a:latin typeface="Arial"/>
              </a:rPr>
              <a:t> </a:t>
            </a:r>
            <a:r>
              <a:rPr lang="fi-FI" sz="3000" dirty="0" err="1">
                <a:latin typeface="Arial"/>
              </a:rPr>
              <a:t>auditing</a:t>
            </a:r>
            <a:r>
              <a:rPr lang="fi-FI" sz="3000" dirty="0">
                <a:latin typeface="Arial"/>
              </a:rPr>
              <a:t>? </a:t>
            </a:r>
            <a:endParaRPr sz="3000" dirty="0">
              <a:latin typeface="Arial"/>
            </a:endParaRPr>
          </a:p>
        </p:txBody>
      </p:sp>
      <p:sp>
        <p:nvSpPr>
          <p:cNvPr id="5" name="TextBox 4"/>
          <p:cNvSpPr txBox="1"/>
          <p:nvPr/>
        </p:nvSpPr>
        <p:spPr>
          <a:xfrm>
            <a:off x="749808" y="1626293"/>
            <a:ext cx="10789920" cy="276999"/>
          </a:xfrm>
          <a:prstGeom prst="rect">
            <a:avLst/>
          </a:prstGeom>
          <a:noFill/>
        </p:spPr>
        <p:txBody>
          <a:bodyPr wrap="square" lIns="0" tIns="0" rIns="0" bIns="0" anchor="ctr">
            <a:spAutoFit/>
          </a:bodyPr>
          <a:lstStyle/>
          <a:p>
            <a:pPr algn="l">
              <a:spcBef>
                <a:spcPts val="0"/>
              </a:spcBef>
              <a:spcAft>
                <a:spcPts val="0"/>
              </a:spcAft>
            </a:pPr>
            <a:r>
              <a:rPr lang="en-GB" b="0" dirty="0">
                <a:latin typeface="Aptos"/>
              </a:rPr>
              <a:t>Consider a GenAI application supporting customer service. The audit object may include:</a:t>
            </a:r>
            <a:endParaRPr b="0" dirty="0">
              <a:latin typeface="Aptos"/>
            </a:endParaRPr>
          </a:p>
        </p:txBody>
      </p:sp>
      <p:sp>
        <p:nvSpPr>
          <p:cNvPr id="6" name="Rounded Rectangle 5"/>
          <p:cNvSpPr/>
          <p:nvPr/>
        </p:nvSpPr>
        <p:spPr>
          <a:xfrm>
            <a:off x="749808" y="2084831"/>
            <a:ext cx="10698480" cy="832104"/>
          </a:xfrm>
          <a:prstGeom prst="roundRect">
            <a:avLst/>
          </a:prstGeom>
          <a:solidFill>
            <a:srgbClr val="F7F1E3"/>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2207634"/>
            <a:ext cx="10454640" cy="246221"/>
          </a:xfrm>
          <a:prstGeom prst="rect">
            <a:avLst/>
          </a:prstGeom>
          <a:noFill/>
        </p:spPr>
        <p:txBody>
          <a:bodyPr wrap="square" lIns="0" tIns="0" rIns="0" bIns="0" anchor="ctr">
            <a:spAutoFit/>
          </a:bodyPr>
          <a:lstStyle/>
          <a:p>
            <a:pPr algn="ctr">
              <a:spcBef>
                <a:spcPts val="0"/>
              </a:spcBef>
              <a:spcAft>
                <a:spcPts val="0"/>
              </a:spcAft>
            </a:pPr>
            <a:r>
              <a:rPr sz="1600" b="1" dirty="0">
                <a:latin typeface="Aptos"/>
              </a:rPr>
              <a:t>ORGANIZATIONAL GOVERNANCE</a:t>
            </a:r>
          </a:p>
        </p:txBody>
      </p:sp>
      <p:sp>
        <p:nvSpPr>
          <p:cNvPr id="8" name="TextBox 7"/>
          <p:cNvSpPr txBox="1"/>
          <p:nvPr/>
        </p:nvSpPr>
        <p:spPr>
          <a:xfrm>
            <a:off x="987552" y="2581119"/>
            <a:ext cx="10232136" cy="193899"/>
          </a:xfrm>
          <a:prstGeom prst="rect">
            <a:avLst/>
          </a:prstGeom>
          <a:noFill/>
        </p:spPr>
        <p:txBody>
          <a:bodyPr wrap="square" lIns="0" tIns="0" rIns="0" bIns="0" anchor="ctr">
            <a:spAutoFit/>
          </a:bodyPr>
          <a:lstStyle/>
          <a:p>
            <a:pPr algn="ctr">
              <a:spcBef>
                <a:spcPts val="0"/>
              </a:spcBef>
              <a:spcAft>
                <a:spcPts val="0"/>
              </a:spcAft>
            </a:pPr>
            <a:r>
              <a:rPr sz="1260" b="0" dirty="0">
                <a:latin typeface="Aptos"/>
              </a:rPr>
              <a:t>Responsibilities</a:t>
            </a:r>
            <a:r>
              <a:rPr lang="fi-FI" sz="1260" b="0" dirty="0">
                <a:latin typeface="Aptos"/>
              </a:rPr>
              <a:t>,</a:t>
            </a:r>
            <a:r>
              <a:rPr sz="1260" b="0" dirty="0">
                <a:latin typeface="Aptos"/>
              </a:rPr>
              <a:t> documentation</a:t>
            </a:r>
            <a:r>
              <a:rPr lang="fi-FI" sz="1260" b="0" dirty="0">
                <a:latin typeface="Aptos"/>
              </a:rPr>
              <a:t>,</a:t>
            </a:r>
            <a:r>
              <a:rPr sz="1260" b="0" dirty="0">
                <a:latin typeface="Aptos"/>
              </a:rPr>
              <a:t> evidence access</a:t>
            </a:r>
            <a:r>
              <a:rPr lang="fi-FI" sz="1260" b="0" dirty="0">
                <a:latin typeface="Aptos"/>
              </a:rPr>
              <a:t>, </a:t>
            </a:r>
            <a:r>
              <a:rPr sz="1260" b="0" dirty="0">
                <a:latin typeface="Aptos"/>
              </a:rPr>
              <a:t>oversight</a:t>
            </a:r>
          </a:p>
        </p:txBody>
      </p:sp>
      <p:sp>
        <p:nvSpPr>
          <p:cNvPr id="10" name="Rounded Rectangle 9"/>
          <p:cNvSpPr/>
          <p:nvPr/>
        </p:nvSpPr>
        <p:spPr>
          <a:xfrm>
            <a:off x="749808" y="3300984"/>
            <a:ext cx="3438144" cy="2157984"/>
          </a:xfrm>
          <a:prstGeom prst="roundRect">
            <a:avLst/>
          </a:prstGeom>
          <a:solidFill>
            <a:srgbClr val="E6F1EC"/>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Rounded Rectangle 10"/>
          <p:cNvSpPr/>
          <p:nvPr/>
        </p:nvSpPr>
        <p:spPr>
          <a:xfrm>
            <a:off x="914400" y="3447288"/>
            <a:ext cx="3108960" cy="393192"/>
          </a:xfrm>
          <a:prstGeom prst="roundRect">
            <a:avLst/>
          </a:prstGeom>
          <a:solidFill>
            <a:srgbClr val="E6F1EC"/>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978407" y="3461114"/>
            <a:ext cx="2980944" cy="292388"/>
          </a:xfrm>
          <a:prstGeom prst="rect">
            <a:avLst/>
          </a:prstGeom>
          <a:noFill/>
        </p:spPr>
        <p:txBody>
          <a:bodyPr wrap="square" lIns="0" tIns="0" rIns="0" bIns="0" anchor="ctr">
            <a:spAutoFit/>
          </a:bodyPr>
          <a:lstStyle/>
          <a:p>
            <a:pPr algn="ctr">
              <a:spcBef>
                <a:spcPts val="0"/>
              </a:spcBef>
              <a:spcAft>
                <a:spcPts val="0"/>
              </a:spcAft>
            </a:pPr>
            <a:r>
              <a:rPr sz="1900" b="1" dirty="0">
                <a:latin typeface="Arial"/>
              </a:rPr>
              <a:t>MODEL</a:t>
            </a:r>
          </a:p>
        </p:txBody>
      </p:sp>
      <p:sp>
        <p:nvSpPr>
          <p:cNvPr id="13" name="TextBox 12"/>
          <p:cNvSpPr txBox="1"/>
          <p:nvPr/>
        </p:nvSpPr>
        <p:spPr>
          <a:xfrm>
            <a:off x="978407" y="4059376"/>
            <a:ext cx="2980944" cy="430887"/>
          </a:xfrm>
          <a:prstGeom prst="rect">
            <a:avLst/>
          </a:prstGeom>
          <a:noFill/>
        </p:spPr>
        <p:txBody>
          <a:bodyPr wrap="square" lIns="0" tIns="0" rIns="0" bIns="0" anchor="ctr">
            <a:spAutoFit/>
          </a:bodyPr>
          <a:lstStyle/>
          <a:p>
            <a:pPr algn="l">
              <a:spcBef>
                <a:spcPts val="0"/>
              </a:spcBef>
              <a:spcAft>
                <a:spcPts val="0"/>
              </a:spcAft>
            </a:pPr>
            <a:r>
              <a:rPr sz="1400" b="0" dirty="0">
                <a:latin typeface="Aptos"/>
              </a:rPr>
              <a:t>Capabilities and limitations of the underlying model</a:t>
            </a:r>
          </a:p>
        </p:txBody>
      </p:sp>
      <p:sp>
        <p:nvSpPr>
          <p:cNvPr id="14" name="TextBox 13"/>
          <p:cNvSpPr txBox="1"/>
          <p:nvPr/>
        </p:nvSpPr>
        <p:spPr>
          <a:xfrm>
            <a:off x="978407" y="4728952"/>
            <a:ext cx="2980944" cy="161583"/>
          </a:xfrm>
          <a:prstGeom prst="rect">
            <a:avLst/>
          </a:prstGeom>
          <a:noFill/>
        </p:spPr>
        <p:txBody>
          <a:bodyPr wrap="square" lIns="0" tIns="0" rIns="0" bIns="0" anchor="ctr">
            <a:spAutoFit/>
          </a:bodyPr>
          <a:lstStyle/>
          <a:p>
            <a:pPr algn="l">
              <a:spcBef>
                <a:spcPts val="0"/>
              </a:spcBef>
              <a:spcAft>
                <a:spcPts val="0"/>
              </a:spcAft>
            </a:pPr>
            <a:r>
              <a:rPr sz="1050" b="1" dirty="0">
                <a:latin typeface="Aptos"/>
              </a:rPr>
              <a:t>EXAMPLE EVIDENCE</a:t>
            </a:r>
          </a:p>
        </p:txBody>
      </p:sp>
      <p:sp>
        <p:nvSpPr>
          <p:cNvPr id="15" name="TextBox 14"/>
          <p:cNvSpPr txBox="1"/>
          <p:nvPr/>
        </p:nvSpPr>
        <p:spPr>
          <a:xfrm>
            <a:off x="978407" y="4946746"/>
            <a:ext cx="2980944" cy="347788"/>
          </a:xfrm>
          <a:prstGeom prst="rect">
            <a:avLst/>
          </a:prstGeom>
          <a:noFill/>
        </p:spPr>
        <p:txBody>
          <a:bodyPr wrap="square" lIns="0" tIns="0" rIns="0" bIns="0" anchor="ctr">
            <a:spAutoFit/>
          </a:bodyPr>
          <a:lstStyle/>
          <a:p>
            <a:pPr algn="l">
              <a:spcBef>
                <a:spcPts val="0"/>
              </a:spcBef>
              <a:spcAft>
                <a:spcPts val="0"/>
              </a:spcAft>
            </a:pPr>
            <a:r>
              <a:rPr sz="1130" b="0" dirty="0">
                <a:latin typeface="Aptos"/>
              </a:rPr>
              <a:t>Model cards, provider evaluations, technical reports</a:t>
            </a:r>
          </a:p>
        </p:txBody>
      </p:sp>
      <p:cxnSp>
        <p:nvCxnSpPr>
          <p:cNvPr id="16" name="Connector 15"/>
          <p:cNvCxnSpPr/>
          <p:nvPr/>
        </p:nvCxnSpPr>
        <p:spPr>
          <a:xfrm>
            <a:off x="2468879" y="2916936"/>
            <a:ext cx="0" cy="384048"/>
          </a:xfrm>
          <a:prstGeom prst="line">
            <a:avLst/>
          </a:prstGeom>
          <a:ln w="19050">
            <a:solidFill>
              <a:srgbClr val="B9CEC6"/>
            </a:solidFill>
          </a:ln>
        </p:spPr>
        <p:style>
          <a:lnRef idx="2">
            <a:schemeClr val="accent1"/>
          </a:lnRef>
          <a:fillRef idx="0">
            <a:schemeClr val="accent1"/>
          </a:fillRef>
          <a:effectRef idx="0">
            <a:schemeClr val="accent1"/>
          </a:effectRef>
          <a:fontRef idx="minor">
            <a:schemeClr val="tx1"/>
          </a:fontRef>
        </p:style>
      </p:cxnSp>
      <p:sp>
        <p:nvSpPr>
          <p:cNvPr id="17" name="Rounded Rectangle 16"/>
          <p:cNvSpPr/>
          <p:nvPr/>
        </p:nvSpPr>
        <p:spPr>
          <a:xfrm>
            <a:off x="4379976" y="3300984"/>
            <a:ext cx="3438144" cy="2157984"/>
          </a:xfrm>
          <a:prstGeom prst="roundRect">
            <a:avLst/>
          </a:prstGeom>
          <a:solidFill>
            <a:srgbClr val="E9F3F8"/>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608576" y="3461114"/>
            <a:ext cx="2980944" cy="292388"/>
          </a:xfrm>
          <a:prstGeom prst="rect">
            <a:avLst/>
          </a:prstGeom>
          <a:noFill/>
        </p:spPr>
        <p:txBody>
          <a:bodyPr wrap="square" lIns="0" tIns="0" rIns="0" bIns="0" anchor="ctr">
            <a:spAutoFit/>
          </a:bodyPr>
          <a:lstStyle/>
          <a:p>
            <a:pPr algn="ctr">
              <a:spcBef>
                <a:spcPts val="0"/>
              </a:spcBef>
              <a:spcAft>
                <a:spcPts val="0"/>
              </a:spcAft>
            </a:pPr>
            <a:r>
              <a:rPr sz="1900" b="1" dirty="0">
                <a:latin typeface="Arial"/>
              </a:rPr>
              <a:t>SYSTEM</a:t>
            </a:r>
          </a:p>
        </p:txBody>
      </p:sp>
      <p:sp>
        <p:nvSpPr>
          <p:cNvPr id="20" name="TextBox 19"/>
          <p:cNvSpPr txBox="1"/>
          <p:nvPr/>
        </p:nvSpPr>
        <p:spPr>
          <a:xfrm>
            <a:off x="4608576" y="4059376"/>
            <a:ext cx="2980944" cy="430887"/>
          </a:xfrm>
          <a:prstGeom prst="rect">
            <a:avLst/>
          </a:prstGeom>
          <a:noFill/>
        </p:spPr>
        <p:txBody>
          <a:bodyPr wrap="square" lIns="0" tIns="0" rIns="0" bIns="0" anchor="ctr">
            <a:spAutoFit/>
          </a:bodyPr>
          <a:lstStyle/>
          <a:p>
            <a:pPr algn="l">
              <a:spcBef>
                <a:spcPts val="0"/>
              </a:spcBef>
              <a:spcAft>
                <a:spcPts val="0"/>
              </a:spcAft>
            </a:pPr>
            <a:r>
              <a:rPr sz="1400" b="0" dirty="0">
                <a:latin typeface="Aptos"/>
              </a:rPr>
              <a:t>Configuration, safeguards, interfaces and integrations</a:t>
            </a:r>
          </a:p>
        </p:txBody>
      </p:sp>
      <p:sp>
        <p:nvSpPr>
          <p:cNvPr id="21" name="TextBox 20"/>
          <p:cNvSpPr txBox="1"/>
          <p:nvPr/>
        </p:nvSpPr>
        <p:spPr>
          <a:xfrm>
            <a:off x="4608576" y="4728952"/>
            <a:ext cx="2980944" cy="161583"/>
          </a:xfrm>
          <a:prstGeom prst="rect">
            <a:avLst/>
          </a:prstGeom>
          <a:noFill/>
        </p:spPr>
        <p:txBody>
          <a:bodyPr wrap="square" lIns="0" tIns="0" rIns="0" bIns="0" anchor="ctr">
            <a:spAutoFit/>
          </a:bodyPr>
          <a:lstStyle/>
          <a:p>
            <a:pPr algn="l">
              <a:spcBef>
                <a:spcPts val="0"/>
              </a:spcBef>
              <a:spcAft>
                <a:spcPts val="0"/>
              </a:spcAft>
            </a:pPr>
            <a:r>
              <a:rPr sz="1050" b="1" dirty="0">
                <a:latin typeface="Aptos"/>
              </a:rPr>
              <a:t>EXAMPLE EVIDENCE</a:t>
            </a:r>
          </a:p>
        </p:txBody>
      </p:sp>
      <p:sp>
        <p:nvSpPr>
          <p:cNvPr id="22" name="TextBox 21"/>
          <p:cNvSpPr txBox="1"/>
          <p:nvPr/>
        </p:nvSpPr>
        <p:spPr>
          <a:xfrm>
            <a:off x="4608576" y="4946746"/>
            <a:ext cx="2980944" cy="347788"/>
          </a:xfrm>
          <a:prstGeom prst="rect">
            <a:avLst/>
          </a:prstGeom>
          <a:noFill/>
        </p:spPr>
        <p:txBody>
          <a:bodyPr wrap="square" lIns="0" tIns="0" rIns="0" bIns="0" anchor="ctr">
            <a:spAutoFit/>
          </a:bodyPr>
          <a:lstStyle/>
          <a:p>
            <a:pPr algn="l">
              <a:spcBef>
                <a:spcPts val="0"/>
              </a:spcBef>
              <a:spcAft>
                <a:spcPts val="0"/>
              </a:spcAft>
            </a:pPr>
            <a:r>
              <a:rPr sz="1130" b="0" dirty="0">
                <a:latin typeface="Aptos"/>
              </a:rPr>
              <a:t>System settings, tests, control records, monitoring logs</a:t>
            </a:r>
          </a:p>
        </p:txBody>
      </p:sp>
      <p:cxnSp>
        <p:nvCxnSpPr>
          <p:cNvPr id="23" name="Connector 22"/>
          <p:cNvCxnSpPr/>
          <p:nvPr/>
        </p:nvCxnSpPr>
        <p:spPr>
          <a:xfrm>
            <a:off x="6099048" y="2916936"/>
            <a:ext cx="0" cy="384048"/>
          </a:xfrm>
          <a:prstGeom prst="line">
            <a:avLst/>
          </a:prstGeom>
          <a:ln w="19050">
            <a:solidFill>
              <a:srgbClr val="B9CEC6"/>
            </a:solidFill>
          </a:ln>
        </p:spPr>
        <p:style>
          <a:lnRef idx="2">
            <a:schemeClr val="accent1"/>
          </a:lnRef>
          <a:fillRef idx="0">
            <a:schemeClr val="accent1"/>
          </a:fillRef>
          <a:effectRef idx="0">
            <a:schemeClr val="accent1"/>
          </a:effectRef>
          <a:fontRef idx="minor">
            <a:schemeClr val="tx1"/>
          </a:fontRef>
        </p:style>
      </p:cxnSp>
      <p:sp>
        <p:nvSpPr>
          <p:cNvPr id="24" name="Rounded Rectangle 23"/>
          <p:cNvSpPr/>
          <p:nvPr/>
        </p:nvSpPr>
        <p:spPr>
          <a:xfrm>
            <a:off x="8010144" y="3300984"/>
            <a:ext cx="3438144" cy="2157984"/>
          </a:xfrm>
          <a:prstGeom prst="roundRect">
            <a:avLst/>
          </a:prstGeom>
          <a:solidFill>
            <a:srgbClr val="F7F1E3"/>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238744" y="3461114"/>
            <a:ext cx="2980944" cy="292388"/>
          </a:xfrm>
          <a:prstGeom prst="rect">
            <a:avLst/>
          </a:prstGeom>
          <a:noFill/>
        </p:spPr>
        <p:txBody>
          <a:bodyPr wrap="square" lIns="0" tIns="0" rIns="0" bIns="0" anchor="ctr">
            <a:spAutoFit/>
          </a:bodyPr>
          <a:lstStyle>
            <a:defPPr>
              <a:defRPr lang="fi-FI"/>
            </a:defPPr>
            <a:lvl1pPr algn="ctr">
              <a:spcBef>
                <a:spcPts val="0"/>
              </a:spcBef>
              <a:spcAft>
                <a:spcPts val="0"/>
              </a:spcAft>
              <a:defRPr sz="1900" b="1">
                <a:latin typeface="Arial"/>
              </a:defRPr>
            </a:lvl1pPr>
          </a:lstStyle>
          <a:p>
            <a:r>
              <a:rPr dirty="0"/>
              <a:t>APPLICATION IN USE</a:t>
            </a:r>
          </a:p>
        </p:txBody>
      </p:sp>
      <p:sp>
        <p:nvSpPr>
          <p:cNvPr id="27" name="TextBox 26"/>
          <p:cNvSpPr txBox="1"/>
          <p:nvPr/>
        </p:nvSpPr>
        <p:spPr>
          <a:xfrm>
            <a:off x="8238744" y="4059376"/>
            <a:ext cx="2980944" cy="430887"/>
          </a:xfrm>
          <a:prstGeom prst="rect">
            <a:avLst/>
          </a:prstGeom>
          <a:noFill/>
        </p:spPr>
        <p:txBody>
          <a:bodyPr wrap="square" lIns="0" tIns="0" rIns="0" bIns="0" anchor="ctr">
            <a:spAutoFit/>
          </a:bodyPr>
          <a:lstStyle/>
          <a:p>
            <a:pPr algn="l">
              <a:spcBef>
                <a:spcPts val="0"/>
              </a:spcBef>
              <a:spcAft>
                <a:spcPts val="0"/>
              </a:spcAft>
            </a:pPr>
            <a:r>
              <a:rPr sz="1400" b="0" dirty="0">
                <a:latin typeface="Aptos"/>
              </a:rPr>
              <a:t>Organizational purpose, users, workflows and impacts</a:t>
            </a:r>
          </a:p>
        </p:txBody>
      </p:sp>
      <p:sp>
        <p:nvSpPr>
          <p:cNvPr id="28" name="TextBox 27"/>
          <p:cNvSpPr txBox="1"/>
          <p:nvPr/>
        </p:nvSpPr>
        <p:spPr>
          <a:xfrm>
            <a:off x="8238744" y="4728952"/>
            <a:ext cx="2980944" cy="161583"/>
          </a:xfrm>
          <a:prstGeom prst="rect">
            <a:avLst/>
          </a:prstGeom>
          <a:noFill/>
        </p:spPr>
        <p:txBody>
          <a:bodyPr wrap="square" lIns="0" tIns="0" rIns="0" bIns="0" anchor="ctr">
            <a:spAutoFit/>
          </a:bodyPr>
          <a:lstStyle/>
          <a:p>
            <a:pPr algn="l">
              <a:spcBef>
                <a:spcPts val="0"/>
              </a:spcBef>
              <a:spcAft>
                <a:spcPts val="0"/>
              </a:spcAft>
            </a:pPr>
            <a:r>
              <a:rPr sz="1050" b="1" dirty="0">
                <a:latin typeface="Aptos"/>
              </a:rPr>
              <a:t>EXAMPLE EVIDENCE</a:t>
            </a:r>
          </a:p>
        </p:txBody>
      </p:sp>
      <p:sp>
        <p:nvSpPr>
          <p:cNvPr id="29" name="TextBox 28"/>
          <p:cNvSpPr txBox="1"/>
          <p:nvPr/>
        </p:nvSpPr>
        <p:spPr>
          <a:xfrm>
            <a:off x="8238744" y="4946746"/>
            <a:ext cx="2980944" cy="347788"/>
          </a:xfrm>
          <a:prstGeom prst="rect">
            <a:avLst/>
          </a:prstGeom>
          <a:noFill/>
        </p:spPr>
        <p:txBody>
          <a:bodyPr wrap="square" lIns="0" tIns="0" rIns="0" bIns="0" anchor="ctr">
            <a:spAutoFit/>
          </a:bodyPr>
          <a:lstStyle/>
          <a:p>
            <a:pPr algn="l">
              <a:spcBef>
                <a:spcPts val="0"/>
              </a:spcBef>
              <a:spcAft>
                <a:spcPts val="0"/>
              </a:spcAft>
            </a:pPr>
            <a:r>
              <a:rPr sz="1130" b="0" dirty="0">
                <a:latin typeface="Aptos"/>
              </a:rPr>
              <a:t>Use-case evaluations, outputs, incidents, user feedback</a:t>
            </a:r>
          </a:p>
        </p:txBody>
      </p:sp>
      <p:cxnSp>
        <p:nvCxnSpPr>
          <p:cNvPr id="30" name="Connector 29"/>
          <p:cNvCxnSpPr/>
          <p:nvPr/>
        </p:nvCxnSpPr>
        <p:spPr>
          <a:xfrm>
            <a:off x="9729216" y="2916936"/>
            <a:ext cx="0" cy="384048"/>
          </a:xfrm>
          <a:prstGeom prst="line">
            <a:avLst/>
          </a:prstGeom>
          <a:ln w="19050">
            <a:solidFill>
              <a:srgbClr val="B9CEC6"/>
            </a:solidFill>
          </a:ln>
        </p:spPr>
        <p:style>
          <a:lnRef idx="2">
            <a:schemeClr val="accent1"/>
          </a:lnRef>
          <a:fillRef idx="0">
            <a:schemeClr val="accent1"/>
          </a:fillRef>
          <a:effectRef idx="0">
            <a:schemeClr val="accent1"/>
          </a:effectRef>
          <a:fontRef idx="minor">
            <a:schemeClr val="tx1"/>
          </a:fontRef>
        </p:style>
      </p:cxnSp>
      <p:cxnSp>
        <p:nvCxnSpPr>
          <p:cNvPr id="31" name="Connector 30"/>
          <p:cNvCxnSpPr/>
          <p:nvPr/>
        </p:nvCxnSpPr>
        <p:spPr>
          <a:xfrm>
            <a:off x="4261104" y="4379976"/>
            <a:ext cx="45720" cy="0"/>
          </a:xfrm>
          <a:prstGeom prst="line">
            <a:avLst/>
          </a:prstGeom>
          <a:ln w="25400">
            <a:solidFill>
              <a:srgbClr val="B9CEC6"/>
            </a:solidFill>
          </a:ln>
        </p:spPr>
        <p:style>
          <a:lnRef idx="2">
            <a:schemeClr val="accent1"/>
          </a:lnRef>
          <a:fillRef idx="0">
            <a:schemeClr val="accent1"/>
          </a:fillRef>
          <a:effectRef idx="0">
            <a:schemeClr val="accent1"/>
          </a:effectRef>
          <a:fontRef idx="minor">
            <a:schemeClr val="tx1"/>
          </a:fontRef>
        </p:style>
      </p:cxnSp>
      <p:cxnSp>
        <p:nvCxnSpPr>
          <p:cNvPr id="32" name="Connector 31"/>
          <p:cNvCxnSpPr/>
          <p:nvPr/>
        </p:nvCxnSpPr>
        <p:spPr>
          <a:xfrm>
            <a:off x="7891272" y="4379976"/>
            <a:ext cx="45720" cy="0"/>
          </a:xfrm>
          <a:prstGeom prst="line">
            <a:avLst/>
          </a:prstGeom>
          <a:ln w="25400">
            <a:solidFill>
              <a:srgbClr val="B9CEC6"/>
            </a:solidFill>
          </a:ln>
        </p:spPr>
        <p:style>
          <a:lnRef idx="2">
            <a:schemeClr val="accent1"/>
          </a:lnRef>
          <a:fillRef idx="0">
            <a:schemeClr val="accent1"/>
          </a:fillRef>
          <a:effectRef idx="0">
            <a:schemeClr val="accent1"/>
          </a:effectRef>
          <a:fontRef idx="minor">
            <a:schemeClr val="tx1"/>
          </a:fontRef>
        </p:style>
      </p:cxnSp>
      <p:sp>
        <p:nvSpPr>
          <p:cNvPr id="33" name="Rounded Rectangle 32"/>
          <p:cNvSpPr/>
          <p:nvPr/>
        </p:nvSpPr>
        <p:spPr>
          <a:xfrm>
            <a:off x="749808" y="5669280"/>
            <a:ext cx="9144000" cy="621792"/>
          </a:xfrm>
          <a:prstGeom prst="roundRect">
            <a:avLst/>
          </a:prstGeom>
          <a:solidFill>
            <a:srgbClr val="F7F1E3"/>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78408" y="5703178"/>
            <a:ext cx="8732520" cy="553998"/>
          </a:xfrm>
          <a:prstGeom prst="rect">
            <a:avLst/>
          </a:prstGeom>
          <a:noFill/>
        </p:spPr>
        <p:txBody>
          <a:bodyPr wrap="square" lIns="0" tIns="0" rIns="0" bIns="0" anchor="ctr">
            <a:spAutoFit/>
          </a:bodyPr>
          <a:lstStyle/>
          <a:p>
            <a:r>
              <a:rPr dirty="0"/>
              <a:t>Audit scope may cover one or several connected levels.</a:t>
            </a:r>
          </a:p>
          <a:p>
            <a:r>
              <a:rPr dirty="0"/>
              <a:t>Assessing one level does not automatically cover the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594360"/>
            <a:ext cx="10835640" cy="454548"/>
          </a:xfrm>
          <a:prstGeom prst="rect">
            <a:avLst/>
          </a:prstGeom>
          <a:noFill/>
        </p:spPr>
        <p:txBody>
          <a:bodyPr wrap="square" lIns="0" tIns="0" rIns="0" bIns="0">
            <a:spAutoFit/>
          </a:bodyPr>
          <a:lstStyle/>
          <a:p>
            <a:pPr algn="l">
              <a:lnSpc>
                <a:spcPct val="106000"/>
              </a:lnSpc>
            </a:pPr>
            <a:r>
              <a:rPr sz="3000" b="0" i="0" dirty="0">
                <a:latin typeface="Arial"/>
              </a:rPr>
              <a:t>From audit logic to organizational practice</a:t>
            </a:r>
          </a:p>
        </p:txBody>
      </p:sp>
      <p:sp>
        <p:nvSpPr>
          <p:cNvPr id="3" name="TextBox 2"/>
          <p:cNvSpPr txBox="1"/>
          <p:nvPr/>
        </p:nvSpPr>
        <p:spPr>
          <a:xfrm>
            <a:off x="740664" y="1271016"/>
            <a:ext cx="10771632" cy="272767"/>
          </a:xfrm>
          <a:prstGeom prst="rect">
            <a:avLst/>
          </a:prstGeom>
          <a:noFill/>
        </p:spPr>
        <p:txBody>
          <a:bodyPr wrap="square" lIns="0" tIns="0" rIns="0" bIns="0">
            <a:spAutoFit/>
          </a:bodyPr>
          <a:lstStyle/>
          <a:p>
            <a:pPr algn="l">
              <a:lnSpc>
                <a:spcPct val="106000"/>
              </a:lnSpc>
            </a:pPr>
            <a:r>
              <a:rPr b="0" i="0" dirty="0">
                <a:latin typeface="Arial"/>
              </a:rPr>
              <a:t>Scope and assessment are supported by governance and revisited when relevant conditions change.</a:t>
            </a:r>
          </a:p>
        </p:txBody>
      </p:sp>
      <p:sp>
        <p:nvSpPr>
          <p:cNvPr id="4" name="Rounded Rectangle 3"/>
          <p:cNvSpPr/>
          <p:nvPr/>
        </p:nvSpPr>
        <p:spPr>
          <a:xfrm>
            <a:off x="768096" y="1975104"/>
            <a:ext cx="3054096" cy="1975104"/>
          </a:xfrm>
          <a:prstGeom prst="roundRect">
            <a:avLst>
              <a:gd name="adj" fmla="val 15000"/>
            </a:avLst>
          </a:prstGeom>
          <a:solidFill>
            <a:srgbClr val="EAF5F0"/>
          </a:solidFill>
          <a:ln w="10795">
            <a:solidFill>
              <a:srgbClr val="1A766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60120" y="2167128"/>
            <a:ext cx="420624" cy="393192"/>
          </a:xfrm>
          <a:prstGeom prst="roundRect">
            <a:avLst>
              <a:gd name="adj" fmla="val 15000"/>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2267712"/>
            <a:ext cx="320040" cy="182880"/>
          </a:xfrm>
          <a:prstGeom prst="rect">
            <a:avLst/>
          </a:prstGeom>
          <a:noFill/>
        </p:spPr>
        <p:txBody>
          <a:bodyPr wrap="square" lIns="0" tIns="0" rIns="0" bIns="0">
            <a:spAutoFit/>
          </a:bodyPr>
          <a:lstStyle/>
          <a:p>
            <a:pPr algn="ctr">
              <a:lnSpc>
                <a:spcPct val="106000"/>
              </a:lnSpc>
            </a:pPr>
            <a:r>
              <a:rPr sz="1180" b="1" i="0">
                <a:solidFill>
                  <a:srgbClr val="FFFFFF"/>
                </a:solidFill>
                <a:latin typeface="Arial"/>
              </a:rPr>
              <a:t>01</a:t>
            </a:r>
          </a:p>
        </p:txBody>
      </p:sp>
      <p:sp>
        <p:nvSpPr>
          <p:cNvPr id="7" name="TextBox 6"/>
          <p:cNvSpPr txBox="1"/>
          <p:nvPr/>
        </p:nvSpPr>
        <p:spPr>
          <a:xfrm>
            <a:off x="960120" y="2724912"/>
            <a:ext cx="2743200" cy="260649"/>
          </a:xfrm>
          <a:prstGeom prst="rect">
            <a:avLst/>
          </a:prstGeom>
          <a:noFill/>
        </p:spPr>
        <p:txBody>
          <a:bodyPr wrap="square" lIns="0" tIns="0" rIns="0" bIns="0">
            <a:spAutoFit/>
          </a:bodyPr>
          <a:lstStyle/>
          <a:p>
            <a:pPr algn="l">
              <a:lnSpc>
                <a:spcPct val="106000"/>
              </a:lnSpc>
            </a:pPr>
            <a:r>
              <a:rPr sz="1720" b="1" i="0" dirty="0">
                <a:latin typeface="Arial"/>
              </a:rPr>
              <a:t>SCOPE</a:t>
            </a:r>
          </a:p>
        </p:txBody>
      </p:sp>
      <p:sp>
        <p:nvSpPr>
          <p:cNvPr id="8" name="TextBox 7"/>
          <p:cNvSpPr txBox="1"/>
          <p:nvPr/>
        </p:nvSpPr>
        <p:spPr>
          <a:xfrm>
            <a:off x="960120" y="3209544"/>
            <a:ext cx="2670048" cy="635495"/>
          </a:xfrm>
          <a:prstGeom prst="rect">
            <a:avLst/>
          </a:prstGeom>
          <a:noFill/>
        </p:spPr>
        <p:txBody>
          <a:bodyPr wrap="square" lIns="0" tIns="0" rIns="0" bIns="0">
            <a:spAutoFit/>
          </a:bodyPr>
          <a:lstStyle/>
          <a:p>
            <a:pPr algn="l">
              <a:lnSpc>
                <a:spcPct val="106000"/>
              </a:lnSpc>
            </a:pPr>
            <a:r>
              <a:rPr sz="1330" b="0" i="0" dirty="0">
                <a:latin typeface="Arial"/>
              </a:rPr>
              <a:t>Define the audit object, relevant ethical expectations and use context.</a:t>
            </a:r>
          </a:p>
        </p:txBody>
      </p:sp>
      <p:sp>
        <p:nvSpPr>
          <p:cNvPr id="9" name="Rounded Rectangle 8"/>
          <p:cNvSpPr/>
          <p:nvPr/>
        </p:nvSpPr>
        <p:spPr>
          <a:xfrm>
            <a:off x="4572000" y="1975104"/>
            <a:ext cx="3054096" cy="1975104"/>
          </a:xfrm>
          <a:prstGeom prst="roundRect">
            <a:avLst>
              <a:gd name="adj" fmla="val 15000"/>
            </a:avLst>
          </a:prstGeom>
          <a:solidFill>
            <a:srgbClr val="E9F3F8"/>
          </a:solidFill>
          <a:ln w="10795">
            <a:solidFill>
              <a:srgbClr val="3B7C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764024" y="2167128"/>
            <a:ext cx="420624" cy="393192"/>
          </a:xfrm>
          <a:prstGeom prst="roundRect">
            <a:avLst>
              <a:gd name="adj" fmla="val 15000"/>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809744" y="2267712"/>
            <a:ext cx="320040" cy="182880"/>
          </a:xfrm>
          <a:prstGeom prst="rect">
            <a:avLst/>
          </a:prstGeom>
          <a:noFill/>
        </p:spPr>
        <p:txBody>
          <a:bodyPr wrap="square" lIns="0" tIns="0" rIns="0" bIns="0">
            <a:spAutoFit/>
          </a:bodyPr>
          <a:lstStyle/>
          <a:p>
            <a:pPr algn="ctr">
              <a:lnSpc>
                <a:spcPct val="106000"/>
              </a:lnSpc>
            </a:pPr>
            <a:r>
              <a:rPr sz="1180" b="1" i="0">
                <a:solidFill>
                  <a:srgbClr val="FFFFFF"/>
                </a:solidFill>
                <a:latin typeface="Arial"/>
              </a:rPr>
              <a:t>02</a:t>
            </a:r>
          </a:p>
        </p:txBody>
      </p:sp>
      <p:sp>
        <p:nvSpPr>
          <p:cNvPr id="12" name="TextBox 11"/>
          <p:cNvSpPr txBox="1"/>
          <p:nvPr/>
        </p:nvSpPr>
        <p:spPr>
          <a:xfrm>
            <a:off x="4764024" y="2724912"/>
            <a:ext cx="2743200" cy="260649"/>
          </a:xfrm>
          <a:prstGeom prst="rect">
            <a:avLst/>
          </a:prstGeom>
          <a:noFill/>
        </p:spPr>
        <p:txBody>
          <a:bodyPr wrap="square" lIns="0" tIns="0" rIns="0" bIns="0">
            <a:spAutoFit/>
          </a:bodyPr>
          <a:lstStyle/>
          <a:p>
            <a:pPr algn="l">
              <a:lnSpc>
                <a:spcPct val="106000"/>
              </a:lnSpc>
            </a:pPr>
            <a:r>
              <a:rPr sz="1720" b="1" i="0" dirty="0">
                <a:latin typeface="Arial"/>
              </a:rPr>
              <a:t>ASSESS</a:t>
            </a:r>
          </a:p>
        </p:txBody>
      </p:sp>
      <p:sp>
        <p:nvSpPr>
          <p:cNvPr id="13" name="TextBox 12"/>
          <p:cNvSpPr txBox="1"/>
          <p:nvPr/>
        </p:nvSpPr>
        <p:spPr>
          <a:xfrm>
            <a:off x="4764024" y="3209544"/>
            <a:ext cx="2670048" cy="635495"/>
          </a:xfrm>
          <a:prstGeom prst="rect">
            <a:avLst/>
          </a:prstGeom>
          <a:noFill/>
        </p:spPr>
        <p:txBody>
          <a:bodyPr wrap="square" lIns="0" tIns="0" rIns="0" bIns="0">
            <a:spAutoFit/>
          </a:bodyPr>
          <a:lstStyle/>
          <a:p>
            <a:pPr algn="l">
              <a:lnSpc>
                <a:spcPct val="106000"/>
              </a:lnSpc>
            </a:pPr>
            <a:r>
              <a:rPr sz="1330" b="0" i="0" dirty="0">
                <a:latin typeface="Arial"/>
              </a:rPr>
              <a:t>Specify criteria, collect and evaluate evidence, and document the judgment.</a:t>
            </a:r>
          </a:p>
        </p:txBody>
      </p:sp>
      <p:sp>
        <p:nvSpPr>
          <p:cNvPr id="14" name="Rounded Rectangle 13"/>
          <p:cNvSpPr/>
          <p:nvPr/>
        </p:nvSpPr>
        <p:spPr>
          <a:xfrm>
            <a:off x="8375904" y="1975104"/>
            <a:ext cx="3054096" cy="1975104"/>
          </a:xfrm>
          <a:prstGeom prst="roundRect">
            <a:avLst>
              <a:gd name="adj" fmla="val 15000"/>
            </a:avLst>
          </a:prstGeom>
          <a:solidFill>
            <a:srgbClr val="F7F1E3"/>
          </a:solidFill>
          <a:ln w="10795">
            <a:solidFill>
              <a:srgbClr val="B17B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8567928" y="2167128"/>
            <a:ext cx="420624" cy="393192"/>
          </a:xfrm>
          <a:prstGeom prst="roundRect">
            <a:avLst>
              <a:gd name="adj" fmla="val 15000"/>
            </a:avLst>
          </a:prstGeom>
          <a:solidFill>
            <a:srgbClr val="B17B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613648" y="2267712"/>
            <a:ext cx="320040" cy="182880"/>
          </a:xfrm>
          <a:prstGeom prst="rect">
            <a:avLst/>
          </a:prstGeom>
          <a:noFill/>
        </p:spPr>
        <p:txBody>
          <a:bodyPr wrap="square" lIns="0" tIns="0" rIns="0" bIns="0">
            <a:spAutoFit/>
          </a:bodyPr>
          <a:lstStyle/>
          <a:p>
            <a:pPr algn="ctr">
              <a:lnSpc>
                <a:spcPct val="106000"/>
              </a:lnSpc>
            </a:pPr>
            <a:r>
              <a:rPr sz="1180" b="1" i="0">
                <a:solidFill>
                  <a:srgbClr val="FFFFFF"/>
                </a:solidFill>
                <a:latin typeface="Arial"/>
              </a:rPr>
              <a:t>03</a:t>
            </a:r>
          </a:p>
        </p:txBody>
      </p:sp>
      <p:sp>
        <p:nvSpPr>
          <p:cNvPr id="17" name="TextBox 16"/>
          <p:cNvSpPr txBox="1"/>
          <p:nvPr/>
        </p:nvSpPr>
        <p:spPr>
          <a:xfrm>
            <a:off x="8567928" y="2724912"/>
            <a:ext cx="2743200" cy="260649"/>
          </a:xfrm>
          <a:prstGeom prst="rect">
            <a:avLst/>
          </a:prstGeom>
          <a:noFill/>
        </p:spPr>
        <p:txBody>
          <a:bodyPr wrap="square" lIns="0" tIns="0" rIns="0" bIns="0">
            <a:spAutoFit/>
          </a:bodyPr>
          <a:lstStyle/>
          <a:p>
            <a:pPr algn="l">
              <a:lnSpc>
                <a:spcPct val="106000"/>
              </a:lnSpc>
            </a:pPr>
            <a:r>
              <a:rPr sz="1720" b="1" i="0" dirty="0">
                <a:latin typeface="Arial"/>
              </a:rPr>
              <a:t>REVIEW &amp; REASSESS</a:t>
            </a:r>
          </a:p>
        </p:txBody>
      </p:sp>
      <p:sp>
        <p:nvSpPr>
          <p:cNvPr id="18" name="TextBox 17"/>
          <p:cNvSpPr txBox="1"/>
          <p:nvPr/>
        </p:nvSpPr>
        <p:spPr>
          <a:xfrm>
            <a:off x="8567928" y="3209544"/>
            <a:ext cx="2670048" cy="635495"/>
          </a:xfrm>
          <a:prstGeom prst="rect">
            <a:avLst/>
          </a:prstGeom>
          <a:noFill/>
        </p:spPr>
        <p:txBody>
          <a:bodyPr wrap="square" lIns="0" tIns="0" rIns="0" bIns="0">
            <a:spAutoFit/>
          </a:bodyPr>
          <a:lstStyle/>
          <a:p>
            <a:pPr algn="l">
              <a:lnSpc>
                <a:spcPct val="106000"/>
              </a:lnSpc>
            </a:pPr>
            <a:r>
              <a:rPr sz="1330" b="0" i="0" dirty="0">
                <a:latin typeface="Arial"/>
              </a:rPr>
              <a:t>Revisit scope, evidence or earlier judgments when material changes occur.</a:t>
            </a:r>
          </a:p>
        </p:txBody>
      </p:sp>
      <p:sp>
        <p:nvSpPr>
          <p:cNvPr id="19" name="TextBox 18"/>
          <p:cNvSpPr txBox="1"/>
          <p:nvPr/>
        </p:nvSpPr>
        <p:spPr>
          <a:xfrm>
            <a:off x="4005072" y="2752344"/>
            <a:ext cx="301752" cy="301752"/>
          </a:xfrm>
          <a:prstGeom prst="rect">
            <a:avLst/>
          </a:prstGeom>
          <a:noFill/>
        </p:spPr>
        <p:txBody>
          <a:bodyPr wrap="square" lIns="0" tIns="0" rIns="0" bIns="0">
            <a:spAutoFit/>
          </a:bodyPr>
          <a:lstStyle/>
          <a:p>
            <a:pPr algn="ctr">
              <a:lnSpc>
                <a:spcPct val="106000"/>
              </a:lnSpc>
            </a:pPr>
            <a:r>
              <a:rPr sz="3000" b="1" i="0">
                <a:solidFill>
                  <a:srgbClr val="1A766E"/>
                </a:solidFill>
                <a:latin typeface="Arial"/>
              </a:rPr>
              <a:t>›</a:t>
            </a:r>
          </a:p>
        </p:txBody>
      </p:sp>
      <p:sp>
        <p:nvSpPr>
          <p:cNvPr id="20" name="TextBox 19"/>
          <p:cNvSpPr txBox="1"/>
          <p:nvPr/>
        </p:nvSpPr>
        <p:spPr>
          <a:xfrm>
            <a:off x="7808975" y="2752344"/>
            <a:ext cx="301752" cy="301752"/>
          </a:xfrm>
          <a:prstGeom prst="rect">
            <a:avLst/>
          </a:prstGeom>
          <a:noFill/>
        </p:spPr>
        <p:txBody>
          <a:bodyPr wrap="square" lIns="0" tIns="0" rIns="0" bIns="0">
            <a:spAutoFit/>
          </a:bodyPr>
          <a:lstStyle/>
          <a:p>
            <a:pPr algn="ctr">
              <a:lnSpc>
                <a:spcPct val="106000"/>
              </a:lnSpc>
            </a:pPr>
            <a:r>
              <a:rPr sz="3000" b="1" i="0">
                <a:solidFill>
                  <a:srgbClr val="1A766E"/>
                </a:solidFill>
                <a:latin typeface="Arial"/>
              </a:rPr>
              <a:t>›</a:t>
            </a:r>
          </a:p>
        </p:txBody>
      </p:sp>
      <p:sp>
        <p:nvSpPr>
          <p:cNvPr id="21" name="Rounded Rectangle 20"/>
          <p:cNvSpPr/>
          <p:nvPr/>
        </p:nvSpPr>
        <p:spPr>
          <a:xfrm>
            <a:off x="777240" y="4215384"/>
            <a:ext cx="10652760" cy="594360"/>
          </a:xfrm>
          <a:prstGeom prst="roundRect">
            <a:avLst>
              <a:gd name="adj" fmla="val 15000"/>
            </a:avLst>
          </a:prstGeom>
          <a:solidFill>
            <a:srgbClr val="F7F1E3"/>
          </a:solidFill>
          <a:ln w="10795">
            <a:solidFill>
              <a:srgbClr val="B17B3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2" name="TextBox 21"/>
          <p:cNvSpPr txBox="1"/>
          <p:nvPr/>
        </p:nvSpPr>
        <p:spPr>
          <a:xfrm>
            <a:off x="1024128" y="4398264"/>
            <a:ext cx="10085832" cy="272767"/>
          </a:xfrm>
          <a:prstGeom prst="rect">
            <a:avLst/>
          </a:prstGeom>
          <a:noFill/>
        </p:spPr>
        <p:txBody>
          <a:bodyPr wrap="square" lIns="0" tIns="0" rIns="0" bIns="0">
            <a:spAutoFit/>
          </a:bodyPr>
          <a:lstStyle/>
          <a:p>
            <a:pPr algn="l">
              <a:lnSpc>
                <a:spcPct val="106000"/>
              </a:lnSpc>
            </a:pPr>
            <a:r>
              <a:rPr lang="en-GB" i="0" dirty="0">
                <a:latin typeface="Arial"/>
              </a:rPr>
              <a:t>Auditing needs to be embedded in organizational processes and decision-making.</a:t>
            </a:r>
            <a:endParaRPr i="0" dirty="0">
              <a:latin typeface="Arial"/>
            </a:endParaRPr>
          </a:p>
        </p:txBody>
      </p:sp>
      <p:sp>
        <p:nvSpPr>
          <p:cNvPr id="23" name="Rounded Rectangle 22"/>
          <p:cNvSpPr/>
          <p:nvPr/>
        </p:nvSpPr>
        <p:spPr>
          <a:xfrm>
            <a:off x="777240" y="5038344"/>
            <a:ext cx="10652760" cy="804672"/>
          </a:xfrm>
          <a:prstGeom prst="roundRect">
            <a:avLst>
              <a:gd name="adj" fmla="val 15000"/>
            </a:avLst>
          </a:prstGeom>
          <a:solidFill>
            <a:srgbClr val="FFFFFF"/>
          </a:solidFill>
          <a:ln w="10795">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978962" y="5194702"/>
            <a:ext cx="1667810" cy="429690"/>
          </a:xfrm>
          <a:prstGeom prst="roundRect">
            <a:avLst>
              <a:gd name="adj" fmla="val 15000"/>
            </a:avLst>
          </a:prstGeom>
          <a:solidFill>
            <a:srgbClr val="F7F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196202" y="5270902"/>
            <a:ext cx="1256884" cy="330411"/>
          </a:xfrm>
          <a:prstGeom prst="rect">
            <a:avLst/>
          </a:prstGeom>
          <a:noFill/>
        </p:spPr>
        <p:txBody>
          <a:bodyPr wrap="square" lIns="0" tIns="0" rIns="0" bIns="0">
            <a:spAutoFit/>
          </a:bodyPr>
          <a:lstStyle/>
          <a:p>
            <a:pPr algn="ctr">
              <a:lnSpc>
                <a:spcPct val="106000"/>
              </a:lnSpc>
            </a:pPr>
            <a:r>
              <a:rPr sz="1050" b="1" i="0" dirty="0">
                <a:latin typeface="Arial"/>
              </a:rPr>
              <a:t>ILLUSTRATIVE</a:t>
            </a:r>
            <a:r>
              <a:rPr sz="1050" b="1" i="0" dirty="0">
                <a:solidFill>
                  <a:srgbClr val="B17B30"/>
                </a:solidFill>
                <a:latin typeface="Arial"/>
              </a:rPr>
              <a:t> </a:t>
            </a:r>
            <a:r>
              <a:rPr sz="1050" b="1" i="0" dirty="0">
                <a:latin typeface="Arial"/>
              </a:rPr>
              <a:t>EXAMPLE</a:t>
            </a:r>
          </a:p>
        </p:txBody>
      </p:sp>
      <p:sp>
        <p:nvSpPr>
          <p:cNvPr id="26" name="TextBox 25"/>
          <p:cNvSpPr txBox="1"/>
          <p:nvPr/>
        </p:nvSpPr>
        <p:spPr>
          <a:xfrm>
            <a:off x="3026664" y="5074920"/>
            <a:ext cx="7891272" cy="549894"/>
          </a:xfrm>
          <a:prstGeom prst="rect">
            <a:avLst/>
          </a:prstGeom>
          <a:noFill/>
        </p:spPr>
        <p:txBody>
          <a:bodyPr wrap="square" lIns="0" tIns="0" rIns="0" bIns="0">
            <a:spAutoFit/>
          </a:bodyPr>
          <a:lstStyle/>
          <a:p>
            <a:pPr algn="l">
              <a:lnSpc>
                <a:spcPct val="100000"/>
              </a:lnSpc>
              <a:spcAft>
                <a:spcPts val="200"/>
              </a:spcAft>
            </a:pPr>
            <a:r>
              <a:rPr sz="1080" b="1" dirty="0">
                <a:latin typeface="Arial"/>
              </a:rPr>
              <a:t>Customer service + truthfulness</a:t>
            </a:r>
            <a:r>
              <a:rPr sz="1080" b="0" dirty="0">
                <a:latin typeface="Arial"/>
              </a:rPr>
              <a:t> → criteria for accurate answers and handling uncertainty</a:t>
            </a:r>
          </a:p>
          <a:p>
            <a:pPr algn="l">
              <a:lnSpc>
                <a:spcPct val="100000"/>
              </a:lnSpc>
              <a:spcAft>
                <a:spcPts val="200"/>
              </a:spcAft>
            </a:pPr>
            <a:r>
              <a:rPr sz="1080" b="1" dirty="0">
                <a:latin typeface="Arial"/>
              </a:rPr>
              <a:t>Evidence: </a:t>
            </a:r>
            <a:r>
              <a:rPr sz="1080" b="0" dirty="0">
                <a:latin typeface="Arial"/>
              </a:rPr>
              <a:t>provider evaluations (model) · safeguard checks (system) · sampled answers (application)</a:t>
            </a:r>
          </a:p>
          <a:p>
            <a:pPr algn="l">
              <a:lnSpc>
                <a:spcPct val="100000"/>
              </a:lnSpc>
              <a:spcAft>
                <a:spcPts val="200"/>
              </a:spcAft>
            </a:pPr>
            <a:r>
              <a:rPr sz="1080" b="1" dirty="0">
                <a:latin typeface="Arial"/>
              </a:rPr>
              <a:t>Outcome: </a:t>
            </a:r>
            <a:r>
              <a:rPr sz="1080" b="0" dirty="0">
                <a:latin typeface="Arial"/>
              </a:rPr>
              <a:t>documented judgment against the defined criteria</a:t>
            </a:r>
          </a:p>
        </p:txBody>
      </p:sp>
    </p:spTree>
    <p:extLst>
      <p:ext uri="{BB962C8B-B14F-4D97-AF65-F5344CB8AC3E}">
        <p14:creationId xmlns:p14="http://schemas.microsoft.com/office/powerpoint/2010/main" val="3247149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697194"/>
            <a:ext cx="10835640" cy="480131"/>
          </a:xfrm>
          <a:prstGeom prst="rect">
            <a:avLst/>
          </a:prstGeom>
          <a:noFill/>
        </p:spPr>
        <p:txBody>
          <a:bodyPr wrap="square" lIns="0" tIns="9144" rIns="0" bIns="9144" anchor="ctr">
            <a:spAutoFit/>
          </a:bodyPr>
          <a:lstStyle/>
          <a:p>
            <a:pPr algn="l">
              <a:spcBef>
                <a:spcPts val="0"/>
              </a:spcBef>
              <a:spcAft>
                <a:spcPts val="0"/>
              </a:spcAft>
            </a:pPr>
            <a:r>
              <a:rPr sz="3000" b="0" i="0" dirty="0">
                <a:latin typeface="Arial"/>
              </a:rPr>
              <a:t>Audit judgments must remain relevant over time</a:t>
            </a:r>
          </a:p>
        </p:txBody>
      </p:sp>
      <p:sp>
        <p:nvSpPr>
          <p:cNvPr id="4" name="TextBox 3"/>
          <p:cNvSpPr txBox="1"/>
          <p:nvPr/>
        </p:nvSpPr>
        <p:spPr>
          <a:xfrm>
            <a:off x="740664" y="1393031"/>
            <a:ext cx="10789920" cy="295466"/>
          </a:xfrm>
          <a:prstGeom prst="rect">
            <a:avLst/>
          </a:prstGeom>
          <a:noFill/>
        </p:spPr>
        <p:txBody>
          <a:bodyPr wrap="square" lIns="0" tIns="9144" rIns="0" bIns="9144" anchor="ctr">
            <a:spAutoFit/>
          </a:bodyPr>
          <a:lstStyle/>
          <a:p>
            <a:pPr algn="l">
              <a:spcBef>
                <a:spcPts val="0"/>
              </a:spcBef>
              <a:spcAft>
                <a:spcPts val="0"/>
              </a:spcAft>
            </a:pPr>
            <a:r>
              <a:rPr b="0" i="0" dirty="0">
                <a:latin typeface="Arial"/>
              </a:rPr>
              <a:t>An earlier judgment may need reconsideration when the system, use context or requirements change.</a:t>
            </a:r>
          </a:p>
        </p:txBody>
      </p:sp>
      <p:cxnSp>
        <p:nvCxnSpPr>
          <p:cNvPr id="6" name="Connector 5"/>
          <p:cNvCxnSpPr/>
          <p:nvPr/>
        </p:nvCxnSpPr>
        <p:spPr>
          <a:xfrm>
            <a:off x="1225296" y="3236976"/>
            <a:ext cx="9729216" cy="0"/>
          </a:xfrm>
          <a:prstGeom prst="line">
            <a:avLst/>
          </a:prstGeom>
          <a:ln w="63500">
            <a:solidFill>
              <a:srgbClr val="9CC4BE"/>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408176" y="2944368"/>
            <a:ext cx="594360" cy="594360"/>
          </a:xfrm>
          <a:prstGeom prst="ellipse">
            <a:avLst/>
          </a:prstGeom>
          <a:solidFill>
            <a:srgbClr val="FFFFFF"/>
          </a:solidFill>
          <a:ln w="33020">
            <a:solidFill>
              <a:srgbClr val="004A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609344" y="3145536"/>
            <a:ext cx="192024" cy="192024"/>
          </a:xfrm>
          <a:prstGeom prst="ellipse">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41832" y="1998631"/>
            <a:ext cx="1572768" cy="492443"/>
          </a:xfrm>
          <a:prstGeom prst="rect">
            <a:avLst/>
          </a:prstGeom>
          <a:noFill/>
        </p:spPr>
        <p:txBody>
          <a:bodyPr wrap="square" lIns="0" tIns="9144" rIns="0" bIns="9144" anchor="ctr">
            <a:spAutoFit/>
          </a:bodyPr>
          <a:lstStyle/>
          <a:p>
            <a:pPr algn="ctr">
              <a:spcBef>
                <a:spcPts val="0"/>
              </a:spcBef>
              <a:spcAft>
                <a:spcPts val="0"/>
              </a:spcAft>
            </a:pPr>
            <a:r>
              <a:rPr sz="1540" b="1" i="0" dirty="0">
                <a:latin typeface="Arial"/>
              </a:rPr>
              <a:t>INITIAL</a:t>
            </a:r>
            <a:br>
              <a:rPr dirty="0"/>
            </a:br>
            <a:r>
              <a:rPr sz="1540" b="1" i="0" dirty="0">
                <a:latin typeface="Arial"/>
              </a:rPr>
              <a:t>ASSESSMENT</a:t>
            </a:r>
          </a:p>
        </p:txBody>
      </p:sp>
      <p:sp>
        <p:nvSpPr>
          <p:cNvPr id="10" name="TextBox 9"/>
          <p:cNvSpPr txBox="1"/>
          <p:nvPr/>
        </p:nvSpPr>
        <p:spPr>
          <a:xfrm>
            <a:off x="768096" y="3794760"/>
            <a:ext cx="1892807" cy="421654"/>
          </a:xfrm>
          <a:prstGeom prst="rect">
            <a:avLst/>
          </a:prstGeom>
          <a:noFill/>
        </p:spPr>
        <p:txBody>
          <a:bodyPr wrap="square" lIns="0" tIns="9144" rIns="0" bIns="9144" anchor="t">
            <a:spAutoFit/>
          </a:bodyPr>
          <a:lstStyle/>
          <a:p>
            <a:pPr algn="ctr">
              <a:spcBef>
                <a:spcPts val="0"/>
              </a:spcBef>
              <a:spcAft>
                <a:spcPts val="0"/>
              </a:spcAft>
            </a:pPr>
            <a:r>
              <a:rPr sz="1310" b="0" i="0" dirty="0">
                <a:latin typeface="Arial"/>
              </a:rPr>
              <a:t>Criteria and evidence</a:t>
            </a:r>
            <a:br>
              <a:rPr dirty="0"/>
            </a:br>
            <a:r>
              <a:rPr sz="1310" b="0" i="0" dirty="0">
                <a:latin typeface="Arial"/>
              </a:rPr>
              <a:t>at the time of review</a:t>
            </a:r>
          </a:p>
        </p:txBody>
      </p:sp>
      <p:sp>
        <p:nvSpPr>
          <p:cNvPr id="11" name="Oval 10"/>
          <p:cNvSpPr/>
          <p:nvPr/>
        </p:nvSpPr>
        <p:spPr>
          <a:xfrm>
            <a:off x="4206240" y="2944368"/>
            <a:ext cx="594360" cy="594360"/>
          </a:xfrm>
          <a:prstGeom prst="ellipse">
            <a:avLst/>
          </a:prstGeom>
          <a:solidFill>
            <a:srgbClr val="FFFFFF"/>
          </a:solidFill>
          <a:ln w="33020">
            <a:solidFill>
              <a:srgbClr val="3B7C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4407407" y="3145536"/>
            <a:ext cx="192024" cy="192024"/>
          </a:xfrm>
          <a:prstGeom prst="ellipse">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739896" y="1998631"/>
            <a:ext cx="1572768" cy="492443"/>
          </a:xfrm>
          <a:prstGeom prst="rect">
            <a:avLst/>
          </a:prstGeom>
          <a:noFill/>
        </p:spPr>
        <p:txBody>
          <a:bodyPr wrap="square" lIns="0" tIns="9144" rIns="0" bIns="9144" anchor="ctr">
            <a:spAutoFit/>
          </a:bodyPr>
          <a:lstStyle/>
          <a:p>
            <a:pPr algn="ctr">
              <a:spcBef>
                <a:spcPts val="0"/>
              </a:spcBef>
              <a:spcAft>
                <a:spcPts val="0"/>
              </a:spcAft>
            </a:pPr>
            <a:r>
              <a:rPr sz="1540" b="1" i="0" dirty="0">
                <a:latin typeface="Arial"/>
              </a:rPr>
              <a:t>SYSTEM</a:t>
            </a:r>
            <a:br>
              <a:rPr dirty="0"/>
            </a:br>
            <a:r>
              <a:rPr sz="1540" b="1" i="0" dirty="0">
                <a:latin typeface="Arial"/>
              </a:rPr>
              <a:t>CHANGE</a:t>
            </a:r>
          </a:p>
        </p:txBody>
      </p:sp>
      <p:sp>
        <p:nvSpPr>
          <p:cNvPr id="14" name="TextBox 13"/>
          <p:cNvSpPr txBox="1"/>
          <p:nvPr/>
        </p:nvSpPr>
        <p:spPr>
          <a:xfrm>
            <a:off x="3566159" y="3794760"/>
            <a:ext cx="1892807" cy="421654"/>
          </a:xfrm>
          <a:prstGeom prst="rect">
            <a:avLst/>
          </a:prstGeom>
          <a:noFill/>
        </p:spPr>
        <p:txBody>
          <a:bodyPr wrap="square" lIns="0" tIns="9144" rIns="0" bIns="9144" anchor="t">
            <a:spAutoFit/>
          </a:bodyPr>
          <a:lstStyle/>
          <a:p>
            <a:pPr algn="ctr">
              <a:spcBef>
                <a:spcPts val="0"/>
              </a:spcBef>
              <a:spcAft>
                <a:spcPts val="0"/>
              </a:spcAft>
            </a:pPr>
            <a:r>
              <a:rPr sz="1310" b="0" i="0" dirty="0">
                <a:latin typeface="Arial"/>
              </a:rPr>
              <a:t>Model update or</a:t>
            </a:r>
            <a:br>
              <a:rPr dirty="0"/>
            </a:br>
            <a:r>
              <a:rPr sz="1310" b="0" i="0" dirty="0">
                <a:latin typeface="Arial"/>
              </a:rPr>
              <a:t>new integration</a:t>
            </a:r>
          </a:p>
        </p:txBody>
      </p:sp>
      <p:sp>
        <p:nvSpPr>
          <p:cNvPr id="15" name="Oval 14"/>
          <p:cNvSpPr/>
          <p:nvPr/>
        </p:nvSpPr>
        <p:spPr>
          <a:xfrm>
            <a:off x="6949440" y="2944368"/>
            <a:ext cx="594360" cy="594360"/>
          </a:xfrm>
          <a:prstGeom prst="ellipse">
            <a:avLst/>
          </a:prstGeom>
          <a:solidFill>
            <a:srgbClr val="FFFFFF"/>
          </a:solidFill>
          <a:ln w="33020">
            <a:solidFill>
              <a:srgbClr val="B8732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7150607" y="3145536"/>
            <a:ext cx="192024" cy="192024"/>
          </a:xfrm>
          <a:prstGeom prst="ellipse">
            <a:avLst/>
          </a:prstGeom>
          <a:solidFill>
            <a:srgbClr val="B873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83096" y="1998631"/>
            <a:ext cx="1572768" cy="492443"/>
          </a:xfrm>
          <a:prstGeom prst="rect">
            <a:avLst/>
          </a:prstGeom>
          <a:noFill/>
        </p:spPr>
        <p:txBody>
          <a:bodyPr wrap="square" lIns="0" tIns="9144" rIns="0" bIns="9144" anchor="ctr">
            <a:spAutoFit/>
          </a:bodyPr>
          <a:lstStyle/>
          <a:p>
            <a:pPr algn="ctr">
              <a:spcBef>
                <a:spcPts val="0"/>
              </a:spcBef>
              <a:spcAft>
                <a:spcPts val="0"/>
              </a:spcAft>
            </a:pPr>
            <a:r>
              <a:rPr sz="1540" b="1" i="0" dirty="0">
                <a:latin typeface="Arial"/>
              </a:rPr>
              <a:t>USE CONTEXT</a:t>
            </a:r>
            <a:br>
              <a:rPr dirty="0"/>
            </a:br>
            <a:r>
              <a:rPr sz="1540" b="1" i="0" dirty="0">
                <a:latin typeface="Arial"/>
              </a:rPr>
              <a:t>CHANGES</a:t>
            </a:r>
          </a:p>
        </p:txBody>
      </p:sp>
      <p:sp>
        <p:nvSpPr>
          <p:cNvPr id="18" name="TextBox 17"/>
          <p:cNvSpPr txBox="1"/>
          <p:nvPr/>
        </p:nvSpPr>
        <p:spPr>
          <a:xfrm>
            <a:off x="6309359" y="3794760"/>
            <a:ext cx="1892807" cy="421654"/>
          </a:xfrm>
          <a:prstGeom prst="rect">
            <a:avLst/>
          </a:prstGeom>
          <a:noFill/>
        </p:spPr>
        <p:txBody>
          <a:bodyPr wrap="square" lIns="0" tIns="9144" rIns="0" bIns="9144" anchor="t">
            <a:spAutoFit/>
          </a:bodyPr>
          <a:lstStyle/>
          <a:p>
            <a:pPr algn="ctr">
              <a:spcBef>
                <a:spcPts val="0"/>
              </a:spcBef>
              <a:spcAft>
                <a:spcPts val="0"/>
              </a:spcAft>
            </a:pPr>
            <a:r>
              <a:rPr sz="1310" b="0" i="0" dirty="0">
                <a:latin typeface="Arial"/>
              </a:rPr>
              <a:t>New tasks or</a:t>
            </a:r>
            <a:br>
              <a:rPr dirty="0"/>
            </a:br>
            <a:r>
              <a:rPr sz="1310" b="0" i="0" dirty="0">
                <a:latin typeface="Arial"/>
              </a:rPr>
              <a:t>stakeholders</a:t>
            </a:r>
          </a:p>
        </p:txBody>
      </p:sp>
      <p:sp>
        <p:nvSpPr>
          <p:cNvPr id="19" name="Oval 18"/>
          <p:cNvSpPr/>
          <p:nvPr/>
        </p:nvSpPr>
        <p:spPr>
          <a:xfrm>
            <a:off x="9738360" y="2944368"/>
            <a:ext cx="594360" cy="594360"/>
          </a:xfrm>
          <a:prstGeom prst="ellipse">
            <a:avLst/>
          </a:prstGeom>
          <a:solidFill>
            <a:srgbClr val="FFFFFF"/>
          </a:solidFill>
          <a:ln w="33020">
            <a:solidFill>
              <a:srgbClr val="004A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9939528" y="3145536"/>
            <a:ext cx="192024" cy="192024"/>
          </a:xfrm>
          <a:prstGeom prst="ellipse">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272016" y="2018591"/>
            <a:ext cx="1572768" cy="461665"/>
          </a:xfrm>
          <a:prstGeom prst="rect">
            <a:avLst/>
          </a:prstGeom>
          <a:noFill/>
        </p:spPr>
        <p:txBody>
          <a:bodyPr wrap="square" lIns="0" tIns="9144" rIns="0" bIns="9144" anchor="ctr">
            <a:spAutoFit/>
          </a:bodyPr>
          <a:lstStyle/>
          <a:p>
            <a:pPr algn="ctr"/>
            <a:r>
              <a:rPr sz="1440" b="1" dirty="0"/>
              <a:t>REASSESS</a:t>
            </a:r>
          </a:p>
          <a:p>
            <a:pPr algn="ctr"/>
            <a:r>
              <a:rPr sz="1440" b="1" dirty="0"/>
              <a:t>WHEN NEEDED</a:t>
            </a:r>
          </a:p>
        </p:txBody>
      </p:sp>
      <p:sp>
        <p:nvSpPr>
          <p:cNvPr id="22" name="TextBox 21"/>
          <p:cNvSpPr txBox="1"/>
          <p:nvPr/>
        </p:nvSpPr>
        <p:spPr>
          <a:xfrm>
            <a:off x="9089136" y="3665199"/>
            <a:ext cx="1892807" cy="421654"/>
          </a:xfrm>
          <a:prstGeom prst="rect">
            <a:avLst/>
          </a:prstGeom>
          <a:noFill/>
        </p:spPr>
        <p:txBody>
          <a:bodyPr wrap="square" lIns="0" tIns="9144" rIns="0" bIns="9144" anchor="t">
            <a:spAutoFit/>
          </a:bodyPr>
          <a:lstStyle/>
          <a:p>
            <a:pPr algn="ctr">
              <a:spcBef>
                <a:spcPts val="0"/>
              </a:spcBef>
              <a:spcAft>
                <a:spcPts val="0"/>
              </a:spcAft>
            </a:pPr>
            <a:r>
              <a:rPr sz="1310" b="0" i="0" dirty="0">
                <a:latin typeface="Arial"/>
              </a:rPr>
              <a:t>Review scope, evidence</a:t>
            </a:r>
            <a:br>
              <a:rPr dirty="0"/>
            </a:br>
            <a:r>
              <a:rPr sz="1310" b="0" i="0" dirty="0">
                <a:latin typeface="Arial"/>
              </a:rPr>
              <a:t>and judgment</a:t>
            </a:r>
          </a:p>
        </p:txBody>
      </p:sp>
      <p:sp>
        <p:nvSpPr>
          <p:cNvPr id="23" name="Rounded Rectangle 22"/>
          <p:cNvSpPr/>
          <p:nvPr/>
        </p:nvSpPr>
        <p:spPr>
          <a:xfrm>
            <a:off x="1408176" y="5056632"/>
            <a:ext cx="9674352" cy="576072"/>
          </a:xfrm>
          <a:prstGeom prst="roundRect">
            <a:avLst>
              <a:gd name="adj" fmla="val 13000"/>
            </a:avLst>
          </a:prstGeom>
          <a:solidFill>
            <a:srgbClr val="F7F1E3"/>
          </a:solidFill>
          <a:ln w="1016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609344" y="5216896"/>
            <a:ext cx="9336024" cy="264688"/>
          </a:xfrm>
          <a:prstGeom prst="rect">
            <a:avLst/>
          </a:prstGeom>
          <a:noFill/>
        </p:spPr>
        <p:txBody>
          <a:bodyPr wrap="square" lIns="0" tIns="9144" rIns="0" bIns="9144" anchor="ctr">
            <a:spAutoFit/>
          </a:bodyPr>
          <a:lstStyle/>
          <a:p>
            <a:pPr algn="ctr">
              <a:spcBef>
                <a:spcPts val="0"/>
              </a:spcBef>
              <a:spcAft>
                <a:spcPts val="0"/>
              </a:spcAft>
            </a:pPr>
            <a:r>
              <a:rPr sz="1600" b="0" i="0" dirty="0">
                <a:latin typeface="Arial"/>
              </a:rPr>
              <a:t>Lifecycle-sensitive practice  =  change triggers  +  traceable evidence  +  clear responsibility</a:t>
            </a:r>
          </a:p>
        </p:txBody>
      </p:sp>
      <p:sp>
        <p:nvSpPr>
          <p:cNvPr id="25" name="TextBox 24">
            <a:extLst>
              <a:ext uri="{FF2B5EF4-FFF2-40B4-BE49-F238E27FC236}">
                <a16:creationId xmlns:a16="http://schemas.microsoft.com/office/drawing/2014/main" id="{FAE0FFC4-1A55-F6E2-EB1D-967FAAE26A19}"/>
              </a:ext>
            </a:extLst>
          </p:cNvPr>
          <p:cNvSpPr txBox="1"/>
          <p:nvPr/>
        </p:nvSpPr>
        <p:spPr>
          <a:xfrm>
            <a:off x="446749" y="6056465"/>
            <a:ext cx="9885971" cy="646331"/>
          </a:xfrm>
          <a:prstGeom prst="rect">
            <a:avLst/>
          </a:prstGeom>
          <a:noFill/>
        </p:spPr>
        <p:txBody>
          <a:bodyPr wrap="square">
            <a:spAutoFit/>
          </a:bodyPr>
          <a:lstStyle/>
          <a:p>
            <a:r>
              <a:rPr lang="en-GB" sz="1200" dirty="0"/>
              <a:t>Minkkinen, M., Laine, J., </a:t>
            </a:r>
            <a:r>
              <a:rPr lang="en-GB" sz="1200" dirty="0" err="1"/>
              <a:t>Mäntymäki</a:t>
            </a:r>
            <a:r>
              <a:rPr lang="en-GB" sz="1200" dirty="0"/>
              <a:t>, M. (2022). Continuous Auditing of</a:t>
            </a:r>
          </a:p>
          <a:p>
            <a:r>
              <a:rPr lang="en-GB" sz="1200" dirty="0"/>
              <a:t>Artificial Intelligence: a Conceptualization and Assessment of Tools and</a:t>
            </a:r>
          </a:p>
          <a:p>
            <a:r>
              <a:rPr lang="en-GB" sz="1200" dirty="0"/>
              <a:t>Frameworks. Digital Society, 1, Article 21. https://</a:t>
            </a:r>
            <a:r>
              <a:rPr lang="en-GB" sz="1200" dirty="0" err="1"/>
              <a:t>doi.org</a:t>
            </a:r>
            <a:r>
              <a:rPr lang="en-GB" sz="1200" dirty="0"/>
              <a:t>/10.1007/s44206-022-00022-2 </a:t>
            </a:r>
            <a:endParaRPr lang="en-FI" sz="1200" dirty="0"/>
          </a:p>
        </p:txBody>
      </p:sp>
    </p:spTree>
    <p:extLst>
      <p:ext uri="{BB962C8B-B14F-4D97-AF65-F5344CB8AC3E}">
        <p14:creationId xmlns:p14="http://schemas.microsoft.com/office/powerpoint/2010/main" val="3871320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697194"/>
            <a:ext cx="10835640" cy="480131"/>
          </a:xfrm>
          <a:prstGeom prst="rect">
            <a:avLst/>
          </a:prstGeom>
          <a:noFill/>
        </p:spPr>
        <p:txBody>
          <a:bodyPr wrap="square" lIns="0" tIns="9144" rIns="0" bIns="9144" anchor="ctr">
            <a:spAutoFit/>
          </a:bodyPr>
          <a:lstStyle/>
          <a:p>
            <a:pPr algn="l">
              <a:spcBef>
                <a:spcPts val="0"/>
              </a:spcBef>
              <a:spcAft>
                <a:spcPts val="0"/>
              </a:spcAft>
            </a:pPr>
            <a:r>
              <a:rPr sz="3000" b="0" i="0" dirty="0">
                <a:latin typeface="Arial"/>
              </a:rPr>
              <a:t>Eight requirements, two complementary layers</a:t>
            </a:r>
          </a:p>
        </p:txBody>
      </p:sp>
      <p:sp>
        <p:nvSpPr>
          <p:cNvPr id="4" name="TextBox 3"/>
          <p:cNvSpPr txBox="1"/>
          <p:nvPr/>
        </p:nvSpPr>
        <p:spPr>
          <a:xfrm>
            <a:off x="740664" y="1408420"/>
            <a:ext cx="10789920" cy="264688"/>
          </a:xfrm>
          <a:prstGeom prst="rect">
            <a:avLst/>
          </a:prstGeom>
          <a:noFill/>
        </p:spPr>
        <p:txBody>
          <a:bodyPr wrap="square" lIns="0" tIns="9144" rIns="0" bIns="9144" anchor="ctr">
            <a:spAutoFit/>
          </a:bodyPr>
          <a:lstStyle/>
          <a:p>
            <a:pPr algn="l">
              <a:spcBef>
                <a:spcPts val="0"/>
              </a:spcBef>
              <a:spcAft>
                <a:spcPts val="0"/>
              </a:spcAft>
            </a:pPr>
            <a:r>
              <a:rPr sz="1600" b="0" i="0" dirty="0">
                <a:latin typeface="Arial"/>
              </a:rPr>
              <a:t>What future GenAI audit frameworks must help organizations decide</a:t>
            </a:r>
            <a:r>
              <a:rPr lang="fi-FI" sz="1600" b="0" i="0" dirty="0">
                <a:latin typeface="Arial"/>
              </a:rPr>
              <a:t> </a:t>
            </a:r>
            <a:r>
              <a:rPr sz="1600" b="0" i="0" dirty="0">
                <a:latin typeface="Arial"/>
              </a:rPr>
              <a:t>and what enables them to do so.</a:t>
            </a:r>
          </a:p>
        </p:txBody>
      </p:sp>
      <p:sp>
        <p:nvSpPr>
          <p:cNvPr id="6" name="Rounded Rectangle 5"/>
          <p:cNvSpPr/>
          <p:nvPr/>
        </p:nvSpPr>
        <p:spPr>
          <a:xfrm>
            <a:off x="758952" y="1856231"/>
            <a:ext cx="5266944" cy="484632"/>
          </a:xfrm>
          <a:prstGeom prst="roundRect">
            <a:avLst>
              <a:gd name="adj" fmla="val 13000"/>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41832" y="1929384"/>
            <a:ext cx="3749039" cy="329184"/>
          </a:xfrm>
          <a:prstGeom prst="rect">
            <a:avLst/>
          </a:prstGeom>
          <a:noFill/>
        </p:spPr>
        <p:txBody>
          <a:bodyPr wrap="square" lIns="0" tIns="9144" rIns="0" bIns="9144" anchor="ctr">
            <a:spAutoFit/>
          </a:bodyPr>
          <a:lstStyle/>
          <a:p>
            <a:pPr algn="l">
              <a:spcBef>
                <a:spcPts val="0"/>
              </a:spcBef>
              <a:spcAft>
                <a:spcPts val="0"/>
              </a:spcAft>
            </a:pPr>
            <a:r>
              <a:rPr sz="1700" b="1" i="0">
                <a:solidFill>
                  <a:srgbClr val="FFFFFF"/>
                </a:solidFill>
                <a:latin typeface="Arial"/>
              </a:rPr>
              <a:t>DECISION LOGICS</a:t>
            </a:r>
          </a:p>
        </p:txBody>
      </p:sp>
      <p:sp>
        <p:nvSpPr>
          <p:cNvPr id="8" name="TextBox 7"/>
          <p:cNvSpPr txBox="1"/>
          <p:nvPr/>
        </p:nvSpPr>
        <p:spPr>
          <a:xfrm>
            <a:off x="905256" y="2476361"/>
            <a:ext cx="4919472" cy="186205"/>
          </a:xfrm>
          <a:prstGeom prst="rect">
            <a:avLst/>
          </a:prstGeom>
          <a:noFill/>
        </p:spPr>
        <p:txBody>
          <a:bodyPr wrap="square" lIns="0" tIns="9144" rIns="0" bIns="9144" anchor="ctr">
            <a:spAutoFit/>
          </a:bodyPr>
          <a:lstStyle/>
          <a:p>
            <a:pPr algn="l">
              <a:spcBef>
                <a:spcPts val="0"/>
              </a:spcBef>
              <a:spcAft>
                <a:spcPts val="0"/>
              </a:spcAft>
            </a:pPr>
            <a:r>
              <a:rPr sz="1090" b="1" i="0" dirty="0">
                <a:latin typeface="Arial"/>
              </a:rPr>
              <a:t>WHAT THE FRAMEWORK MUST RESOLVE</a:t>
            </a:r>
          </a:p>
        </p:txBody>
      </p:sp>
      <p:sp>
        <p:nvSpPr>
          <p:cNvPr id="9" name="Rounded Rectangle 8"/>
          <p:cNvSpPr/>
          <p:nvPr/>
        </p:nvSpPr>
        <p:spPr>
          <a:xfrm>
            <a:off x="6181344" y="1856231"/>
            <a:ext cx="5266944" cy="484632"/>
          </a:xfrm>
          <a:prstGeom prst="roundRect">
            <a:avLst>
              <a:gd name="adj" fmla="val 13000"/>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373368" y="1929384"/>
            <a:ext cx="4517136" cy="329184"/>
          </a:xfrm>
          <a:prstGeom prst="rect">
            <a:avLst/>
          </a:prstGeom>
          <a:noFill/>
        </p:spPr>
        <p:txBody>
          <a:bodyPr wrap="square" lIns="0" tIns="9144" rIns="0" bIns="9144" anchor="ctr">
            <a:spAutoFit/>
          </a:bodyPr>
          <a:lstStyle/>
          <a:p>
            <a:pPr algn="l">
              <a:spcBef>
                <a:spcPts val="0"/>
              </a:spcBef>
              <a:spcAft>
                <a:spcPts val="0"/>
              </a:spcAft>
            </a:pPr>
            <a:r>
              <a:rPr sz="1700" b="1" i="0">
                <a:solidFill>
                  <a:srgbClr val="FFFFFF"/>
                </a:solidFill>
                <a:latin typeface="Arial"/>
              </a:rPr>
              <a:t>ENABLING CONDITIONS</a:t>
            </a:r>
          </a:p>
        </p:txBody>
      </p:sp>
      <p:sp>
        <p:nvSpPr>
          <p:cNvPr id="11" name="TextBox 10"/>
          <p:cNvSpPr txBox="1"/>
          <p:nvPr/>
        </p:nvSpPr>
        <p:spPr>
          <a:xfrm>
            <a:off x="6345936" y="2476361"/>
            <a:ext cx="4919472" cy="186205"/>
          </a:xfrm>
          <a:prstGeom prst="rect">
            <a:avLst/>
          </a:prstGeom>
          <a:noFill/>
        </p:spPr>
        <p:txBody>
          <a:bodyPr wrap="square" lIns="0" tIns="9144" rIns="0" bIns="9144" anchor="ctr">
            <a:spAutoFit/>
          </a:bodyPr>
          <a:lstStyle/>
          <a:p>
            <a:pPr algn="l">
              <a:spcBef>
                <a:spcPts val="0"/>
              </a:spcBef>
              <a:spcAft>
                <a:spcPts val="0"/>
              </a:spcAft>
            </a:pPr>
            <a:r>
              <a:rPr sz="1090" b="1" i="0" dirty="0">
                <a:latin typeface="Arial"/>
              </a:rPr>
              <a:t>WHAT MAKES AUDITING FEASIBLE AND REPEATABLE</a:t>
            </a:r>
          </a:p>
        </p:txBody>
      </p:sp>
      <p:sp>
        <p:nvSpPr>
          <p:cNvPr id="12" name="Rounded Rectangle 11"/>
          <p:cNvSpPr/>
          <p:nvPr/>
        </p:nvSpPr>
        <p:spPr>
          <a:xfrm>
            <a:off x="768096" y="2770632"/>
            <a:ext cx="5248656" cy="576072"/>
          </a:xfrm>
          <a:prstGeom prst="roundRect">
            <a:avLst>
              <a:gd name="adj" fmla="val 13000"/>
            </a:avLst>
          </a:prstGeom>
          <a:solidFill>
            <a:srgbClr val="EAF5F0"/>
          </a:solidFill>
          <a:ln w="9525">
            <a:solidFill>
              <a:srgbClr val="D3E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68680" y="2871215"/>
            <a:ext cx="594360" cy="356616"/>
          </a:xfrm>
          <a:prstGeom prst="roundRect">
            <a:avLst>
              <a:gd name="adj" fmla="val 13000"/>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68680" y="2871215"/>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MR1</a:t>
            </a:r>
          </a:p>
        </p:txBody>
      </p:sp>
      <p:sp>
        <p:nvSpPr>
          <p:cNvPr id="15" name="TextBox 14"/>
          <p:cNvSpPr txBox="1"/>
          <p:nvPr/>
        </p:nvSpPr>
        <p:spPr>
          <a:xfrm>
            <a:off x="1609344" y="2942393"/>
            <a:ext cx="4251960" cy="250838"/>
          </a:xfrm>
          <a:prstGeom prst="rect">
            <a:avLst/>
          </a:prstGeom>
          <a:noFill/>
        </p:spPr>
        <p:txBody>
          <a:bodyPr wrap="square" lIns="0" tIns="9144" rIns="0" bIns="9144" anchor="ctr">
            <a:spAutoFit/>
          </a:bodyPr>
          <a:lstStyle/>
          <a:p>
            <a:pPr algn="l">
              <a:spcBef>
                <a:spcPts val="0"/>
              </a:spcBef>
              <a:spcAft>
                <a:spcPts val="0"/>
              </a:spcAft>
            </a:pPr>
            <a:r>
              <a:rPr sz="1510" b="1" i="0" dirty="0">
                <a:latin typeface="Arial"/>
              </a:rPr>
              <a:t>Contextual and use-case specificity</a:t>
            </a:r>
          </a:p>
        </p:txBody>
      </p:sp>
      <p:sp>
        <p:nvSpPr>
          <p:cNvPr id="16" name="Rounded Rectangle 15"/>
          <p:cNvSpPr/>
          <p:nvPr/>
        </p:nvSpPr>
        <p:spPr>
          <a:xfrm>
            <a:off x="768096" y="3429000"/>
            <a:ext cx="5248656" cy="576072"/>
          </a:xfrm>
          <a:prstGeom prst="roundRect">
            <a:avLst>
              <a:gd name="adj" fmla="val 13000"/>
            </a:avLst>
          </a:prstGeom>
          <a:solidFill>
            <a:srgbClr val="EAF5F0"/>
          </a:solidFill>
          <a:ln w="9525">
            <a:solidFill>
              <a:srgbClr val="D3E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868680" y="3529584"/>
            <a:ext cx="594360" cy="356616"/>
          </a:xfrm>
          <a:prstGeom prst="roundRect">
            <a:avLst>
              <a:gd name="adj" fmla="val 13000"/>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3529584"/>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MR2</a:t>
            </a:r>
          </a:p>
        </p:txBody>
      </p:sp>
      <p:sp>
        <p:nvSpPr>
          <p:cNvPr id="19" name="TextBox 18"/>
          <p:cNvSpPr txBox="1"/>
          <p:nvPr/>
        </p:nvSpPr>
        <p:spPr>
          <a:xfrm>
            <a:off x="1609344" y="3600761"/>
            <a:ext cx="4251960" cy="250838"/>
          </a:xfrm>
          <a:prstGeom prst="rect">
            <a:avLst/>
          </a:prstGeom>
          <a:noFill/>
        </p:spPr>
        <p:txBody>
          <a:bodyPr wrap="square" lIns="0" tIns="9144" rIns="0" bIns="9144" anchor="ctr">
            <a:spAutoFit/>
          </a:bodyPr>
          <a:lstStyle/>
          <a:p>
            <a:pPr algn="l">
              <a:spcBef>
                <a:spcPts val="0"/>
              </a:spcBef>
              <a:spcAft>
                <a:spcPts val="0"/>
              </a:spcAft>
            </a:pPr>
            <a:r>
              <a:rPr sz="1510" b="1" i="0" dirty="0">
                <a:latin typeface="Arial"/>
              </a:rPr>
              <a:t>Lifecycle integration</a:t>
            </a:r>
          </a:p>
        </p:txBody>
      </p:sp>
      <p:sp>
        <p:nvSpPr>
          <p:cNvPr id="20" name="Rounded Rectangle 19"/>
          <p:cNvSpPr/>
          <p:nvPr/>
        </p:nvSpPr>
        <p:spPr>
          <a:xfrm>
            <a:off x="768096" y="4087368"/>
            <a:ext cx="5248656" cy="576072"/>
          </a:xfrm>
          <a:prstGeom prst="roundRect">
            <a:avLst>
              <a:gd name="adj" fmla="val 13000"/>
            </a:avLst>
          </a:prstGeom>
          <a:solidFill>
            <a:srgbClr val="EAF5F0"/>
          </a:solidFill>
          <a:ln w="9525">
            <a:solidFill>
              <a:srgbClr val="D3E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868680" y="4187952"/>
            <a:ext cx="594360" cy="356616"/>
          </a:xfrm>
          <a:prstGeom prst="roundRect">
            <a:avLst>
              <a:gd name="adj" fmla="val 13000"/>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68680" y="4187952"/>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MR3</a:t>
            </a:r>
          </a:p>
        </p:txBody>
      </p:sp>
      <p:sp>
        <p:nvSpPr>
          <p:cNvPr id="23" name="TextBox 22"/>
          <p:cNvSpPr txBox="1"/>
          <p:nvPr/>
        </p:nvSpPr>
        <p:spPr>
          <a:xfrm>
            <a:off x="1609344" y="4259129"/>
            <a:ext cx="4251960" cy="250838"/>
          </a:xfrm>
          <a:prstGeom prst="rect">
            <a:avLst/>
          </a:prstGeom>
          <a:noFill/>
        </p:spPr>
        <p:txBody>
          <a:bodyPr wrap="square" lIns="0" tIns="9144" rIns="0" bIns="9144" anchor="ctr">
            <a:spAutoFit/>
          </a:bodyPr>
          <a:lstStyle/>
          <a:p>
            <a:pPr algn="l">
              <a:spcBef>
                <a:spcPts val="0"/>
              </a:spcBef>
              <a:spcAft>
                <a:spcPts val="0"/>
              </a:spcAft>
            </a:pPr>
            <a:r>
              <a:rPr sz="1510" b="1" i="0" dirty="0">
                <a:latin typeface="Arial"/>
              </a:rPr>
              <a:t>Measurability and technical verifiability</a:t>
            </a:r>
          </a:p>
        </p:txBody>
      </p:sp>
      <p:sp>
        <p:nvSpPr>
          <p:cNvPr id="24" name="Rounded Rectangle 23"/>
          <p:cNvSpPr/>
          <p:nvPr/>
        </p:nvSpPr>
        <p:spPr>
          <a:xfrm>
            <a:off x="768096" y="4745736"/>
            <a:ext cx="5248656" cy="576072"/>
          </a:xfrm>
          <a:prstGeom prst="roundRect">
            <a:avLst>
              <a:gd name="adj" fmla="val 13000"/>
            </a:avLst>
          </a:prstGeom>
          <a:solidFill>
            <a:srgbClr val="EAF5F0"/>
          </a:solidFill>
          <a:ln w="9525">
            <a:solidFill>
              <a:srgbClr val="D3E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868680" y="4846320"/>
            <a:ext cx="594360" cy="356616"/>
          </a:xfrm>
          <a:prstGeom prst="roundRect">
            <a:avLst>
              <a:gd name="adj" fmla="val 13000"/>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68680" y="4846320"/>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MR4</a:t>
            </a:r>
          </a:p>
        </p:txBody>
      </p:sp>
      <p:sp>
        <p:nvSpPr>
          <p:cNvPr id="27" name="TextBox 26"/>
          <p:cNvSpPr txBox="1"/>
          <p:nvPr/>
        </p:nvSpPr>
        <p:spPr>
          <a:xfrm>
            <a:off x="1609344" y="4917497"/>
            <a:ext cx="4251960" cy="250838"/>
          </a:xfrm>
          <a:prstGeom prst="rect">
            <a:avLst/>
          </a:prstGeom>
          <a:noFill/>
        </p:spPr>
        <p:txBody>
          <a:bodyPr wrap="square" lIns="0" tIns="9144" rIns="0" bIns="9144" anchor="ctr">
            <a:spAutoFit/>
          </a:bodyPr>
          <a:lstStyle/>
          <a:p>
            <a:pPr algn="l">
              <a:spcBef>
                <a:spcPts val="0"/>
              </a:spcBef>
              <a:spcAft>
                <a:spcPts val="0"/>
              </a:spcAft>
            </a:pPr>
            <a:r>
              <a:rPr sz="1510" b="1" i="0" dirty="0">
                <a:latin typeface="Arial"/>
              </a:rPr>
              <a:t>Risk-based ethical prioritization</a:t>
            </a:r>
          </a:p>
        </p:txBody>
      </p:sp>
      <p:sp>
        <p:nvSpPr>
          <p:cNvPr id="28" name="Rounded Rectangle 27"/>
          <p:cNvSpPr/>
          <p:nvPr/>
        </p:nvSpPr>
        <p:spPr>
          <a:xfrm>
            <a:off x="6190488" y="2770632"/>
            <a:ext cx="5248656" cy="576072"/>
          </a:xfrm>
          <a:prstGeom prst="roundRect">
            <a:avLst>
              <a:gd name="adj" fmla="val 13000"/>
            </a:avLst>
          </a:prstGeom>
          <a:solidFill>
            <a:srgbClr val="E9F3F8"/>
          </a:solidFill>
          <a:ln w="9525">
            <a:solidFill>
              <a:srgbClr val="D8E6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6291072" y="2871215"/>
            <a:ext cx="594360" cy="356616"/>
          </a:xfrm>
          <a:prstGeom prst="roundRect">
            <a:avLst>
              <a:gd name="adj" fmla="val 13000"/>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291072" y="2871215"/>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MR5</a:t>
            </a:r>
          </a:p>
        </p:txBody>
      </p:sp>
      <p:sp>
        <p:nvSpPr>
          <p:cNvPr id="31" name="TextBox 30"/>
          <p:cNvSpPr txBox="1"/>
          <p:nvPr/>
        </p:nvSpPr>
        <p:spPr>
          <a:xfrm>
            <a:off x="7031736" y="2825496"/>
            <a:ext cx="4206240" cy="475488"/>
          </a:xfrm>
          <a:prstGeom prst="rect">
            <a:avLst/>
          </a:prstGeom>
          <a:noFill/>
        </p:spPr>
        <p:txBody>
          <a:bodyPr wrap="square" lIns="0" tIns="9144" rIns="0" bIns="9144" anchor="ctr">
            <a:spAutoFit/>
          </a:bodyPr>
          <a:lstStyle/>
          <a:p>
            <a:pPr algn="l">
              <a:spcBef>
                <a:spcPts val="0"/>
              </a:spcBef>
              <a:spcAft>
                <a:spcPts val="0"/>
              </a:spcAft>
            </a:pPr>
            <a:r>
              <a:rPr sz="1480" b="1" i="0" dirty="0">
                <a:latin typeface="Arial"/>
              </a:rPr>
              <a:t>Scalability across organizational capacity and portfolio size</a:t>
            </a:r>
          </a:p>
        </p:txBody>
      </p:sp>
      <p:sp>
        <p:nvSpPr>
          <p:cNvPr id="32" name="Rounded Rectangle 31"/>
          <p:cNvSpPr/>
          <p:nvPr/>
        </p:nvSpPr>
        <p:spPr>
          <a:xfrm>
            <a:off x="6190488" y="3429000"/>
            <a:ext cx="5248656" cy="576072"/>
          </a:xfrm>
          <a:prstGeom prst="roundRect">
            <a:avLst>
              <a:gd name="adj" fmla="val 13000"/>
            </a:avLst>
          </a:prstGeom>
          <a:solidFill>
            <a:srgbClr val="E9F3F8"/>
          </a:solidFill>
          <a:ln w="9525">
            <a:solidFill>
              <a:srgbClr val="D8E6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6291072" y="3529584"/>
            <a:ext cx="594360" cy="356616"/>
          </a:xfrm>
          <a:prstGeom prst="roundRect">
            <a:avLst>
              <a:gd name="adj" fmla="val 13000"/>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291072" y="3529584"/>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MR6</a:t>
            </a:r>
          </a:p>
        </p:txBody>
      </p:sp>
      <p:sp>
        <p:nvSpPr>
          <p:cNvPr id="35" name="TextBox 34"/>
          <p:cNvSpPr txBox="1"/>
          <p:nvPr/>
        </p:nvSpPr>
        <p:spPr>
          <a:xfrm>
            <a:off x="7031736" y="3598497"/>
            <a:ext cx="4206240" cy="246221"/>
          </a:xfrm>
          <a:prstGeom prst="rect">
            <a:avLst/>
          </a:prstGeom>
          <a:noFill/>
        </p:spPr>
        <p:txBody>
          <a:bodyPr wrap="square" lIns="0" tIns="9144" rIns="0" bIns="9144" anchor="ctr">
            <a:spAutoFit/>
          </a:bodyPr>
          <a:lstStyle/>
          <a:p>
            <a:pPr algn="l">
              <a:spcBef>
                <a:spcPts val="0"/>
              </a:spcBef>
              <a:spcAft>
                <a:spcPts val="0"/>
              </a:spcAft>
            </a:pPr>
            <a:r>
              <a:rPr sz="1480" b="1" i="0" dirty="0">
                <a:latin typeface="Arial"/>
              </a:rPr>
              <a:t>Internal governance integration</a:t>
            </a:r>
          </a:p>
        </p:txBody>
      </p:sp>
      <p:sp>
        <p:nvSpPr>
          <p:cNvPr id="36" name="Rounded Rectangle 35"/>
          <p:cNvSpPr/>
          <p:nvPr/>
        </p:nvSpPr>
        <p:spPr>
          <a:xfrm>
            <a:off x="6190488" y="4087368"/>
            <a:ext cx="5248656" cy="576072"/>
          </a:xfrm>
          <a:prstGeom prst="roundRect">
            <a:avLst>
              <a:gd name="adj" fmla="val 13000"/>
            </a:avLst>
          </a:prstGeom>
          <a:solidFill>
            <a:srgbClr val="E9F3F8"/>
          </a:solidFill>
          <a:ln w="9525">
            <a:solidFill>
              <a:srgbClr val="D8E6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ounded Rectangle 36"/>
          <p:cNvSpPr/>
          <p:nvPr/>
        </p:nvSpPr>
        <p:spPr>
          <a:xfrm>
            <a:off x="6291072" y="4187952"/>
            <a:ext cx="594360" cy="356616"/>
          </a:xfrm>
          <a:prstGeom prst="roundRect">
            <a:avLst>
              <a:gd name="adj" fmla="val 13000"/>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291072" y="4187952"/>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MR7</a:t>
            </a:r>
          </a:p>
        </p:txBody>
      </p:sp>
      <p:sp>
        <p:nvSpPr>
          <p:cNvPr id="39" name="TextBox 38"/>
          <p:cNvSpPr txBox="1"/>
          <p:nvPr/>
        </p:nvSpPr>
        <p:spPr>
          <a:xfrm>
            <a:off x="7031736" y="4256864"/>
            <a:ext cx="4206240" cy="246221"/>
          </a:xfrm>
          <a:prstGeom prst="rect">
            <a:avLst/>
          </a:prstGeom>
          <a:noFill/>
        </p:spPr>
        <p:txBody>
          <a:bodyPr wrap="square" lIns="0" tIns="9144" rIns="0" bIns="9144" anchor="ctr">
            <a:spAutoFit/>
          </a:bodyPr>
          <a:lstStyle/>
          <a:p>
            <a:pPr algn="l">
              <a:spcBef>
                <a:spcPts val="0"/>
              </a:spcBef>
              <a:spcAft>
                <a:spcPts val="0"/>
              </a:spcAft>
            </a:pPr>
            <a:r>
              <a:rPr sz="1480" b="1" i="0" dirty="0">
                <a:latin typeface="Arial"/>
              </a:rPr>
              <a:t>Support through tooling and guidance</a:t>
            </a:r>
          </a:p>
        </p:txBody>
      </p:sp>
      <p:sp>
        <p:nvSpPr>
          <p:cNvPr id="40" name="Rounded Rectangle 39"/>
          <p:cNvSpPr/>
          <p:nvPr/>
        </p:nvSpPr>
        <p:spPr>
          <a:xfrm>
            <a:off x="6190488" y="4745736"/>
            <a:ext cx="5248656" cy="576072"/>
          </a:xfrm>
          <a:prstGeom prst="roundRect">
            <a:avLst>
              <a:gd name="adj" fmla="val 13000"/>
            </a:avLst>
          </a:prstGeom>
          <a:solidFill>
            <a:srgbClr val="E9F3F8"/>
          </a:solidFill>
          <a:ln w="9525">
            <a:solidFill>
              <a:srgbClr val="D8E6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ounded Rectangle 40"/>
          <p:cNvSpPr/>
          <p:nvPr/>
        </p:nvSpPr>
        <p:spPr>
          <a:xfrm>
            <a:off x="6291072" y="4846320"/>
            <a:ext cx="594360" cy="356616"/>
          </a:xfrm>
          <a:prstGeom prst="roundRect">
            <a:avLst>
              <a:gd name="adj" fmla="val 13000"/>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6291072" y="4846320"/>
            <a:ext cx="594360" cy="356616"/>
          </a:xfrm>
          <a:prstGeom prst="rect">
            <a:avLst/>
          </a:prstGeom>
          <a:noFill/>
        </p:spPr>
        <p:txBody>
          <a:bodyPr wrap="square" lIns="0" tIns="9144" rIns="0" bIns="9144" anchor="ctr">
            <a:spAutoFit/>
          </a:bodyPr>
          <a:lstStyle/>
          <a:p>
            <a:pPr algn="ctr">
              <a:spcBef>
                <a:spcPts val="0"/>
              </a:spcBef>
              <a:spcAft>
                <a:spcPts val="0"/>
              </a:spcAft>
            </a:pPr>
            <a:r>
              <a:rPr sz="1210" b="1" i="0">
                <a:solidFill>
                  <a:srgbClr val="FFFFFF"/>
                </a:solidFill>
                <a:latin typeface="Arial"/>
              </a:rPr>
              <a:t>MR8</a:t>
            </a:r>
          </a:p>
        </p:txBody>
      </p:sp>
      <p:sp>
        <p:nvSpPr>
          <p:cNvPr id="43" name="TextBox 42"/>
          <p:cNvSpPr txBox="1"/>
          <p:nvPr/>
        </p:nvSpPr>
        <p:spPr>
          <a:xfrm>
            <a:off x="7031736" y="4915232"/>
            <a:ext cx="4206240" cy="246221"/>
          </a:xfrm>
          <a:prstGeom prst="rect">
            <a:avLst/>
          </a:prstGeom>
          <a:noFill/>
        </p:spPr>
        <p:txBody>
          <a:bodyPr wrap="square" lIns="0" tIns="9144" rIns="0" bIns="9144" anchor="ctr">
            <a:spAutoFit/>
          </a:bodyPr>
          <a:lstStyle/>
          <a:p>
            <a:pPr algn="l">
              <a:spcBef>
                <a:spcPts val="0"/>
              </a:spcBef>
              <a:spcAft>
                <a:spcPts val="0"/>
              </a:spcAft>
            </a:pPr>
            <a:r>
              <a:rPr sz="1480" b="1" i="0" dirty="0">
                <a:latin typeface="Arial"/>
              </a:rPr>
              <a:t>Standards alignment and external assurance</a:t>
            </a:r>
          </a:p>
        </p:txBody>
      </p:sp>
      <p:sp>
        <p:nvSpPr>
          <p:cNvPr id="44" name="Rounded Rectangle 43"/>
          <p:cNvSpPr/>
          <p:nvPr/>
        </p:nvSpPr>
        <p:spPr>
          <a:xfrm>
            <a:off x="822960" y="5641848"/>
            <a:ext cx="10552176" cy="539496"/>
          </a:xfrm>
          <a:prstGeom prst="roundRect">
            <a:avLst>
              <a:gd name="adj" fmla="val 13000"/>
            </a:avLst>
          </a:prstGeom>
          <a:solidFill>
            <a:srgbClr val="F7F1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1088136" y="5777077"/>
            <a:ext cx="10021824" cy="241605"/>
          </a:xfrm>
          <a:prstGeom prst="rect">
            <a:avLst/>
          </a:prstGeom>
          <a:noFill/>
        </p:spPr>
        <p:txBody>
          <a:bodyPr wrap="square" lIns="0" tIns="9144" rIns="0" bIns="9144" anchor="ctr">
            <a:spAutoFit/>
          </a:bodyPr>
          <a:lstStyle/>
          <a:p>
            <a:pPr algn="ctr">
              <a:spcBef>
                <a:spcPts val="0"/>
              </a:spcBef>
              <a:spcAft>
                <a:spcPts val="0"/>
              </a:spcAft>
            </a:pPr>
            <a:r>
              <a:rPr sz="1450" b="0" i="0" dirty="0">
                <a:latin typeface="Arial"/>
              </a:rPr>
              <a:t>A requirements-level foundation for future framework development</a:t>
            </a:r>
            <a:r>
              <a:rPr lang="fi-FI" sz="1450" b="0" i="0" dirty="0">
                <a:latin typeface="Arial"/>
              </a:rPr>
              <a:t>, </a:t>
            </a:r>
            <a:r>
              <a:rPr sz="1450" b="0" i="0" dirty="0">
                <a:latin typeface="Arial"/>
              </a:rPr>
              <a:t>not a finished audit method.</a:t>
            </a:r>
          </a:p>
        </p:txBody>
      </p:sp>
    </p:spTree>
    <p:extLst>
      <p:ext uri="{BB962C8B-B14F-4D97-AF65-F5344CB8AC3E}">
        <p14:creationId xmlns:p14="http://schemas.microsoft.com/office/powerpoint/2010/main" val="369419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1520" y="697194"/>
            <a:ext cx="10835640" cy="480131"/>
          </a:xfrm>
          <a:prstGeom prst="rect">
            <a:avLst/>
          </a:prstGeom>
          <a:noFill/>
        </p:spPr>
        <p:txBody>
          <a:bodyPr wrap="square" lIns="0" tIns="9144" rIns="0" bIns="9144" anchor="ctr">
            <a:spAutoFit/>
          </a:bodyPr>
          <a:lstStyle/>
          <a:p>
            <a:pPr algn="l">
              <a:spcBef>
                <a:spcPts val="0"/>
              </a:spcBef>
              <a:spcAft>
                <a:spcPts val="0"/>
              </a:spcAft>
            </a:pPr>
            <a:r>
              <a:rPr sz="3000" b="0" i="0" dirty="0">
                <a:latin typeface="Arial"/>
              </a:rPr>
              <a:t>Three considerations for audit-ready practice</a:t>
            </a:r>
          </a:p>
        </p:txBody>
      </p:sp>
      <p:sp>
        <p:nvSpPr>
          <p:cNvPr id="4" name="TextBox 3"/>
          <p:cNvSpPr txBox="1"/>
          <p:nvPr/>
        </p:nvSpPr>
        <p:spPr>
          <a:xfrm>
            <a:off x="740664" y="1408420"/>
            <a:ext cx="10789920" cy="264688"/>
          </a:xfrm>
          <a:prstGeom prst="rect">
            <a:avLst/>
          </a:prstGeom>
          <a:noFill/>
        </p:spPr>
        <p:txBody>
          <a:bodyPr wrap="square" lIns="0" tIns="9144" rIns="0" bIns="9144" anchor="ctr">
            <a:spAutoFit/>
          </a:bodyPr>
          <a:lstStyle/>
          <a:p>
            <a:pPr algn="l">
              <a:spcBef>
                <a:spcPts val="0"/>
              </a:spcBef>
              <a:spcAft>
                <a:spcPts val="0"/>
              </a:spcAft>
            </a:pPr>
            <a:r>
              <a:rPr sz="1600" b="0" i="0" dirty="0">
                <a:latin typeface="Arial"/>
              </a:rPr>
              <a:t>Research-informed considerations, not a universal checklist.</a:t>
            </a:r>
          </a:p>
        </p:txBody>
      </p:sp>
      <p:sp>
        <p:nvSpPr>
          <p:cNvPr id="6" name="Rounded Rectangle 5"/>
          <p:cNvSpPr/>
          <p:nvPr/>
        </p:nvSpPr>
        <p:spPr>
          <a:xfrm>
            <a:off x="768096" y="2002536"/>
            <a:ext cx="3447288" cy="2953512"/>
          </a:xfrm>
          <a:prstGeom prst="roundRect">
            <a:avLst>
              <a:gd name="adj" fmla="val 13000"/>
            </a:avLst>
          </a:prstGeom>
          <a:solidFill>
            <a:srgbClr val="EAF5F0"/>
          </a:solidFill>
          <a:ln w="1143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87552" y="2240280"/>
            <a:ext cx="493776" cy="493776"/>
          </a:xfrm>
          <a:prstGeom prst="ellipse">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87552" y="2240280"/>
            <a:ext cx="493776" cy="493776"/>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01</a:t>
            </a:r>
          </a:p>
        </p:txBody>
      </p:sp>
      <p:sp>
        <p:nvSpPr>
          <p:cNvPr id="9" name="TextBox 8"/>
          <p:cNvSpPr txBox="1"/>
          <p:nvPr/>
        </p:nvSpPr>
        <p:spPr>
          <a:xfrm>
            <a:off x="987552" y="2971800"/>
            <a:ext cx="3017520" cy="298543"/>
          </a:xfrm>
          <a:prstGeom prst="rect">
            <a:avLst/>
          </a:prstGeom>
          <a:noFill/>
        </p:spPr>
        <p:txBody>
          <a:bodyPr wrap="square" lIns="0" tIns="9144" rIns="0" bIns="9144" anchor="t">
            <a:spAutoFit/>
          </a:bodyPr>
          <a:lstStyle/>
          <a:p>
            <a:pPr algn="l">
              <a:spcBef>
                <a:spcPts val="0"/>
              </a:spcBef>
              <a:spcAft>
                <a:spcPts val="0"/>
              </a:spcAft>
            </a:pPr>
            <a:r>
              <a:rPr sz="1820" b="1" i="0" dirty="0">
                <a:latin typeface="Arial"/>
              </a:rPr>
              <a:t>CONTEXTUAL SCOPING</a:t>
            </a:r>
          </a:p>
        </p:txBody>
      </p:sp>
      <p:cxnSp>
        <p:nvCxnSpPr>
          <p:cNvPr id="10" name="Connector 9"/>
          <p:cNvCxnSpPr/>
          <p:nvPr/>
        </p:nvCxnSpPr>
        <p:spPr>
          <a:xfrm>
            <a:off x="987552" y="3630168"/>
            <a:ext cx="2980944" cy="0"/>
          </a:xfrm>
          <a:prstGeom prst="line">
            <a:avLst/>
          </a:prstGeom>
          <a:ln w="16510">
            <a:solidFill>
              <a:srgbClr val="1A766E"/>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987552" y="3813048"/>
            <a:ext cx="2971800" cy="678647"/>
          </a:xfrm>
          <a:prstGeom prst="rect">
            <a:avLst/>
          </a:prstGeom>
          <a:noFill/>
        </p:spPr>
        <p:txBody>
          <a:bodyPr wrap="square" lIns="0" tIns="9144" rIns="0" bIns="9144" anchor="t">
            <a:spAutoFit/>
          </a:bodyPr>
          <a:lstStyle/>
          <a:p>
            <a:pPr algn="l">
              <a:spcBef>
                <a:spcPts val="0"/>
              </a:spcBef>
              <a:spcAft>
                <a:spcPts val="0"/>
              </a:spcAft>
            </a:pPr>
            <a:r>
              <a:rPr sz="1430" b="0" i="0" dirty="0">
                <a:latin typeface="Arial"/>
              </a:rPr>
              <a:t>The audit object, ethical criteria and evidence depend on the specific application and its risks.</a:t>
            </a:r>
          </a:p>
        </p:txBody>
      </p:sp>
      <p:sp>
        <p:nvSpPr>
          <p:cNvPr id="12" name="Rounded Rectangle 11"/>
          <p:cNvSpPr/>
          <p:nvPr/>
        </p:nvSpPr>
        <p:spPr>
          <a:xfrm>
            <a:off x="4544568" y="2002536"/>
            <a:ext cx="3447288" cy="2953512"/>
          </a:xfrm>
          <a:prstGeom prst="roundRect">
            <a:avLst>
              <a:gd name="adj" fmla="val 13000"/>
            </a:avLst>
          </a:prstGeom>
          <a:solidFill>
            <a:srgbClr val="E9F3F8"/>
          </a:solidFill>
          <a:ln w="1143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764024" y="2240280"/>
            <a:ext cx="493776" cy="493776"/>
          </a:xfrm>
          <a:prstGeom prst="ellipse">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64024" y="2240280"/>
            <a:ext cx="493776" cy="493776"/>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02</a:t>
            </a:r>
          </a:p>
        </p:txBody>
      </p:sp>
      <p:sp>
        <p:nvSpPr>
          <p:cNvPr id="15" name="TextBox 14"/>
          <p:cNvSpPr txBox="1"/>
          <p:nvPr/>
        </p:nvSpPr>
        <p:spPr>
          <a:xfrm>
            <a:off x="4764024" y="2971800"/>
            <a:ext cx="3017520" cy="576072"/>
          </a:xfrm>
          <a:prstGeom prst="rect">
            <a:avLst/>
          </a:prstGeom>
          <a:noFill/>
        </p:spPr>
        <p:txBody>
          <a:bodyPr wrap="square" lIns="0" tIns="9144" rIns="0" bIns="9144" anchor="t">
            <a:spAutoFit/>
          </a:bodyPr>
          <a:lstStyle/>
          <a:p>
            <a:pPr algn="l">
              <a:spcBef>
                <a:spcPts val="0"/>
              </a:spcBef>
              <a:spcAft>
                <a:spcPts val="0"/>
              </a:spcAft>
            </a:pPr>
            <a:r>
              <a:rPr sz="1820" b="1" i="0" dirty="0">
                <a:latin typeface="Arial"/>
              </a:rPr>
              <a:t>AUDIT-READY GOVERNANCE</a:t>
            </a:r>
          </a:p>
        </p:txBody>
      </p:sp>
      <p:cxnSp>
        <p:nvCxnSpPr>
          <p:cNvPr id="16" name="Connector 15"/>
          <p:cNvCxnSpPr/>
          <p:nvPr/>
        </p:nvCxnSpPr>
        <p:spPr>
          <a:xfrm>
            <a:off x="4764024" y="3630168"/>
            <a:ext cx="2980943" cy="0"/>
          </a:xfrm>
          <a:prstGeom prst="line">
            <a:avLst/>
          </a:prstGeom>
          <a:ln w="16510">
            <a:solidFill>
              <a:srgbClr val="3B7C9A"/>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764024" y="3813048"/>
            <a:ext cx="2971800" cy="678647"/>
          </a:xfrm>
          <a:prstGeom prst="rect">
            <a:avLst/>
          </a:prstGeom>
          <a:noFill/>
        </p:spPr>
        <p:txBody>
          <a:bodyPr wrap="square" lIns="0" tIns="9144" rIns="0" bIns="9144" anchor="t">
            <a:spAutoFit/>
          </a:bodyPr>
          <a:lstStyle/>
          <a:p>
            <a:pPr algn="l">
              <a:spcBef>
                <a:spcPts val="0"/>
              </a:spcBef>
              <a:spcAft>
                <a:spcPts val="0"/>
              </a:spcAft>
            </a:pPr>
            <a:r>
              <a:rPr sz="1430" b="0" i="0" dirty="0">
                <a:latin typeface="Arial"/>
              </a:rPr>
              <a:t>Responsibilities, documentation and evidence management can support reviewable judgments.</a:t>
            </a:r>
          </a:p>
        </p:txBody>
      </p:sp>
      <p:sp>
        <p:nvSpPr>
          <p:cNvPr id="18" name="Rounded Rectangle 17"/>
          <p:cNvSpPr/>
          <p:nvPr/>
        </p:nvSpPr>
        <p:spPr>
          <a:xfrm>
            <a:off x="8321040" y="2002536"/>
            <a:ext cx="3447288" cy="2953512"/>
          </a:xfrm>
          <a:prstGeom prst="roundRect">
            <a:avLst>
              <a:gd name="adj" fmla="val 13000"/>
            </a:avLst>
          </a:prstGeom>
          <a:solidFill>
            <a:srgbClr val="F7F1E3"/>
          </a:solidFill>
          <a:ln w="1143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8540496" y="2240280"/>
            <a:ext cx="493776" cy="493776"/>
          </a:xfrm>
          <a:prstGeom prst="ellipse">
            <a:avLst/>
          </a:prstGeom>
          <a:solidFill>
            <a:srgbClr val="B873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540496" y="2240280"/>
            <a:ext cx="493776" cy="493776"/>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03</a:t>
            </a:r>
          </a:p>
        </p:txBody>
      </p:sp>
      <p:sp>
        <p:nvSpPr>
          <p:cNvPr id="21" name="TextBox 20"/>
          <p:cNvSpPr txBox="1"/>
          <p:nvPr/>
        </p:nvSpPr>
        <p:spPr>
          <a:xfrm>
            <a:off x="8540496" y="2971800"/>
            <a:ext cx="3017520" cy="298543"/>
          </a:xfrm>
          <a:prstGeom prst="rect">
            <a:avLst/>
          </a:prstGeom>
          <a:noFill/>
        </p:spPr>
        <p:txBody>
          <a:bodyPr wrap="square" lIns="0" tIns="9144" rIns="0" bIns="9144" anchor="t">
            <a:spAutoFit/>
          </a:bodyPr>
          <a:lstStyle/>
          <a:p>
            <a:pPr algn="l">
              <a:spcBef>
                <a:spcPts val="0"/>
              </a:spcBef>
              <a:spcAft>
                <a:spcPts val="0"/>
              </a:spcAft>
            </a:pPr>
            <a:r>
              <a:rPr sz="1820" b="1" i="0" dirty="0">
                <a:latin typeface="Arial"/>
              </a:rPr>
              <a:t>FRAMEWORK DESIGN</a:t>
            </a:r>
          </a:p>
        </p:txBody>
      </p:sp>
      <p:cxnSp>
        <p:nvCxnSpPr>
          <p:cNvPr id="22" name="Connector 21"/>
          <p:cNvCxnSpPr/>
          <p:nvPr/>
        </p:nvCxnSpPr>
        <p:spPr>
          <a:xfrm>
            <a:off x="8540496" y="3630168"/>
            <a:ext cx="2980944" cy="0"/>
          </a:xfrm>
          <a:prstGeom prst="line">
            <a:avLst/>
          </a:prstGeom>
          <a:ln w="16510">
            <a:solidFill>
              <a:srgbClr val="B87328"/>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8540496" y="3813048"/>
            <a:ext cx="2971800" cy="678647"/>
          </a:xfrm>
          <a:prstGeom prst="rect">
            <a:avLst/>
          </a:prstGeom>
          <a:noFill/>
        </p:spPr>
        <p:txBody>
          <a:bodyPr wrap="square" lIns="0" tIns="9144" rIns="0" bIns="9144" anchor="t">
            <a:spAutoFit/>
          </a:bodyPr>
          <a:lstStyle/>
          <a:p>
            <a:pPr algn="l">
              <a:spcBef>
                <a:spcPts val="0"/>
              </a:spcBef>
              <a:spcAft>
                <a:spcPts val="0"/>
              </a:spcAft>
            </a:pPr>
            <a:r>
              <a:rPr sz="1430" b="0" i="0" dirty="0">
                <a:latin typeface="Arial"/>
              </a:rPr>
              <a:t>Meta-requirements offer a reference for developing and assessing future approaches.</a:t>
            </a:r>
          </a:p>
        </p:txBody>
      </p:sp>
      <p:sp>
        <p:nvSpPr>
          <p:cNvPr id="24" name="Rounded Rectangle 23"/>
          <p:cNvSpPr/>
          <p:nvPr/>
        </p:nvSpPr>
        <p:spPr>
          <a:xfrm>
            <a:off x="1874519" y="5230368"/>
            <a:ext cx="8439912" cy="539496"/>
          </a:xfrm>
          <a:prstGeom prst="roundRect">
            <a:avLst>
              <a:gd name="adj" fmla="val 13000"/>
            </a:avLst>
          </a:prstGeom>
          <a:solidFill>
            <a:srgbClr val="F7F1E3"/>
          </a:solidFill>
          <a:ln w="1143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2075688" y="5363200"/>
            <a:ext cx="8001000" cy="264688"/>
          </a:xfrm>
          <a:prstGeom prst="rect">
            <a:avLst/>
          </a:prstGeom>
          <a:noFill/>
        </p:spPr>
        <p:txBody>
          <a:bodyPr wrap="square" lIns="0" tIns="9144" rIns="0" bIns="9144" anchor="ctr">
            <a:spAutoFit/>
          </a:bodyPr>
          <a:lstStyle/>
          <a:p>
            <a:pPr algn="ctr">
              <a:spcBef>
                <a:spcPts val="0"/>
              </a:spcBef>
              <a:spcAft>
                <a:spcPts val="0"/>
              </a:spcAft>
            </a:pPr>
            <a:r>
              <a:rPr lang="en-FI" sz="1600" dirty="0"/>
              <a:t>The goal: responsible AI claims that can be assessed, justified and revisited over time.</a:t>
            </a:r>
            <a:endParaRPr sz="1200" b="0" i="0" dirty="0">
              <a:latin typeface="Arial"/>
            </a:endParaRPr>
          </a:p>
        </p:txBody>
      </p:sp>
    </p:spTree>
    <p:extLst>
      <p:ext uri="{BB962C8B-B14F-4D97-AF65-F5344CB8AC3E}">
        <p14:creationId xmlns:p14="http://schemas.microsoft.com/office/powerpoint/2010/main" val="3389344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731520" y="697194"/>
            <a:ext cx="10835640" cy="480131"/>
          </a:xfrm>
          <a:prstGeom prst="rect">
            <a:avLst/>
          </a:prstGeom>
          <a:noFill/>
        </p:spPr>
        <p:txBody>
          <a:bodyPr wrap="square" lIns="0" tIns="9144" rIns="0" bIns="9144" anchor="ctr">
            <a:spAutoFit/>
          </a:bodyPr>
          <a:lstStyle/>
          <a:p>
            <a:pPr algn="l">
              <a:spcBef>
                <a:spcPts val="0"/>
              </a:spcBef>
              <a:spcAft>
                <a:spcPts val="0"/>
              </a:spcAft>
            </a:pPr>
            <a:r>
              <a:rPr sz="3000" b="0" i="0" dirty="0">
                <a:latin typeface="Arial"/>
              </a:rPr>
              <a:t>The missing link is auditability</a:t>
            </a:r>
          </a:p>
        </p:txBody>
      </p:sp>
      <p:sp>
        <p:nvSpPr>
          <p:cNvPr id="4" name="TextBox 3"/>
          <p:cNvSpPr txBox="1"/>
          <p:nvPr/>
        </p:nvSpPr>
        <p:spPr>
          <a:xfrm>
            <a:off x="740664" y="1393031"/>
            <a:ext cx="10789920" cy="295466"/>
          </a:xfrm>
          <a:prstGeom prst="rect">
            <a:avLst/>
          </a:prstGeom>
          <a:noFill/>
        </p:spPr>
        <p:txBody>
          <a:bodyPr wrap="square" lIns="0" tIns="9144" rIns="0" bIns="9144" anchor="ctr">
            <a:spAutoFit/>
          </a:bodyPr>
          <a:lstStyle/>
          <a:p>
            <a:pPr algn="l">
              <a:spcBef>
                <a:spcPts val="0"/>
              </a:spcBef>
              <a:spcAft>
                <a:spcPts val="0"/>
              </a:spcAft>
            </a:pPr>
            <a:r>
              <a:rPr b="0" i="0" dirty="0">
                <a:latin typeface="Arial"/>
              </a:rPr>
              <a:t>Responsible AI claims become credible when their basis can be examined and revisited.</a:t>
            </a:r>
          </a:p>
        </p:txBody>
      </p:sp>
      <p:sp>
        <p:nvSpPr>
          <p:cNvPr id="5" name="TextBox 4"/>
          <p:cNvSpPr txBox="1"/>
          <p:nvPr/>
        </p:nvSpPr>
        <p:spPr>
          <a:xfrm>
            <a:off x="11064240" y="256032"/>
            <a:ext cx="448056" cy="228600"/>
          </a:xfrm>
          <a:prstGeom prst="rect">
            <a:avLst/>
          </a:prstGeom>
          <a:noFill/>
        </p:spPr>
        <p:txBody>
          <a:bodyPr wrap="square" lIns="0" tIns="9144" rIns="0" bIns="9144" anchor="ctr">
            <a:spAutoFit/>
          </a:bodyPr>
          <a:lstStyle/>
          <a:p>
            <a:pPr algn="r">
              <a:spcBef>
                <a:spcPts val="0"/>
              </a:spcBef>
              <a:spcAft>
                <a:spcPts val="0"/>
              </a:spcAft>
            </a:pPr>
            <a:r>
              <a:rPr sz="1000" b="1" i="0">
                <a:solidFill>
                  <a:srgbClr val="4E938C"/>
                </a:solidFill>
                <a:latin typeface="Arial"/>
              </a:rPr>
              <a:t>10</a:t>
            </a:r>
          </a:p>
        </p:txBody>
      </p:sp>
      <p:sp>
        <p:nvSpPr>
          <p:cNvPr id="6" name="Rounded Rectangle 5"/>
          <p:cNvSpPr/>
          <p:nvPr/>
        </p:nvSpPr>
        <p:spPr>
          <a:xfrm>
            <a:off x="804672" y="2066543"/>
            <a:ext cx="3410712" cy="1536192"/>
          </a:xfrm>
          <a:prstGeom prst="roundRect">
            <a:avLst>
              <a:gd name="adj" fmla="val 13000"/>
            </a:avLst>
          </a:prstGeom>
          <a:solidFill>
            <a:srgbClr val="EAF5F0"/>
          </a:solidFill>
          <a:ln w="1524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4128" y="2340864"/>
            <a:ext cx="438912" cy="438912"/>
          </a:xfrm>
          <a:prstGeom prst="ellipse">
            <a:avLst/>
          </a:prstGeom>
          <a:solidFill>
            <a:srgbClr val="004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24128" y="2340864"/>
            <a:ext cx="438912" cy="438912"/>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1</a:t>
            </a:r>
          </a:p>
        </p:txBody>
      </p:sp>
      <p:sp>
        <p:nvSpPr>
          <p:cNvPr id="9" name="TextBox 8"/>
          <p:cNvSpPr txBox="1"/>
          <p:nvPr/>
        </p:nvSpPr>
        <p:spPr>
          <a:xfrm>
            <a:off x="1591056" y="2463212"/>
            <a:ext cx="2350008" cy="541687"/>
          </a:xfrm>
          <a:prstGeom prst="rect">
            <a:avLst/>
          </a:prstGeom>
          <a:noFill/>
        </p:spPr>
        <p:txBody>
          <a:bodyPr wrap="square" lIns="0" tIns="9144" rIns="0" bIns="9144" anchor="ctr">
            <a:spAutoFit/>
          </a:bodyPr>
          <a:lstStyle/>
          <a:p>
            <a:pPr algn="l">
              <a:spcBef>
                <a:spcPts val="0"/>
              </a:spcBef>
              <a:spcAft>
                <a:spcPts val="0"/>
              </a:spcAft>
            </a:pPr>
            <a:r>
              <a:rPr sz="1700" b="1" i="0" dirty="0">
                <a:latin typeface="Arial"/>
              </a:rPr>
              <a:t>ETHICAL EXPECTATIONS</a:t>
            </a:r>
          </a:p>
        </p:txBody>
      </p:sp>
      <p:sp>
        <p:nvSpPr>
          <p:cNvPr id="10" name="Chevron 9"/>
          <p:cNvSpPr/>
          <p:nvPr/>
        </p:nvSpPr>
        <p:spPr>
          <a:xfrm>
            <a:off x="4306824" y="2788920"/>
            <a:ext cx="155448" cy="155448"/>
          </a:xfrm>
          <a:prstGeom prst="chevron">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4636008" y="2066543"/>
            <a:ext cx="3410712" cy="1536192"/>
          </a:xfrm>
          <a:prstGeom prst="roundRect">
            <a:avLst>
              <a:gd name="adj" fmla="val 13000"/>
            </a:avLst>
          </a:prstGeom>
          <a:solidFill>
            <a:srgbClr val="E9F3F8"/>
          </a:solidFill>
          <a:ln w="1524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4855464" y="2340864"/>
            <a:ext cx="438912" cy="438912"/>
          </a:xfrm>
          <a:prstGeom prst="ellipse">
            <a:avLst/>
          </a:prstGeom>
          <a:solidFill>
            <a:srgbClr val="3B7C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855464" y="2340864"/>
            <a:ext cx="438912" cy="438912"/>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2</a:t>
            </a:r>
          </a:p>
        </p:txBody>
      </p:sp>
      <p:sp>
        <p:nvSpPr>
          <p:cNvPr id="14" name="TextBox 13"/>
          <p:cNvSpPr txBox="1"/>
          <p:nvPr/>
        </p:nvSpPr>
        <p:spPr>
          <a:xfrm>
            <a:off x="5422392" y="2463212"/>
            <a:ext cx="2350008" cy="541687"/>
          </a:xfrm>
          <a:prstGeom prst="rect">
            <a:avLst/>
          </a:prstGeom>
          <a:noFill/>
        </p:spPr>
        <p:txBody>
          <a:bodyPr wrap="square" lIns="0" tIns="9144" rIns="0" bIns="9144" anchor="ctr">
            <a:spAutoFit/>
          </a:bodyPr>
          <a:lstStyle/>
          <a:p>
            <a:pPr algn="l">
              <a:spcBef>
                <a:spcPts val="0"/>
              </a:spcBef>
              <a:spcAft>
                <a:spcPts val="0"/>
              </a:spcAft>
            </a:pPr>
            <a:r>
              <a:rPr sz="1700" b="1" i="0" dirty="0">
                <a:latin typeface="Arial"/>
              </a:rPr>
              <a:t>CONTEXT-SPECIFIC ASSESSMENT</a:t>
            </a:r>
          </a:p>
        </p:txBody>
      </p:sp>
      <p:sp>
        <p:nvSpPr>
          <p:cNvPr id="15" name="Chevron 14"/>
          <p:cNvSpPr/>
          <p:nvPr/>
        </p:nvSpPr>
        <p:spPr>
          <a:xfrm>
            <a:off x="8138160" y="2788920"/>
            <a:ext cx="155448" cy="155448"/>
          </a:xfrm>
          <a:prstGeom prst="chevron">
            <a:avLst/>
          </a:prstGeom>
          <a:solidFill>
            <a:srgbClr val="1A76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8467344" y="2066543"/>
            <a:ext cx="3410712" cy="1536192"/>
          </a:xfrm>
          <a:prstGeom prst="roundRect">
            <a:avLst>
              <a:gd name="adj" fmla="val 13000"/>
            </a:avLst>
          </a:prstGeom>
          <a:solidFill>
            <a:srgbClr val="F7F1E3"/>
          </a:solidFill>
          <a:ln w="1524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8686800" y="2340864"/>
            <a:ext cx="438912" cy="438912"/>
          </a:xfrm>
          <a:prstGeom prst="ellipse">
            <a:avLst/>
          </a:prstGeom>
          <a:solidFill>
            <a:srgbClr val="B873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0" y="2340864"/>
            <a:ext cx="438912" cy="438912"/>
          </a:xfrm>
          <a:prstGeom prst="rect">
            <a:avLst/>
          </a:prstGeom>
          <a:noFill/>
        </p:spPr>
        <p:txBody>
          <a:bodyPr wrap="square" lIns="0" tIns="9144" rIns="0" bIns="9144" anchor="ctr">
            <a:spAutoFit/>
          </a:bodyPr>
          <a:lstStyle/>
          <a:p>
            <a:pPr algn="ctr">
              <a:spcBef>
                <a:spcPts val="0"/>
              </a:spcBef>
              <a:spcAft>
                <a:spcPts val="0"/>
              </a:spcAft>
            </a:pPr>
            <a:r>
              <a:rPr sz="1500" b="1" i="0">
                <a:solidFill>
                  <a:srgbClr val="FFFFFF"/>
                </a:solidFill>
                <a:latin typeface="Arial"/>
              </a:rPr>
              <a:t>3</a:t>
            </a:r>
          </a:p>
        </p:txBody>
      </p:sp>
      <p:sp>
        <p:nvSpPr>
          <p:cNvPr id="19" name="TextBox 18"/>
          <p:cNvSpPr txBox="1"/>
          <p:nvPr/>
        </p:nvSpPr>
        <p:spPr>
          <a:xfrm>
            <a:off x="9253728" y="2463212"/>
            <a:ext cx="2350008" cy="541687"/>
          </a:xfrm>
          <a:prstGeom prst="rect">
            <a:avLst/>
          </a:prstGeom>
          <a:noFill/>
        </p:spPr>
        <p:txBody>
          <a:bodyPr wrap="square" lIns="0" tIns="9144" rIns="0" bIns="9144" anchor="ctr">
            <a:spAutoFit/>
          </a:bodyPr>
          <a:lstStyle/>
          <a:p>
            <a:pPr algn="l">
              <a:spcBef>
                <a:spcPts val="0"/>
              </a:spcBef>
              <a:spcAft>
                <a:spcPts val="0"/>
              </a:spcAft>
            </a:pPr>
            <a:r>
              <a:rPr sz="1700" b="1" i="0" dirty="0">
                <a:latin typeface="Arial"/>
              </a:rPr>
              <a:t>REVIEWABLE JUDGMENT</a:t>
            </a:r>
          </a:p>
        </p:txBody>
      </p:sp>
      <p:sp>
        <p:nvSpPr>
          <p:cNvPr id="20" name="Rounded Rectangle 19"/>
          <p:cNvSpPr/>
          <p:nvPr/>
        </p:nvSpPr>
        <p:spPr>
          <a:xfrm>
            <a:off x="2212848" y="4133087"/>
            <a:ext cx="7754112" cy="676656"/>
          </a:xfrm>
          <a:prstGeom prst="roundRect">
            <a:avLst>
              <a:gd name="adj" fmla="val 13000"/>
            </a:avLst>
          </a:prstGeom>
          <a:solidFill>
            <a:srgbClr val="EA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423160" y="4344458"/>
            <a:ext cx="7333488" cy="253916"/>
          </a:xfrm>
          <a:prstGeom prst="rect">
            <a:avLst/>
          </a:prstGeom>
          <a:noFill/>
        </p:spPr>
        <p:txBody>
          <a:bodyPr wrap="square" lIns="0" tIns="9144" rIns="0" bIns="9144" anchor="ctr">
            <a:spAutoFit/>
          </a:bodyPr>
          <a:lstStyle/>
          <a:p>
            <a:pPr algn="ctr">
              <a:spcBef>
                <a:spcPts val="0"/>
              </a:spcBef>
              <a:spcAft>
                <a:spcPts val="0"/>
              </a:spcAft>
            </a:pPr>
            <a:r>
              <a:rPr sz="1530" b="1" i="0" dirty="0">
                <a:latin typeface="Arial"/>
              </a:rPr>
              <a:t>Organizational governance  </a:t>
            </a:r>
            <a:r>
              <a:rPr lang="fi-FI" sz="1530" b="1" i="0" dirty="0">
                <a:latin typeface="Arial"/>
              </a:rPr>
              <a:t>-</a:t>
            </a:r>
            <a:r>
              <a:rPr sz="1530" b="1" i="0" dirty="0">
                <a:latin typeface="Arial"/>
              </a:rPr>
              <a:t>  traceable evidence  </a:t>
            </a:r>
            <a:r>
              <a:rPr lang="fi-FI" sz="1530" b="1" i="0" dirty="0">
                <a:latin typeface="Arial"/>
              </a:rPr>
              <a:t>-</a:t>
            </a:r>
            <a:r>
              <a:rPr sz="1530" b="1" i="0" dirty="0">
                <a:latin typeface="Arial"/>
              </a:rPr>
              <a:t>  reassessment over time</a:t>
            </a:r>
          </a:p>
        </p:txBody>
      </p:sp>
      <p:cxnSp>
        <p:nvCxnSpPr>
          <p:cNvPr id="22" name="Connector 21"/>
          <p:cNvCxnSpPr/>
          <p:nvPr/>
        </p:nvCxnSpPr>
        <p:spPr>
          <a:xfrm flipV="1">
            <a:off x="9820656" y="3776472"/>
            <a:ext cx="0" cy="228600"/>
          </a:xfrm>
          <a:prstGeom prst="line">
            <a:avLst/>
          </a:prstGeom>
          <a:ln w="25400">
            <a:solidFill>
              <a:srgbClr val="1A766E"/>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V="1">
            <a:off x="2331720" y="3776472"/>
            <a:ext cx="0" cy="210312"/>
          </a:xfrm>
          <a:prstGeom prst="line">
            <a:avLst/>
          </a:prstGeom>
          <a:ln w="25400">
            <a:solidFill>
              <a:srgbClr val="1A766E"/>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978408" y="5266944"/>
            <a:ext cx="10287000" cy="603504"/>
          </a:xfrm>
          <a:prstGeom prst="roundRect">
            <a:avLst>
              <a:gd name="adj" fmla="val 13000"/>
            </a:avLst>
          </a:prstGeom>
          <a:solidFill>
            <a:srgbClr val="FFFFFF"/>
          </a:solidFill>
          <a:ln w="12700">
            <a:solidFill>
              <a:srgbClr val="D8E5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252728" y="5427208"/>
            <a:ext cx="9720072" cy="264688"/>
          </a:xfrm>
          <a:prstGeom prst="rect">
            <a:avLst/>
          </a:prstGeom>
          <a:noFill/>
        </p:spPr>
        <p:txBody>
          <a:bodyPr wrap="square" lIns="0" tIns="9144" rIns="0" bIns="9144" anchor="ctr">
            <a:spAutoFit/>
          </a:bodyPr>
          <a:lstStyle/>
          <a:p>
            <a:pPr algn="ctr">
              <a:spcBef>
                <a:spcPts val="0"/>
              </a:spcBef>
              <a:spcAft>
                <a:spcPts val="0"/>
              </a:spcAft>
            </a:pPr>
            <a:r>
              <a:rPr sz="1600" b="0" i="0" dirty="0">
                <a:latin typeface="Arial"/>
              </a:rPr>
              <a:t>Next step: design, demonstrate and evaluate concrete auditing frameworks in organizational settings.</a:t>
            </a:r>
          </a:p>
        </p:txBody>
      </p:sp>
    </p:spTree>
    <p:extLst>
      <p:ext uri="{BB962C8B-B14F-4D97-AF65-F5344CB8AC3E}">
        <p14:creationId xmlns:p14="http://schemas.microsoft.com/office/powerpoint/2010/main" val="417957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9224" y="4059936"/>
            <a:ext cx="7772400" cy="704088"/>
          </a:xfrm>
          <a:prstGeom prst="rect">
            <a:avLst/>
          </a:prstGeom>
          <a:noFill/>
        </p:spPr>
        <p:txBody>
          <a:bodyPr wrap="square" lIns="0" tIns="9144" rIns="0" bIns="9144" anchor="ctr">
            <a:spAutoFit/>
          </a:bodyPr>
          <a:lstStyle/>
          <a:p>
            <a:pPr algn="l">
              <a:spcBef>
                <a:spcPts val="0"/>
              </a:spcBef>
              <a:spcAft>
                <a:spcPts val="0"/>
              </a:spcAft>
            </a:pPr>
            <a:r>
              <a:rPr sz="3900" b="0" i="0">
                <a:solidFill>
                  <a:srgbClr val="FFFFFF"/>
                </a:solidFill>
                <a:latin typeface="Arial"/>
              </a:rPr>
              <a:t>Thank you.</a:t>
            </a:r>
          </a:p>
        </p:txBody>
      </p:sp>
      <p:sp>
        <p:nvSpPr>
          <p:cNvPr id="4" name="TextBox 3"/>
          <p:cNvSpPr txBox="1"/>
          <p:nvPr/>
        </p:nvSpPr>
        <p:spPr>
          <a:xfrm>
            <a:off x="676656" y="5788152"/>
            <a:ext cx="7772400" cy="265176"/>
          </a:xfrm>
          <a:prstGeom prst="rect">
            <a:avLst/>
          </a:prstGeom>
          <a:noFill/>
        </p:spPr>
        <p:txBody>
          <a:bodyPr wrap="square" lIns="0" tIns="9144" rIns="0" bIns="9144" anchor="ctr">
            <a:spAutoFit/>
          </a:bodyPr>
          <a:lstStyle/>
          <a:p>
            <a:pPr algn="l">
              <a:spcBef>
                <a:spcPts val="0"/>
              </a:spcBef>
              <a:spcAft>
                <a:spcPts val="0"/>
              </a:spcAft>
            </a:pPr>
            <a:r>
              <a:rPr sz="1370" b="0" i="0">
                <a:solidFill>
                  <a:srgbClr val="FFFFFF"/>
                </a:solidFill>
                <a:latin typeface="Arial"/>
              </a:rPr>
              <a:t>Joakim Laine  ·  University of Turku</a:t>
            </a:r>
          </a:p>
        </p:txBody>
      </p:sp>
      <p:pic>
        <p:nvPicPr>
          <p:cNvPr id="3" name="Picture 2">
            <a:extLst>
              <a:ext uri="{FF2B5EF4-FFF2-40B4-BE49-F238E27FC236}">
                <a16:creationId xmlns:a16="http://schemas.microsoft.com/office/drawing/2014/main" id="{23630A02-248D-E0CF-C74D-C97774A19C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72225"/>
            <a:ext cx="12192000" cy="485775"/>
          </a:xfrm>
          <a:prstGeom prst="rect">
            <a:avLst/>
          </a:prstGeom>
        </p:spPr>
      </p:pic>
    </p:spTree>
    <p:extLst>
      <p:ext uri="{BB962C8B-B14F-4D97-AF65-F5344CB8AC3E}">
        <p14:creationId xmlns:p14="http://schemas.microsoft.com/office/powerpoint/2010/main" val="1580659039"/>
      </p:ext>
    </p:extLst>
  </p:cSld>
  <p:clrMapOvr>
    <a:masterClrMapping/>
  </p:clrMapOvr>
</p:sld>
</file>

<file path=ppt/theme/theme1.xml><?xml version="1.0" encoding="utf-8"?>
<a:theme xmlns:a="http://schemas.openxmlformats.org/drawingml/2006/main" name="Office Theme">
  <a:themeElements>
    <a:clrScheme name="UTU-2018">
      <a:dk1>
        <a:sysClr val="windowText" lastClr="000000"/>
      </a:dk1>
      <a:lt1>
        <a:sysClr val="window" lastClr="FFFFFF"/>
      </a:lt1>
      <a:dk2>
        <a:srgbClr val="000000"/>
      </a:dk2>
      <a:lt2>
        <a:srgbClr val="FFFFFF"/>
      </a:lt2>
      <a:accent1>
        <a:srgbClr val="78C8D2"/>
      </a:accent1>
      <a:accent2>
        <a:srgbClr val="9063CD"/>
      </a:accent2>
      <a:accent3>
        <a:srgbClr val="ADCB00"/>
      </a:accent3>
      <a:accent4>
        <a:srgbClr val="F8485E"/>
      </a:accent4>
      <a:accent5>
        <a:srgbClr val="868686"/>
      </a:accent5>
      <a:accent6>
        <a:srgbClr val="D9D9D9"/>
      </a:accent6>
      <a:hlink>
        <a:srgbClr val="9063CD"/>
      </a:hlink>
      <a:folHlink>
        <a:srgbClr val="9063C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UTU">
      <a:dk1>
        <a:sysClr val="windowText" lastClr="000000"/>
      </a:dk1>
      <a:lt1>
        <a:sysClr val="window" lastClr="FFFFFF"/>
      </a:lt1>
      <a:dk2>
        <a:srgbClr val="004A43"/>
      </a:dk2>
      <a:lt2>
        <a:srgbClr val="E9E3CF"/>
      </a:lt2>
      <a:accent1>
        <a:srgbClr val="004A43"/>
      </a:accent1>
      <a:accent2>
        <a:srgbClr val="ECCCE3"/>
      </a:accent2>
      <a:accent3>
        <a:srgbClr val="E9E3CF"/>
      </a:accent3>
      <a:accent4>
        <a:srgbClr val="ADCB00"/>
      </a:accent4>
      <a:accent5>
        <a:srgbClr val="8B5DCB"/>
      </a:accent5>
      <a:accent6>
        <a:srgbClr val="F8485E"/>
      </a:accent6>
      <a:hlink>
        <a:srgbClr val="000000"/>
      </a:hlink>
      <a:folHlink>
        <a:srgbClr val="000000"/>
      </a:folHlink>
    </a:clrScheme>
    <a:fontScheme name="UTU">
      <a:majorFont>
        <a:latin typeface="Playfair Display SemiBold"/>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tu-powerpoint-pohja-en.pptx" id="{1E5FED7D-02AB-40FB-BCB0-458B456F0F33}" vid="{80E0D8D6-E94E-4E3A-8AD3-4DE82BA14E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A407D4FD17612942B689264A64C80E05" ma:contentTypeVersion="1" ma:contentTypeDescription="Luo uusi asiakirja." ma:contentTypeScope="" ma:versionID="ff38272efab8017861c1392755c51bb2">
  <xsd:schema xmlns:xsd="http://www.w3.org/2001/XMLSchema" xmlns:xs="http://www.w3.org/2001/XMLSchema" xmlns:p="http://schemas.microsoft.com/office/2006/metadata/properties" xmlns:ns1="http://schemas.microsoft.com/sharepoint/v3" targetNamespace="http://schemas.microsoft.com/office/2006/metadata/properties" ma:root="true" ma:fieldsID="ec41fa38566c5dfcabfa1df2b84f69d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52759B-2E9F-4302-AA64-676C8119CC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D425F4-6F88-4EF6-B6D4-CBA8937CC1BB}">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0E279BB5-4AFF-46DF-8449-888BC8E5C3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8916</TotalTime>
  <Words>3276</Words>
  <Application>Microsoft Macintosh PowerPoint</Application>
  <PresentationFormat>Widescreen</PresentationFormat>
  <Paragraphs>284</Paragraphs>
  <Slides>13</Slides>
  <Notes>13</Notes>
  <HiddenSlides>1</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Aptos</vt:lpstr>
      <vt:lpstr>Arial</vt:lpstr>
      <vt:lpstr>Calibri</vt:lpstr>
      <vt:lpstr>Noto Sans</vt:lpstr>
      <vt:lpstr>Noto Sans SemiBold</vt:lpstr>
      <vt:lpstr>Playfair Display SemiBold</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Turku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UTU PowerPoint template 2018</dc:title>
  <dc:creator>Minna Rantanen</dc:creator>
  <cp:lastModifiedBy>Joakim Laine</cp:lastModifiedBy>
  <cp:revision>38</cp:revision>
  <dcterms:created xsi:type="dcterms:W3CDTF">2018-08-30T06:12:36Z</dcterms:created>
  <dcterms:modified xsi:type="dcterms:W3CDTF">2026-11-03T05:44:52Z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0x010100A407D4FD17612942B689264A64C80E05</vt:lpwstr>
  </property>
</Properties>
</file>