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648" r:id="rId4"/>
  </p:sldMasterIdLst>
  <p:notesMasterIdLst>
    <p:notesMasterId r:id="rId19"/>
  </p:notesMasterIdLst>
  <p:sldIdLst>
    <p:sldId id="268" r:id="rId5"/>
    <p:sldId id="286" r:id="rId6"/>
    <p:sldId id="287" r:id="rId7"/>
    <p:sldId id="291" r:id="rId8"/>
    <p:sldId id="290" r:id="rId9"/>
    <p:sldId id="292" r:id="rId10"/>
    <p:sldId id="293" r:id="rId11"/>
    <p:sldId id="296" r:id="rId12"/>
    <p:sldId id="295" r:id="rId13"/>
    <p:sldId id="298" r:id="rId14"/>
    <p:sldId id="297" r:id="rId15"/>
    <p:sldId id="265" r:id="rId16"/>
    <p:sldId id="259" r:id="rId17"/>
    <p:sldId id="267"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Noto Sans" panose="020B0502040504020204" pitchFamily="34" charset="0"/>
      <p:regular r:id="rId24"/>
      <p:bold r:id="rId25"/>
      <p:italic r:id="rId26"/>
      <p:boldItalic r:id="rId27"/>
    </p:embeddedFont>
    <p:embeddedFont>
      <p:font typeface="Noto Sans SemiBold" panose="020B0502040504020204" pitchFamily="34" charset="0"/>
      <p:regular r:id="rId28"/>
      <p:bold r:id="rId29"/>
      <p:italic r:id="rId30"/>
      <p:boldItalic r:id="rId31"/>
    </p:embeddedFont>
    <p:embeddedFont>
      <p:font typeface="Playfair Display SemiBold" pitchFamily="2" charset="0"/>
      <p:regular r:id="rId32"/>
      <p:bold r:id="rId33"/>
      <p:italic r:id="rId34"/>
      <p:boldItalic r:id="rId35"/>
    </p:embeddedFont>
  </p:embeddedFontLst>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70A8"/>
    <a:srgbClr val="3366CC"/>
    <a:srgbClr val="004A43"/>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545" autoAdjust="0"/>
    <p:restoredTop sz="76412" autoAdjust="0"/>
  </p:normalViewPr>
  <p:slideViewPr>
    <p:cSldViewPr snapToGrid="0">
      <p:cViewPr varScale="1">
        <p:scale>
          <a:sx n="67" d="100"/>
          <a:sy n="67" d="100"/>
        </p:scale>
        <p:origin x="35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AFD72D-1472-874B-ABC0-C6EAF94CB0BC}" type="datetimeFigureOut">
              <a:rPr lang="en-GB" smtClean="0"/>
              <a:t>03/11/2026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344347-940C-B14F-A2E1-ACCDC292FE89}" type="slidenum">
              <a:rPr lang="en-GB" smtClean="0"/>
              <a:t>‹#›</a:t>
            </a:fld>
            <a:endParaRPr lang="en-GB" dirty="0"/>
          </a:p>
        </p:txBody>
      </p:sp>
    </p:spTree>
    <p:extLst>
      <p:ext uri="{BB962C8B-B14F-4D97-AF65-F5344CB8AC3E}">
        <p14:creationId xmlns:p14="http://schemas.microsoft.com/office/powerpoint/2010/main" val="97936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err="1"/>
              <a:t>Thank</a:t>
            </a:r>
            <a:r>
              <a:rPr lang="fi-FI" dirty="0"/>
              <a:t> </a:t>
            </a:r>
            <a:r>
              <a:rPr lang="fi-FI" dirty="0" err="1"/>
              <a:t>you</a:t>
            </a:r>
            <a:r>
              <a:rPr lang="fi-FI" dirty="0"/>
              <a:t> Teemu, and </a:t>
            </a:r>
            <a:r>
              <a:rPr lang="fi-FI" dirty="0" err="1"/>
              <a:t>good</a:t>
            </a:r>
            <a:r>
              <a:rPr lang="fi-FI" dirty="0"/>
              <a:t> </a:t>
            </a:r>
            <a:r>
              <a:rPr lang="fi-FI" dirty="0" err="1"/>
              <a:t>afternoon</a:t>
            </a:r>
            <a:r>
              <a:rPr lang="fi-FI" dirty="0"/>
              <a:t> </a:t>
            </a:r>
            <a:r>
              <a:rPr lang="fi-FI" dirty="0" err="1"/>
              <a:t>everyone</a:t>
            </a:r>
            <a:r>
              <a:rPr lang="fi-FI" dirty="0"/>
              <a:t> on my </a:t>
            </a:r>
            <a:r>
              <a:rPr lang="fi-FI" dirty="0" err="1"/>
              <a:t>behalf</a:t>
            </a:r>
            <a:r>
              <a:rPr lang="fi-FI" dirty="0"/>
              <a:t> as </a:t>
            </a:r>
            <a:r>
              <a:rPr lang="fi-FI" dirty="0" err="1"/>
              <a:t>well</a:t>
            </a:r>
            <a:r>
              <a:rPr lang="fi-FI" dirty="0"/>
              <a:t>. My </a:t>
            </a:r>
            <a:r>
              <a:rPr lang="fi-FI" dirty="0" err="1"/>
              <a:t>name</a:t>
            </a:r>
            <a:r>
              <a:rPr lang="fi-FI" dirty="0"/>
              <a:t> is Henrietta Jylhä, and </a:t>
            </a:r>
            <a:r>
              <a:rPr lang="fi-FI" dirty="0" err="1"/>
              <a:t>I’m</a:t>
            </a:r>
            <a:r>
              <a:rPr lang="fi-FI" dirty="0"/>
              <a:t> a Senior </a:t>
            </a:r>
            <a:r>
              <a:rPr lang="fi-FI" dirty="0" err="1"/>
              <a:t>Researcher</a:t>
            </a:r>
            <a:r>
              <a:rPr lang="fi-FI" dirty="0"/>
              <a:t> at Turku School of </a:t>
            </a:r>
            <a:r>
              <a:rPr lang="fi-FI" dirty="0" err="1"/>
              <a:t>Economics</a:t>
            </a:r>
            <a:r>
              <a:rPr lang="fi-FI" dirty="0"/>
              <a:t> in </a:t>
            </a:r>
            <a:r>
              <a:rPr lang="fi-FI" dirty="0" err="1"/>
              <a:t>Information</a:t>
            </a:r>
            <a:r>
              <a:rPr lang="fi-FI" dirty="0"/>
              <a:t> Systems Science. </a:t>
            </a:r>
            <a:r>
              <a:rPr lang="fi-FI" dirty="0" err="1"/>
              <a:t>Today</a:t>
            </a:r>
            <a:r>
              <a:rPr lang="fi-FI" dirty="0"/>
              <a:t>, I </a:t>
            </a:r>
            <a:r>
              <a:rPr lang="fi-FI" dirty="0" err="1"/>
              <a:t>have</a:t>
            </a:r>
            <a:r>
              <a:rPr lang="fi-FI" dirty="0"/>
              <a:t> </a:t>
            </a:r>
            <a:r>
              <a:rPr lang="fi-FI" dirty="0" err="1"/>
              <a:t>the</a:t>
            </a:r>
            <a:r>
              <a:rPr lang="fi-FI" dirty="0"/>
              <a:t> </a:t>
            </a:r>
            <a:r>
              <a:rPr lang="fi-FI" dirty="0" err="1"/>
              <a:t>pleasure</a:t>
            </a:r>
            <a:r>
              <a:rPr lang="fi-FI" dirty="0"/>
              <a:t> of </a:t>
            </a:r>
            <a:r>
              <a:rPr lang="fi-FI" dirty="0" err="1"/>
              <a:t>introducing</a:t>
            </a:r>
            <a:r>
              <a:rPr lang="fi-FI" dirty="0"/>
              <a:t> </a:t>
            </a:r>
            <a:r>
              <a:rPr lang="fi-FI" dirty="0" err="1"/>
              <a:t>our</a:t>
            </a:r>
            <a:r>
              <a:rPr lang="fi-FI" dirty="0"/>
              <a:t> AI </a:t>
            </a:r>
            <a:r>
              <a:rPr lang="fi-FI" dirty="0" err="1"/>
              <a:t>Governance</a:t>
            </a:r>
            <a:r>
              <a:rPr lang="fi-FI" dirty="0"/>
              <a:t> Framework, and </a:t>
            </a:r>
            <a:r>
              <a:rPr lang="fi-FI" dirty="0" err="1"/>
              <a:t>more</a:t>
            </a:r>
            <a:r>
              <a:rPr lang="fi-FI" dirty="0"/>
              <a:t> </a:t>
            </a:r>
            <a:r>
              <a:rPr lang="fi-FI" dirty="0" err="1"/>
              <a:t>specifically</a:t>
            </a:r>
            <a:r>
              <a:rPr lang="fi-FI" dirty="0"/>
              <a:t>, </a:t>
            </a:r>
            <a:r>
              <a:rPr lang="fi-FI" b="1" dirty="0" err="1"/>
              <a:t>the</a:t>
            </a:r>
            <a:r>
              <a:rPr lang="fi-FI" b="1" dirty="0"/>
              <a:t> </a:t>
            </a:r>
            <a:r>
              <a:rPr lang="fi-FI" b="1" dirty="0" err="1"/>
              <a:t>updated</a:t>
            </a:r>
            <a:r>
              <a:rPr lang="fi-FI" b="1" dirty="0"/>
              <a:t> </a:t>
            </a:r>
            <a:r>
              <a:rPr lang="fi-FI" b="1" dirty="0" err="1"/>
              <a:t>Hourglass</a:t>
            </a:r>
            <a:r>
              <a:rPr lang="fi-FI" b="1" dirty="0"/>
              <a:t> </a:t>
            </a:r>
            <a:r>
              <a:rPr lang="fi-FI" b="1" dirty="0" err="1"/>
              <a:t>Model</a:t>
            </a:r>
            <a:r>
              <a:rPr lang="fi-FI" b="1" dirty="0"/>
              <a:t> of </a:t>
            </a:r>
            <a:r>
              <a:rPr lang="fi-FI" b="1" dirty="0" err="1"/>
              <a:t>Organizational</a:t>
            </a:r>
            <a:r>
              <a:rPr lang="fi-FI" b="1" dirty="0"/>
              <a:t> AI </a:t>
            </a:r>
            <a:r>
              <a:rPr lang="fi-FI" b="1" dirty="0" err="1"/>
              <a:t>Governance</a:t>
            </a:r>
            <a:r>
              <a:rPr lang="fi-FI" b="1" dirty="0"/>
              <a:t> and </a:t>
            </a:r>
            <a:r>
              <a:rPr lang="fi-FI" b="1" dirty="0" err="1"/>
              <a:t>the</a:t>
            </a:r>
            <a:r>
              <a:rPr lang="fi-FI" b="1" dirty="0"/>
              <a:t> AI </a:t>
            </a:r>
            <a:r>
              <a:rPr lang="fi-FI" b="1" dirty="0" err="1"/>
              <a:t>Governance</a:t>
            </a:r>
            <a:r>
              <a:rPr lang="fi-FI" b="1" dirty="0"/>
              <a:t> </a:t>
            </a:r>
            <a:r>
              <a:rPr lang="fi-FI" b="1" dirty="0" err="1"/>
              <a:t>task</a:t>
            </a:r>
            <a:r>
              <a:rPr lang="fi-FI" b="1" dirty="0"/>
              <a:t> </a:t>
            </a:r>
            <a:r>
              <a:rPr lang="fi-FI" b="1" dirty="0" err="1"/>
              <a:t>list</a:t>
            </a:r>
            <a:r>
              <a:rPr lang="fi-FI" dirty="0"/>
              <a:t> </a:t>
            </a:r>
            <a:r>
              <a:rPr lang="fi-FI" dirty="0" err="1"/>
              <a:t>that</a:t>
            </a:r>
            <a:r>
              <a:rPr lang="fi-FI" dirty="0"/>
              <a:t> </a:t>
            </a:r>
            <a:r>
              <a:rPr lang="fi-FI" dirty="0" err="1"/>
              <a:t>we</a:t>
            </a:r>
            <a:r>
              <a:rPr lang="fi-FI" dirty="0"/>
              <a:t> </a:t>
            </a:r>
            <a:r>
              <a:rPr lang="fi-FI" dirty="0" err="1"/>
              <a:t>have</a:t>
            </a:r>
            <a:r>
              <a:rPr lang="fi-FI" dirty="0"/>
              <a:t> </a:t>
            </a:r>
            <a:r>
              <a:rPr lang="fi-FI" dirty="0" err="1"/>
              <a:t>developed</a:t>
            </a:r>
            <a:r>
              <a:rPr lang="fi-FI" dirty="0"/>
              <a:t> </a:t>
            </a:r>
            <a:r>
              <a:rPr lang="fi-FI" dirty="0" err="1"/>
              <a:t>during</a:t>
            </a:r>
            <a:r>
              <a:rPr lang="fi-FI" dirty="0"/>
              <a:t> </a:t>
            </a:r>
            <a:r>
              <a:rPr lang="fi-FI" dirty="0" err="1"/>
              <a:t>the</a:t>
            </a:r>
            <a:r>
              <a:rPr lang="fi-FI" dirty="0"/>
              <a:t> </a:t>
            </a:r>
            <a:r>
              <a:rPr lang="fi-FI" dirty="0" err="1"/>
              <a:t>course</a:t>
            </a:r>
            <a:r>
              <a:rPr lang="fi-FI" dirty="0"/>
              <a:t> of </a:t>
            </a:r>
            <a:r>
              <a:rPr lang="fi-FI" dirty="0" err="1"/>
              <a:t>the</a:t>
            </a:r>
            <a:r>
              <a:rPr lang="fi-FI" dirty="0"/>
              <a:t> FLAIG </a:t>
            </a:r>
            <a:r>
              <a:rPr lang="fi-FI" dirty="0" err="1"/>
              <a:t>project</a:t>
            </a:r>
            <a:r>
              <a:rPr lang="fi-FI"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I </a:t>
            </a:r>
            <a:r>
              <a:rPr lang="fi-FI" dirty="0" err="1"/>
              <a:t>will</a:t>
            </a:r>
            <a:r>
              <a:rPr lang="fi-FI" dirty="0"/>
              <a:t> </a:t>
            </a:r>
            <a:r>
              <a:rPr lang="fi-FI" dirty="0" err="1"/>
              <a:t>explain</a:t>
            </a:r>
            <a:r>
              <a:rPr lang="fi-FI" dirty="0"/>
              <a:t> in a </a:t>
            </a:r>
            <a:r>
              <a:rPr lang="fi-FI" dirty="0" err="1"/>
              <a:t>moment</a:t>
            </a:r>
            <a:r>
              <a:rPr lang="fi-FI" dirty="0"/>
              <a:t> </a:t>
            </a:r>
            <a:r>
              <a:rPr lang="fi-FI" dirty="0" err="1"/>
              <a:t>what</a:t>
            </a:r>
            <a:r>
              <a:rPr lang="fi-FI" dirty="0"/>
              <a:t> </a:t>
            </a:r>
            <a:r>
              <a:rPr lang="fi-FI" dirty="0" err="1"/>
              <a:t>the</a:t>
            </a:r>
            <a:r>
              <a:rPr lang="fi-FI" dirty="0"/>
              <a:t> </a:t>
            </a:r>
            <a:r>
              <a:rPr lang="fi-FI" dirty="0" err="1"/>
              <a:t>Hourglass</a:t>
            </a:r>
            <a:r>
              <a:rPr lang="fi-FI" dirty="0"/>
              <a:t> </a:t>
            </a:r>
            <a:r>
              <a:rPr lang="fi-FI" dirty="0" err="1"/>
              <a:t>Model</a:t>
            </a:r>
            <a:r>
              <a:rPr lang="fi-FI" dirty="0"/>
              <a:t> </a:t>
            </a:r>
            <a:r>
              <a:rPr lang="fi-FI" dirty="0" err="1"/>
              <a:t>actually</a:t>
            </a:r>
            <a:r>
              <a:rPr lang="fi-FI" dirty="0"/>
              <a:t> is and </a:t>
            </a:r>
            <a:r>
              <a:rPr lang="fi-FI" dirty="0" err="1"/>
              <a:t>what</a:t>
            </a:r>
            <a:r>
              <a:rPr lang="fi-FI" dirty="0"/>
              <a:t> </a:t>
            </a:r>
            <a:r>
              <a:rPr lang="fi-FI" dirty="0" err="1"/>
              <a:t>were</a:t>
            </a:r>
            <a:r>
              <a:rPr lang="fi-FI" dirty="0"/>
              <a:t> </a:t>
            </a:r>
            <a:r>
              <a:rPr lang="fi-FI" dirty="0" err="1"/>
              <a:t>the</a:t>
            </a:r>
            <a:r>
              <a:rPr lang="fi-FI" dirty="0"/>
              <a:t> </a:t>
            </a:r>
            <a:r>
              <a:rPr lang="fi-FI" dirty="0" err="1"/>
              <a:t>grounds</a:t>
            </a:r>
            <a:r>
              <a:rPr lang="fi-FI" dirty="0"/>
              <a:t> and </a:t>
            </a:r>
            <a:r>
              <a:rPr lang="fi-FI" dirty="0" err="1"/>
              <a:t>means</a:t>
            </a:r>
            <a:r>
              <a:rPr lang="fi-FI" dirty="0"/>
              <a:t> for </a:t>
            </a:r>
            <a:r>
              <a:rPr lang="fi-FI" dirty="0" err="1"/>
              <a:t>updating</a:t>
            </a:r>
            <a:r>
              <a:rPr lang="fi-FI" dirty="0"/>
              <a:t> it, as </a:t>
            </a:r>
            <a:r>
              <a:rPr lang="fi-FI" dirty="0" err="1"/>
              <a:t>well</a:t>
            </a:r>
            <a:r>
              <a:rPr lang="fi-FI" dirty="0"/>
              <a:t> as </a:t>
            </a:r>
            <a:r>
              <a:rPr lang="fi-FI" dirty="0" err="1"/>
              <a:t>compare</a:t>
            </a:r>
            <a:r>
              <a:rPr lang="fi-FI" dirty="0"/>
              <a:t> </a:t>
            </a:r>
            <a:r>
              <a:rPr lang="fi-FI" dirty="0" err="1"/>
              <a:t>the</a:t>
            </a:r>
            <a:r>
              <a:rPr lang="fi-FI" dirty="0"/>
              <a:t> </a:t>
            </a:r>
            <a:r>
              <a:rPr lang="fi-FI" dirty="0" err="1"/>
              <a:t>previous</a:t>
            </a:r>
            <a:r>
              <a:rPr lang="fi-FI" dirty="0"/>
              <a:t> </a:t>
            </a:r>
            <a:r>
              <a:rPr lang="fi-FI" dirty="0" err="1"/>
              <a:t>model</a:t>
            </a:r>
            <a:r>
              <a:rPr lang="fi-FI" dirty="0"/>
              <a:t> to </a:t>
            </a:r>
            <a:r>
              <a:rPr lang="fi-FI" dirty="0" err="1"/>
              <a:t>the</a:t>
            </a:r>
            <a:r>
              <a:rPr lang="fi-FI" dirty="0"/>
              <a:t> </a:t>
            </a:r>
            <a:r>
              <a:rPr lang="fi-FI" dirty="0" err="1"/>
              <a:t>current</a:t>
            </a:r>
            <a:r>
              <a:rPr lang="fi-FI" dirty="0"/>
              <a:t> </a:t>
            </a:r>
            <a:r>
              <a:rPr lang="fi-FI" dirty="0" err="1"/>
              <a:t>one</a:t>
            </a:r>
            <a:r>
              <a:rPr lang="fi-FI" dirty="0"/>
              <a:t> to </a:t>
            </a:r>
            <a:r>
              <a:rPr lang="fi-FI" dirty="0" err="1"/>
              <a:t>demonstrate</a:t>
            </a:r>
            <a:r>
              <a:rPr lang="fi-FI" dirty="0"/>
              <a:t> </a:t>
            </a:r>
            <a:r>
              <a:rPr lang="fi-FI" dirty="0" err="1"/>
              <a:t>the</a:t>
            </a:r>
            <a:r>
              <a:rPr lang="fi-FI" dirty="0"/>
              <a:t> </a:t>
            </a:r>
            <a:r>
              <a:rPr lang="fi-FI" dirty="0" err="1"/>
              <a:t>changes</a:t>
            </a:r>
            <a:r>
              <a:rPr lang="fi-FI" dirty="0"/>
              <a:t>, </a:t>
            </a:r>
            <a:r>
              <a:rPr lang="fi-FI" dirty="0" err="1"/>
              <a:t>but</a:t>
            </a:r>
            <a:r>
              <a:rPr lang="fi-FI" dirty="0"/>
              <a:t> </a:t>
            </a:r>
            <a:r>
              <a:rPr lang="fi-FI" dirty="0" err="1"/>
              <a:t>let</a:t>
            </a:r>
            <a:r>
              <a:rPr lang="fi-FI" dirty="0"/>
              <a:t> us </a:t>
            </a:r>
            <a:r>
              <a:rPr lang="fi-FI" dirty="0" err="1"/>
              <a:t>first</a:t>
            </a:r>
            <a:r>
              <a:rPr lang="fi-FI" dirty="0"/>
              <a:t> </a:t>
            </a:r>
            <a:r>
              <a:rPr lang="fi-FI" dirty="0" err="1"/>
              <a:t>start</a:t>
            </a:r>
            <a:r>
              <a:rPr lang="fi-FI" dirty="0"/>
              <a:t> </a:t>
            </a:r>
            <a:r>
              <a:rPr lang="fi-FI" dirty="0" err="1"/>
              <a:t>with</a:t>
            </a:r>
            <a:r>
              <a:rPr lang="fi-FI" dirty="0"/>
              <a:t> a </a:t>
            </a:r>
            <a:r>
              <a:rPr lang="fi-FI" dirty="0" err="1"/>
              <a:t>little</a:t>
            </a:r>
            <a:r>
              <a:rPr lang="fi-FI" dirty="0"/>
              <a:t> bit of an </a:t>
            </a:r>
            <a:r>
              <a:rPr lang="fi-FI" dirty="0" err="1"/>
              <a:t>introduction</a:t>
            </a:r>
            <a:r>
              <a:rPr lang="fi-FI" dirty="0"/>
              <a:t> on </a:t>
            </a:r>
            <a:r>
              <a:rPr lang="fi-FI" dirty="0" err="1"/>
              <a:t>how</a:t>
            </a:r>
            <a:r>
              <a:rPr lang="fi-FI" dirty="0"/>
              <a:t> </a:t>
            </a:r>
            <a:r>
              <a:rPr lang="fi-FI" dirty="0" err="1"/>
              <a:t>the</a:t>
            </a:r>
            <a:r>
              <a:rPr lang="fi-FI" dirty="0"/>
              <a:t> </a:t>
            </a:r>
            <a:r>
              <a:rPr lang="fi-FI" dirty="0" err="1"/>
              <a:t>concept</a:t>
            </a:r>
            <a:r>
              <a:rPr lang="fi-FI" dirty="0"/>
              <a:t> of AI </a:t>
            </a:r>
            <a:r>
              <a:rPr lang="fi-FI" dirty="0" err="1"/>
              <a:t>governance</a:t>
            </a:r>
            <a:r>
              <a:rPr lang="fi-FI" dirty="0"/>
              <a:t> </a:t>
            </a:r>
            <a:r>
              <a:rPr lang="fi-FI" dirty="0" err="1"/>
              <a:t>has</a:t>
            </a:r>
            <a:r>
              <a:rPr lang="fi-FI" dirty="0"/>
              <a:t> </a:t>
            </a:r>
            <a:r>
              <a:rPr lang="fi-FI" dirty="0" err="1"/>
              <a:t>developed</a:t>
            </a:r>
            <a:r>
              <a:rPr lang="fi-FI" dirty="0"/>
              <a:t> in </a:t>
            </a:r>
            <a:r>
              <a:rPr lang="fi-FI" dirty="0" err="1"/>
              <a:t>these</a:t>
            </a:r>
            <a:r>
              <a:rPr lang="fi-FI" dirty="0"/>
              <a:t> </a:t>
            </a:r>
            <a:r>
              <a:rPr lang="fi-FI" dirty="0" err="1"/>
              <a:t>previous</a:t>
            </a:r>
            <a:r>
              <a:rPr lang="fi-FI" dirty="0"/>
              <a:t> </a:t>
            </a:r>
            <a:r>
              <a:rPr lang="fi-FI" dirty="0" err="1"/>
              <a:t>years</a:t>
            </a:r>
            <a:r>
              <a:rPr lang="fi-FI" dirty="0"/>
              <a:t>. So </a:t>
            </a:r>
            <a:r>
              <a:rPr lang="fi-FI" dirty="0" err="1"/>
              <a:t>let’s</a:t>
            </a:r>
            <a:r>
              <a:rPr lang="fi-FI" dirty="0"/>
              <a:t> </a:t>
            </a:r>
            <a:r>
              <a:rPr lang="fi-FI" dirty="0" err="1"/>
              <a:t>get</a:t>
            </a:r>
            <a:r>
              <a:rPr lang="fi-FI" dirty="0"/>
              <a:t> </a:t>
            </a:r>
            <a:r>
              <a:rPr lang="fi-FI" dirty="0" err="1"/>
              <a:t>started</a:t>
            </a:r>
            <a:r>
              <a:rPr lang="fi-FI" dirty="0"/>
              <a:t>!</a:t>
            </a:r>
          </a:p>
          <a:p>
            <a:endParaRPr lang="fi-FI" dirty="0"/>
          </a:p>
          <a:p>
            <a:endParaRPr lang="fi-FI" dirty="0"/>
          </a:p>
        </p:txBody>
      </p:sp>
      <p:sp>
        <p:nvSpPr>
          <p:cNvPr id="4" name="Slide Number Placeholder 3"/>
          <p:cNvSpPr>
            <a:spLocks noGrp="1"/>
          </p:cNvSpPr>
          <p:nvPr>
            <p:ph type="sldNum" sz="quarter" idx="5"/>
          </p:nvPr>
        </p:nvSpPr>
        <p:spPr/>
        <p:txBody>
          <a:bodyPr/>
          <a:lstStyle/>
          <a:p>
            <a:fld id="{38344347-940C-B14F-A2E1-ACCDC292FE89}" type="slidenum">
              <a:rPr lang="en-GB" smtClean="0"/>
              <a:t>1</a:t>
            </a:fld>
            <a:endParaRPr lang="en-GB" dirty="0"/>
          </a:p>
        </p:txBody>
      </p:sp>
    </p:spTree>
    <p:extLst>
      <p:ext uri="{BB962C8B-B14F-4D97-AF65-F5344CB8AC3E}">
        <p14:creationId xmlns:p14="http://schemas.microsoft.com/office/powerpoint/2010/main" val="3004961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err="1"/>
              <a:t>We</a:t>
            </a:r>
            <a:r>
              <a:rPr lang="fi-FI" dirty="0"/>
              <a:t> </a:t>
            </a:r>
            <a:r>
              <a:rPr lang="fi-FI" dirty="0" err="1"/>
              <a:t>can</a:t>
            </a:r>
            <a:r>
              <a:rPr lang="fi-FI" dirty="0"/>
              <a:t> </a:t>
            </a:r>
            <a:r>
              <a:rPr lang="fi-FI" dirty="0" err="1"/>
              <a:t>all</a:t>
            </a:r>
            <a:r>
              <a:rPr lang="fi-FI" dirty="0"/>
              <a:t> </a:t>
            </a:r>
            <a:r>
              <a:rPr lang="fi-FI" dirty="0" err="1"/>
              <a:t>probably</a:t>
            </a:r>
            <a:r>
              <a:rPr lang="fi-FI" dirty="0"/>
              <a:t> </a:t>
            </a:r>
            <a:r>
              <a:rPr lang="fi-FI" dirty="0" err="1"/>
              <a:t>agree</a:t>
            </a:r>
            <a:r>
              <a:rPr lang="fi-FI" dirty="0"/>
              <a:t> </a:t>
            </a:r>
            <a:r>
              <a:rPr lang="fi-FI" dirty="0" err="1"/>
              <a:t>that</a:t>
            </a:r>
            <a:r>
              <a:rPr lang="fi-FI" dirty="0"/>
              <a:t> </a:t>
            </a:r>
            <a:r>
              <a:rPr lang="fi-FI" dirty="0" err="1"/>
              <a:t>generative</a:t>
            </a:r>
            <a:r>
              <a:rPr lang="fi-FI" dirty="0"/>
              <a:t> AI </a:t>
            </a:r>
            <a:r>
              <a:rPr lang="fi-FI" dirty="0" err="1"/>
              <a:t>has</a:t>
            </a:r>
            <a:r>
              <a:rPr lang="fi-FI" dirty="0"/>
              <a:t> made it </a:t>
            </a:r>
            <a:r>
              <a:rPr lang="fi-FI" dirty="0" err="1"/>
              <a:t>very</a:t>
            </a:r>
            <a:r>
              <a:rPr lang="fi-FI" dirty="0"/>
              <a:t> </a:t>
            </a:r>
            <a:r>
              <a:rPr lang="fi-FI" dirty="0" err="1"/>
              <a:t>easy</a:t>
            </a:r>
            <a:r>
              <a:rPr lang="fi-FI" dirty="0"/>
              <a:t> for </a:t>
            </a:r>
            <a:r>
              <a:rPr lang="fi-FI" dirty="0" err="1"/>
              <a:t>organizations</a:t>
            </a:r>
            <a:r>
              <a:rPr lang="fi-FI" dirty="0"/>
              <a:t> and </a:t>
            </a:r>
            <a:r>
              <a:rPr lang="fi-FI" dirty="0" err="1"/>
              <a:t>individuals</a:t>
            </a:r>
            <a:r>
              <a:rPr lang="fi-FI" dirty="0"/>
              <a:t>, </a:t>
            </a:r>
            <a:r>
              <a:rPr lang="fi-FI" dirty="0" err="1"/>
              <a:t>practically</a:t>
            </a:r>
            <a:r>
              <a:rPr lang="fi-FI" dirty="0"/>
              <a:t> </a:t>
            </a:r>
            <a:r>
              <a:rPr lang="fi-FI" dirty="0" err="1"/>
              <a:t>everyone</a:t>
            </a:r>
            <a:r>
              <a:rPr lang="fi-FI" dirty="0"/>
              <a:t>, to </a:t>
            </a:r>
            <a:r>
              <a:rPr lang="fi-FI" dirty="0" err="1"/>
              <a:t>start</a:t>
            </a:r>
            <a:r>
              <a:rPr lang="fi-FI" dirty="0"/>
              <a:t> </a:t>
            </a:r>
            <a:r>
              <a:rPr lang="fi-FI" dirty="0" err="1"/>
              <a:t>using</a:t>
            </a:r>
            <a:r>
              <a:rPr lang="fi-FI" dirty="0"/>
              <a:t> AI. </a:t>
            </a:r>
            <a:r>
              <a:rPr lang="fi-FI" dirty="0" err="1"/>
              <a:t>But</a:t>
            </a:r>
            <a:r>
              <a:rPr lang="fi-FI" dirty="0"/>
              <a:t> it </a:t>
            </a:r>
            <a:r>
              <a:rPr lang="fi-FI" dirty="0" err="1"/>
              <a:t>has</a:t>
            </a:r>
            <a:r>
              <a:rPr lang="fi-FI" dirty="0"/>
              <a:t> </a:t>
            </a:r>
            <a:r>
              <a:rPr lang="fi-FI" dirty="0" err="1"/>
              <a:t>also</a:t>
            </a:r>
            <a:r>
              <a:rPr lang="fi-FI" dirty="0"/>
              <a:t> made it </a:t>
            </a:r>
            <a:r>
              <a:rPr lang="fi-FI" dirty="0" err="1"/>
              <a:t>harder</a:t>
            </a:r>
            <a:r>
              <a:rPr lang="fi-FI" dirty="0"/>
              <a:t> to </a:t>
            </a:r>
            <a:r>
              <a:rPr lang="fi-FI" dirty="0" err="1"/>
              <a:t>know</a:t>
            </a:r>
            <a:r>
              <a:rPr lang="fi-FI" dirty="0"/>
              <a:t> </a:t>
            </a:r>
            <a:r>
              <a:rPr lang="fi-FI" dirty="0" err="1"/>
              <a:t>exactly</a:t>
            </a:r>
            <a:r>
              <a:rPr lang="fi-FI" dirty="0"/>
              <a:t> </a:t>
            </a:r>
            <a:r>
              <a:rPr lang="fi-FI" dirty="0" err="1"/>
              <a:t>what</a:t>
            </a:r>
            <a:r>
              <a:rPr lang="fi-FI" dirty="0"/>
              <a:t> </a:t>
            </a:r>
            <a:r>
              <a:rPr lang="fi-FI" dirty="0" err="1"/>
              <a:t>we</a:t>
            </a:r>
            <a:r>
              <a:rPr lang="fi-FI" dirty="0"/>
              <a:t> </a:t>
            </a:r>
            <a:r>
              <a:rPr lang="fi-FI" dirty="0" err="1"/>
              <a:t>are</a:t>
            </a:r>
            <a:r>
              <a:rPr lang="fi-FI" dirty="0"/>
              <a:t> </a:t>
            </a:r>
            <a:r>
              <a:rPr lang="fi-FI" dirty="0" err="1"/>
              <a:t>governing</a:t>
            </a:r>
            <a:r>
              <a:rPr lang="fi-FI" dirty="0"/>
              <a:t>.</a:t>
            </a:r>
          </a:p>
          <a:p>
            <a:endParaRPr lang="fi-FI" dirty="0"/>
          </a:p>
          <a:p>
            <a:r>
              <a:rPr lang="fi-FI" dirty="0" err="1"/>
              <a:t>Compared</a:t>
            </a:r>
            <a:r>
              <a:rPr lang="fi-FI" dirty="0"/>
              <a:t> </a:t>
            </a:r>
            <a:r>
              <a:rPr lang="fi-FI" dirty="0" err="1"/>
              <a:t>with</a:t>
            </a:r>
            <a:r>
              <a:rPr lang="fi-FI" dirty="0"/>
              <a:t> </a:t>
            </a:r>
            <a:r>
              <a:rPr lang="fi-FI" dirty="0" err="1"/>
              <a:t>the</a:t>
            </a:r>
            <a:r>
              <a:rPr lang="fi-FI" dirty="0"/>
              <a:t> </a:t>
            </a:r>
            <a:r>
              <a:rPr lang="fi-FI" dirty="0" err="1"/>
              <a:t>earlier</a:t>
            </a:r>
            <a:r>
              <a:rPr lang="fi-FI" dirty="0"/>
              <a:t> </a:t>
            </a:r>
            <a:r>
              <a:rPr lang="fi-FI" dirty="0" err="1"/>
              <a:t>era</a:t>
            </a:r>
            <a:r>
              <a:rPr lang="fi-FI" dirty="0"/>
              <a:t> of </a:t>
            </a:r>
            <a:r>
              <a:rPr lang="fi-FI" dirty="0" err="1"/>
              <a:t>narrow</a:t>
            </a:r>
            <a:r>
              <a:rPr lang="fi-FI" dirty="0"/>
              <a:t> AI, </a:t>
            </a:r>
            <a:r>
              <a:rPr lang="fi-FI" dirty="0" err="1"/>
              <a:t>when</a:t>
            </a:r>
            <a:r>
              <a:rPr lang="fi-FI" dirty="0"/>
              <a:t> </a:t>
            </a:r>
            <a:r>
              <a:rPr lang="fi-FI" dirty="0" err="1"/>
              <a:t>organizations</a:t>
            </a:r>
            <a:r>
              <a:rPr lang="fi-FI" dirty="0"/>
              <a:t> </a:t>
            </a:r>
            <a:r>
              <a:rPr lang="fi-FI" dirty="0" err="1"/>
              <a:t>often</a:t>
            </a:r>
            <a:r>
              <a:rPr lang="fi-FI" dirty="0"/>
              <a:t> </a:t>
            </a:r>
            <a:r>
              <a:rPr lang="fi-FI" dirty="0" err="1"/>
              <a:t>developed</a:t>
            </a:r>
            <a:r>
              <a:rPr lang="fi-FI" dirty="0"/>
              <a:t> </a:t>
            </a:r>
            <a:r>
              <a:rPr lang="fi-FI" dirty="0" err="1"/>
              <a:t>or</a:t>
            </a:r>
            <a:r>
              <a:rPr lang="fi-FI" dirty="0"/>
              <a:t> </a:t>
            </a:r>
            <a:r>
              <a:rPr lang="fi-FI" dirty="0" err="1"/>
              <a:t>acquired</a:t>
            </a:r>
            <a:r>
              <a:rPr lang="fi-FI" dirty="0"/>
              <a:t> </a:t>
            </a:r>
            <a:r>
              <a:rPr lang="fi-FI" dirty="0" err="1"/>
              <a:t>systems</a:t>
            </a:r>
            <a:r>
              <a:rPr lang="fi-FI" dirty="0"/>
              <a:t> </a:t>
            </a:r>
            <a:r>
              <a:rPr lang="fi-FI" dirty="0" err="1"/>
              <a:t>designed</a:t>
            </a:r>
            <a:r>
              <a:rPr lang="fi-FI" dirty="0"/>
              <a:t> for a </a:t>
            </a:r>
            <a:r>
              <a:rPr lang="fi-FI" dirty="0" err="1"/>
              <a:t>relatively</a:t>
            </a:r>
            <a:r>
              <a:rPr lang="fi-FI" dirty="0"/>
              <a:t> </a:t>
            </a:r>
            <a:r>
              <a:rPr lang="fi-FI" dirty="0" err="1"/>
              <a:t>specific</a:t>
            </a:r>
            <a:r>
              <a:rPr lang="fi-FI" dirty="0"/>
              <a:t> </a:t>
            </a:r>
            <a:r>
              <a:rPr lang="fi-FI" dirty="0" err="1"/>
              <a:t>task</a:t>
            </a:r>
            <a:r>
              <a:rPr lang="fi-FI" dirty="0"/>
              <a:t>, </a:t>
            </a:r>
            <a:r>
              <a:rPr lang="fi-FI" dirty="0" err="1"/>
              <a:t>the</a:t>
            </a:r>
            <a:r>
              <a:rPr lang="fi-FI" dirty="0"/>
              <a:t> </a:t>
            </a:r>
            <a:r>
              <a:rPr lang="fi-FI" dirty="0" err="1"/>
              <a:t>current</a:t>
            </a:r>
            <a:r>
              <a:rPr lang="fi-FI" dirty="0"/>
              <a:t> </a:t>
            </a:r>
            <a:r>
              <a:rPr lang="fi-FI" dirty="0" err="1"/>
              <a:t>landscape</a:t>
            </a:r>
            <a:r>
              <a:rPr lang="fi-FI" dirty="0"/>
              <a:t> is </a:t>
            </a:r>
            <a:r>
              <a:rPr lang="fi-FI" dirty="0" err="1"/>
              <a:t>much</a:t>
            </a:r>
            <a:r>
              <a:rPr lang="fi-FI" dirty="0"/>
              <a:t> </a:t>
            </a:r>
            <a:r>
              <a:rPr lang="fi-FI" dirty="0" err="1"/>
              <a:t>more</a:t>
            </a:r>
            <a:r>
              <a:rPr lang="fi-FI" dirty="0"/>
              <a:t> </a:t>
            </a:r>
            <a:r>
              <a:rPr lang="fi-FI" dirty="0" err="1"/>
              <a:t>varied</a:t>
            </a:r>
            <a:r>
              <a:rPr lang="fi-FI" dirty="0"/>
              <a:t>. For </a:t>
            </a:r>
            <a:r>
              <a:rPr lang="fi-FI" dirty="0" err="1"/>
              <a:t>example</a:t>
            </a:r>
            <a:r>
              <a:rPr lang="fi-FI" dirty="0"/>
              <a:t>, </a:t>
            </a:r>
            <a:r>
              <a:rPr lang="fi-FI" dirty="0" err="1"/>
              <a:t>now</a:t>
            </a:r>
            <a:r>
              <a:rPr lang="fi-FI" dirty="0"/>
              <a:t> an </a:t>
            </a:r>
            <a:r>
              <a:rPr lang="fi-FI" dirty="0" err="1"/>
              <a:t>organization</a:t>
            </a:r>
            <a:r>
              <a:rPr lang="fi-FI" dirty="0"/>
              <a:t> </a:t>
            </a:r>
            <a:r>
              <a:rPr lang="fi-FI" dirty="0" err="1"/>
              <a:t>might</a:t>
            </a:r>
            <a:r>
              <a:rPr lang="fi-FI" dirty="0"/>
              <a:t> </a:t>
            </a:r>
            <a:r>
              <a:rPr lang="fi-FI" dirty="0" err="1"/>
              <a:t>develop</a:t>
            </a:r>
            <a:r>
              <a:rPr lang="fi-FI" dirty="0"/>
              <a:t> </a:t>
            </a:r>
            <a:r>
              <a:rPr lang="fi-FI" dirty="0" err="1"/>
              <a:t>its</a:t>
            </a:r>
            <a:r>
              <a:rPr lang="fi-FI" dirty="0"/>
              <a:t> </a:t>
            </a:r>
            <a:r>
              <a:rPr lang="fi-FI" dirty="0" err="1"/>
              <a:t>own</a:t>
            </a:r>
            <a:r>
              <a:rPr lang="fi-FI" dirty="0"/>
              <a:t> AI </a:t>
            </a:r>
            <a:r>
              <a:rPr lang="fi-FI" dirty="0" err="1"/>
              <a:t>system</a:t>
            </a:r>
            <a:r>
              <a:rPr lang="fi-FI" dirty="0"/>
              <a:t>, </a:t>
            </a:r>
            <a:r>
              <a:rPr lang="fi-FI" dirty="0" err="1"/>
              <a:t>integrate</a:t>
            </a:r>
            <a:r>
              <a:rPr lang="fi-FI" dirty="0"/>
              <a:t> an </a:t>
            </a:r>
            <a:r>
              <a:rPr lang="fi-FI" dirty="0" err="1"/>
              <a:t>external</a:t>
            </a:r>
            <a:r>
              <a:rPr lang="fi-FI" dirty="0"/>
              <a:t> </a:t>
            </a:r>
            <a:r>
              <a:rPr lang="fi-FI" dirty="0" err="1"/>
              <a:t>model</a:t>
            </a:r>
            <a:r>
              <a:rPr lang="fi-FI" dirty="0"/>
              <a:t>, </a:t>
            </a:r>
            <a:r>
              <a:rPr lang="fi-FI" dirty="0" err="1"/>
              <a:t>or</a:t>
            </a:r>
            <a:r>
              <a:rPr lang="fi-FI" dirty="0"/>
              <a:t> </a:t>
            </a:r>
            <a:r>
              <a:rPr lang="fi-FI" dirty="0" err="1"/>
              <a:t>begin</a:t>
            </a:r>
            <a:r>
              <a:rPr lang="fi-FI" dirty="0"/>
              <a:t> </a:t>
            </a:r>
            <a:r>
              <a:rPr lang="fi-FI" dirty="0" err="1"/>
              <a:t>experimenting</a:t>
            </a:r>
            <a:r>
              <a:rPr lang="fi-FI" dirty="0"/>
              <a:t> </a:t>
            </a:r>
            <a:r>
              <a:rPr lang="fi-FI" dirty="0" err="1"/>
              <a:t>with</a:t>
            </a:r>
            <a:r>
              <a:rPr lang="fi-FI" dirty="0"/>
              <a:t> AI </a:t>
            </a:r>
            <a:r>
              <a:rPr lang="fi-FI" dirty="0" err="1"/>
              <a:t>agents</a:t>
            </a:r>
            <a:r>
              <a:rPr lang="fi-FI" dirty="0"/>
              <a:t>. </a:t>
            </a:r>
            <a:r>
              <a:rPr lang="fi-FI" dirty="0" err="1"/>
              <a:t>These</a:t>
            </a:r>
            <a:r>
              <a:rPr lang="fi-FI" dirty="0"/>
              <a:t> </a:t>
            </a:r>
            <a:r>
              <a:rPr lang="fi-FI" dirty="0" err="1"/>
              <a:t>situations</a:t>
            </a:r>
            <a:r>
              <a:rPr lang="fi-FI" dirty="0"/>
              <a:t> </a:t>
            </a:r>
            <a:r>
              <a:rPr lang="fi-FI" dirty="0" err="1"/>
              <a:t>create</a:t>
            </a:r>
            <a:r>
              <a:rPr lang="fi-FI" dirty="0"/>
              <a:t> </a:t>
            </a:r>
            <a:r>
              <a:rPr lang="fi-FI" dirty="0" err="1"/>
              <a:t>different</a:t>
            </a:r>
            <a:r>
              <a:rPr lang="fi-FI" dirty="0"/>
              <a:t> </a:t>
            </a:r>
            <a:r>
              <a:rPr lang="fi-FI" dirty="0" err="1"/>
              <a:t>governance</a:t>
            </a:r>
            <a:r>
              <a:rPr lang="fi-FI" dirty="0"/>
              <a:t> </a:t>
            </a:r>
            <a:r>
              <a:rPr lang="fi-FI" dirty="0" err="1"/>
              <a:t>questions</a:t>
            </a:r>
            <a:r>
              <a:rPr lang="fi-FI" dirty="0"/>
              <a:t> and </a:t>
            </a:r>
            <a:r>
              <a:rPr lang="fi-FI" dirty="0" err="1"/>
              <a:t>concerns</a:t>
            </a:r>
            <a:r>
              <a:rPr lang="fi-FI" dirty="0"/>
              <a:t>. </a:t>
            </a:r>
            <a:r>
              <a:rPr lang="fi-FI" dirty="0" err="1"/>
              <a:t>Let’s</a:t>
            </a:r>
            <a:r>
              <a:rPr lang="fi-FI" dirty="0"/>
              <a:t> look at </a:t>
            </a:r>
            <a:r>
              <a:rPr lang="fi-FI" dirty="0" err="1"/>
              <a:t>this</a:t>
            </a:r>
            <a:r>
              <a:rPr lang="fi-FI" dirty="0"/>
              <a:t> </a:t>
            </a:r>
            <a:r>
              <a:rPr lang="fi-FI" dirty="0" err="1"/>
              <a:t>through</a:t>
            </a:r>
            <a:r>
              <a:rPr lang="fi-FI" dirty="0"/>
              <a:t> </a:t>
            </a:r>
            <a:r>
              <a:rPr lang="fi-FI" dirty="0" err="1"/>
              <a:t>the</a:t>
            </a:r>
            <a:r>
              <a:rPr lang="fi-FI" dirty="0"/>
              <a:t> </a:t>
            </a:r>
            <a:r>
              <a:rPr lang="fi-FI" dirty="0" err="1"/>
              <a:t>three</a:t>
            </a:r>
            <a:r>
              <a:rPr lang="fi-FI" dirty="0"/>
              <a:t> </a:t>
            </a:r>
            <a:r>
              <a:rPr lang="fi-FI" dirty="0" err="1"/>
              <a:t>boxes</a:t>
            </a:r>
            <a:r>
              <a:rPr lang="fi-FI" dirty="0"/>
              <a:t> on </a:t>
            </a:r>
            <a:r>
              <a:rPr lang="fi-FI" dirty="0" err="1"/>
              <a:t>the</a:t>
            </a:r>
            <a:r>
              <a:rPr lang="fi-FI" dirty="0"/>
              <a:t> </a:t>
            </a:r>
            <a:r>
              <a:rPr lang="fi-FI" dirty="0" err="1"/>
              <a:t>slide</a:t>
            </a:r>
            <a:r>
              <a:rPr lang="fi-FI" dirty="0"/>
              <a:t>.</a:t>
            </a:r>
          </a:p>
          <a:p>
            <a:endParaRPr lang="fi-FI" dirty="0"/>
          </a:p>
          <a:p>
            <a:r>
              <a:rPr lang="fi-FI" b="1" dirty="0" err="1"/>
              <a:t>First</a:t>
            </a:r>
            <a:r>
              <a:rPr lang="fi-FI" b="1" dirty="0"/>
              <a:t>, </a:t>
            </a:r>
            <a:r>
              <a:rPr lang="fi-FI" b="1" dirty="0" err="1"/>
              <a:t>earlier</a:t>
            </a:r>
            <a:r>
              <a:rPr lang="fi-FI" b="1" dirty="0"/>
              <a:t> </a:t>
            </a:r>
            <a:r>
              <a:rPr lang="fi-FI" b="1" dirty="0" err="1"/>
              <a:t>governance</a:t>
            </a:r>
            <a:r>
              <a:rPr lang="fi-FI" b="1" dirty="0"/>
              <a:t> </a:t>
            </a:r>
            <a:r>
              <a:rPr lang="fi-FI" b="1" dirty="0" err="1"/>
              <a:t>focus</a:t>
            </a:r>
            <a:r>
              <a:rPr lang="fi-FI" b="1" dirty="0"/>
              <a:t>.</a:t>
            </a:r>
            <a:r>
              <a:rPr lang="fi-FI" dirty="0"/>
              <a:t> </a:t>
            </a:r>
            <a:r>
              <a:rPr lang="fi-FI" dirty="0" err="1"/>
              <a:t>When</a:t>
            </a:r>
            <a:r>
              <a:rPr lang="fi-FI" dirty="0"/>
              <a:t> </a:t>
            </a:r>
            <a:r>
              <a:rPr lang="fi-FI" dirty="0" err="1"/>
              <a:t>organizations</a:t>
            </a:r>
            <a:r>
              <a:rPr lang="fi-FI" dirty="0"/>
              <a:t> </a:t>
            </a:r>
            <a:r>
              <a:rPr lang="fi-FI" dirty="0" err="1"/>
              <a:t>developed</a:t>
            </a:r>
            <a:r>
              <a:rPr lang="fi-FI" dirty="0"/>
              <a:t> </a:t>
            </a:r>
            <a:r>
              <a:rPr lang="fi-FI" dirty="0" err="1"/>
              <a:t>or</a:t>
            </a:r>
            <a:r>
              <a:rPr lang="fi-FI" dirty="0"/>
              <a:t> </a:t>
            </a:r>
            <a:r>
              <a:rPr lang="fi-FI" dirty="0" err="1"/>
              <a:t>selected</a:t>
            </a:r>
            <a:r>
              <a:rPr lang="fi-FI" dirty="0"/>
              <a:t> a </a:t>
            </a:r>
            <a:r>
              <a:rPr lang="fi-FI" dirty="0" err="1"/>
              <a:t>more</a:t>
            </a:r>
            <a:r>
              <a:rPr lang="fi-FI" dirty="0"/>
              <a:t> </a:t>
            </a:r>
            <a:r>
              <a:rPr lang="fi-FI" dirty="0" err="1"/>
              <a:t>narrowly</a:t>
            </a:r>
            <a:r>
              <a:rPr lang="fi-FI" dirty="0"/>
              <a:t> </a:t>
            </a:r>
            <a:r>
              <a:rPr lang="fi-FI" dirty="0" err="1"/>
              <a:t>defined</a:t>
            </a:r>
            <a:r>
              <a:rPr lang="fi-FI" dirty="0"/>
              <a:t> AI </a:t>
            </a:r>
            <a:r>
              <a:rPr lang="fi-FI" dirty="0" err="1"/>
              <a:t>system</a:t>
            </a:r>
            <a:r>
              <a:rPr lang="fi-FI" dirty="0"/>
              <a:t>, </a:t>
            </a:r>
            <a:r>
              <a:rPr lang="fi-FI" dirty="0" err="1"/>
              <a:t>governance</a:t>
            </a:r>
            <a:r>
              <a:rPr lang="fi-FI" dirty="0"/>
              <a:t> </a:t>
            </a:r>
            <a:r>
              <a:rPr lang="fi-FI" dirty="0" err="1"/>
              <a:t>could</a:t>
            </a:r>
            <a:r>
              <a:rPr lang="fi-FI" dirty="0"/>
              <a:t> </a:t>
            </a:r>
            <a:r>
              <a:rPr lang="fi-FI" dirty="0" err="1"/>
              <a:t>often</a:t>
            </a:r>
            <a:r>
              <a:rPr lang="fi-FI" dirty="0"/>
              <a:t> </a:t>
            </a:r>
            <a:r>
              <a:rPr lang="fi-FI" dirty="0" err="1"/>
              <a:t>be</a:t>
            </a:r>
            <a:r>
              <a:rPr lang="fi-FI" dirty="0"/>
              <a:t> </a:t>
            </a:r>
            <a:r>
              <a:rPr lang="fi-FI" dirty="0" err="1"/>
              <a:t>organized</a:t>
            </a:r>
            <a:r>
              <a:rPr lang="fi-FI" dirty="0"/>
              <a:t> </a:t>
            </a:r>
            <a:r>
              <a:rPr lang="fi-FI" dirty="0" err="1"/>
              <a:t>around</a:t>
            </a:r>
            <a:r>
              <a:rPr lang="fi-FI" dirty="0"/>
              <a:t> a </a:t>
            </a:r>
            <a:r>
              <a:rPr lang="fi-FI" dirty="0" err="1"/>
              <a:t>relatively</a:t>
            </a:r>
            <a:r>
              <a:rPr lang="fi-FI" dirty="0"/>
              <a:t> </a:t>
            </a:r>
            <a:r>
              <a:rPr lang="fi-FI" dirty="0" err="1"/>
              <a:t>familiar</a:t>
            </a:r>
            <a:r>
              <a:rPr lang="fi-FI" dirty="0"/>
              <a:t> </a:t>
            </a:r>
            <a:r>
              <a:rPr lang="fi-FI" dirty="0" err="1"/>
              <a:t>sequence</a:t>
            </a:r>
            <a:r>
              <a:rPr lang="fi-FI" dirty="0"/>
              <a:t>: </a:t>
            </a:r>
            <a:r>
              <a:rPr lang="fi-FI" dirty="0" err="1"/>
              <a:t>develop</a:t>
            </a:r>
            <a:r>
              <a:rPr lang="fi-FI" dirty="0"/>
              <a:t> </a:t>
            </a:r>
            <a:r>
              <a:rPr lang="fi-FI" dirty="0" err="1"/>
              <a:t>or</a:t>
            </a:r>
            <a:r>
              <a:rPr lang="fi-FI" dirty="0"/>
              <a:t> </a:t>
            </a:r>
            <a:r>
              <a:rPr lang="fi-FI" dirty="0" err="1"/>
              <a:t>select</a:t>
            </a:r>
            <a:r>
              <a:rPr lang="fi-FI" dirty="0"/>
              <a:t> </a:t>
            </a:r>
            <a:r>
              <a:rPr lang="fi-FI" dirty="0" err="1"/>
              <a:t>the</a:t>
            </a:r>
            <a:r>
              <a:rPr lang="fi-FI" dirty="0"/>
              <a:t> </a:t>
            </a:r>
            <a:r>
              <a:rPr lang="fi-FI" dirty="0" err="1"/>
              <a:t>system</a:t>
            </a:r>
            <a:r>
              <a:rPr lang="fi-FI" dirty="0"/>
              <a:t>, </a:t>
            </a:r>
            <a:r>
              <a:rPr lang="fi-FI" dirty="0" err="1"/>
              <a:t>validate</a:t>
            </a:r>
            <a:r>
              <a:rPr lang="fi-FI" dirty="0"/>
              <a:t> it, </a:t>
            </a:r>
            <a:r>
              <a:rPr lang="fi-FI" dirty="0" err="1"/>
              <a:t>approve</a:t>
            </a:r>
            <a:r>
              <a:rPr lang="fi-FI" dirty="0"/>
              <a:t> it, and </a:t>
            </a:r>
            <a:r>
              <a:rPr lang="fi-FI" dirty="0" err="1"/>
              <a:t>then</a:t>
            </a:r>
            <a:r>
              <a:rPr lang="fi-FI" dirty="0"/>
              <a:t> </a:t>
            </a:r>
            <a:r>
              <a:rPr lang="fi-FI" dirty="0" err="1"/>
              <a:t>monitor</a:t>
            </a:r>
            <a:r>
              <a:rPr lang="fi-FI" dirty="0"/>
              <a:t> </a:t>
            </a:r>
            <a:r>
              <a:rPr lang="fi-FI" dirty="0" err="1"/>
              <a:t>its</a:t>
            </a:r>
            <a:r>
              <a:rPr lang="fi-FI" dirty="0"/>
              <a:t> </a:t>
            </a:r>
            <a:r>
              <a:rPr lang="fi-FI" dirty="0" err="1"/>
              <a:t>performance</a:t>
            </a:r>
            <a:r>
              <a:rPr lang="fi-FI" dirty="0"/>
              <a:t>. </a:t>
            </a:r>
            <a:r>
              <a:rPr lang="fi-FI" dirty="0" err="1"/>
              <a:t>These</a:t>
            </a:r>
            <a:r>
              <a:rPr lang="fi-FI" dirty="0"/>
              <a:t> </a:t>
            </a:r>
            <a:r>
              <a:rPr lang="fi-FI" dirty="0" err="1"/>
              <a:t>activities</a:t>
            </a:r>
            <a:r>
              <a:rPr lang="fi-FI" dirty="0"/>
              <a:t> </a:t>
            </a:r>
            <a:r>
              <a:rPr lang="fi-FI" dirty="0" err="1"/>
              <a:t>are</a:t>
            </a:r>
            <a:r>
              <a:rPr lang="fi-FI" dirty="0"/>
              <a:t> </a:t>
            </a:r>
            <a:r>
              <a:rPr lang="fi-FI" dirty="0" err="1"/>
              <a:t>still</a:t>
            </a:r>
            <a:r>
              <a:rPr lang="fi-FI" dirty="0"/>
              <a:t> </a:t>
            </a:r>
            <a:r>
              <a:rPr lang="fi-FI" dirty="0" err="1"/>
              <a:t>relevant</a:t>
            </a:r>
            <a:r>
              <a:rPr lang="fi-FI" dirty="0"/>
              <a:t>  </a:t>
            </a:r>
            <a:r>
              <a:rPr lang="fi-FI" dirty="0" err="1"/>
              <a:t>today</a:t>
            </a:r>
            <a:r>
              <a:rPr lang="fi-FI" dirty="0"/>
              <a:t>: </a:t>
            </a:r>
            <a:r>
              <a:rPr lang="fi-FI" dirty="0" err="1"/>
              <a:t>but</a:t>
            </a:r>
            <a:r>
              <a:rPr lang="fi-FI" dirty="0"/>
              <a:t> </a:t>
            </a:r>
            <a:r>
              <a:rPr lang="fi-FI" dirty="0" err="1"/>
              <a:t>now</a:t>
            </a:r>
            <a:r>
              <a:rPr lang="fi-FI" dirty="0"/>
              <a:t> </a:t>
            </a:r>
            <a:r>
              <a:rPr lang="fi-FI" dirty="0" err="1"/>
              <a:t>there</a:t>
            </a:r>
            <a:r>
              <a:rPr lang="fi-FI" dirty="0"/>
              <a:t> is </a:t>
            </a:r>
            <a:r>
              <a:rPr lang="fi-FI" dirty="0" err="1"/>
              <a:t>more</a:t>
            </a:r>
            <a:r>
              <a:rPr lang="fi-FI" dirty="0"/>
              <a:t> in </a:t>
            </a:r>
            <a:r>
              <a:rPr lang="fi-FI" dirty="0" err="1"/>
              <a:t>the</a:t>
            </a:r>
            <a:r>
              <a:rPr lang="fi-FI" dirty="0"/>
              <a:t> </a:t>
            </a:r>
            <a:r>
              <a:rPr lang="fi-FI" dirty="0" err="1"/>
              <a:t>picture</a:t>
            </a:r>
            <a:r>
              <a:rPr lang="fi-FI" dirty="0"/>
              <a:t>.</a:t>
            </a:r>
          </a:p>
          <a:p>
            <a:endParaRPr lang="fi-FI" b="1" dirty="0"/>
          </a:p>
          <a:p>
            <a:r>
              <a:rPr lang="fi-FI" b="1" dirty="0" err="1"/>
              <a:t>Which</a:t>
            </a:r>
            <a:r>
              <a:rPr lang="fi-FI" b="1" dirty="0"/>
              <a:t> </a:t>
            </a:r>
            <a:r>
              <a:rPr lang="fi-FI" b="1" dirty="0" err="1"/>
              <a:t>takes</a:t>
            </a:r>
            <a:r>
              <a:rPr lang="fi-FI" b="1" dirty="0"/>
              <a:t> us to </a:t>
            </a:r>
            <a:r>
              <a:rPr lang="fi-FI" b="1" dirty="0" err="1"/>
              <a:t>today’s</a:t>
            </a:r>
            <a:r>
              <a:rPr lang="fi-FI" b="1" dirty="0"/>
              <a:t> operating </a:t>
            </a:r>
            <a:r>
              <a:rPr lang="fi-FI" b="1" dirty="0" err="1"/>
              <a:t>reality</a:t>
            </a:r>
            <a:r>
              <a:rPr lang="fi-FI" b="1" dirty="0"/>
              <a:t>.</a:t>
            </a:r>
            <a:r>
              <a:rPr lang="fi-FI" dirty="0"/>
              <a:t> </a:t>
            </a:r>
            <a:r>
              <a:rPr lang="fi-FI" dirty="0" err="1"/>
              <a:t>Organizations</a:t>
            </a:r>
            <a:r>
              <a:rPr lang="fi-FI" dirty="0"/>
              <a:t> </a:t>
            </a:r>
            <a:r>
              <a:rPr lang="fi-FI" dirty="0" err="1"/>
              <a:t>increasingly</a:t>
            </a:r>
            <a:r>
              <a:rPr lang="fi-FI" dirty="0"/>
              <a:t> </a:t>
            </a:r>
            <a:r>
              <a:rPr lang="fi-FI" dirty="0" err="1"/>
              <a:t>use</a:t>
            </a:r>
            <a:r>
              <a:rPr lang="fi-FI" dirty="0"/>
              <a:t> </a:t>
            </a:r>
            <a:r>
              <a:rPr lang="fi-FI" dirty="0" err="1"/>
              <a:t>models</a:t>
            </a:r>
            <a:r>
              <a:rPr lang="fi-FI" dirty="0"/>
              <a:t> </a:t>
            </a:r>
            <a:r>
              <a:rPr lang="fi-FI" dirty="0" err="1"/>
              <a:t>developed</a:t>
            </a:r>
            <a:r>
              <a:rPr lang="fi-FI" dirty="0"/>
              <a:t> </a:t>
            </a:r>
            <a:r>
              <a:rPr lang="fi-FI" dirty="0" err="1"/>
              <a:t>by</a:t>
            </a:r>
            <a:r>
              <a:rPr lang="fi-FI" dirty="0"/>
              <a:t> </a:t>
            </a:r>
            <a:r>
              <a:rPr lang="fi-FI" dirty="0" err="1"/>
              <a:t>external</a:t>
            </a:r>
            <a:r>
              <a:rPr lang="fi-FI" dirty="0"/>
              <a:t> </a:t>
            </a:r>
            <a:r>
              <a:rPr lang="fi-FI" dirty="0" err="1"/>
              <a:t>providers</a:t>
            </a:r>
            <a:r>
              <a:rPr lang="fi-FI" dirty="0"/>
              <a:t>. </a:t>
            </a:r>
            <a:r>
              <a:rPr lang="fi-FI" dirty="0" err="1"/>
              <a:t>Generative</a:t>
            </a:r>
            <a:r>
              <a:rPr lang="fi-FI" dirty="0"/>
              <a:t> </a:t>
            </a:r>
            <a:r>
              <a:rPr lang="fi-FI" dirty="0" err="1"/>
              <a:t>systems</a:t>
            </a:r>
            <a:r>
              <a:rPr lang="fi-FI" dirty="0"/>
              <a:t> </a:t>
            </a:r>
            <a:r>
              <a:rPr lang="fi-FI" dirty="0" err="1"/>
              <a:t>can</a:t>
            </a:r>
            <a:r>
              <a:rPr lang="fi-FI" dirty="0"/>
              <a:t> </a:t>
            </a:r>
            <a:r>
              <a:rPr lang="fi-FI" dirty="0" err="1"/>
              <a:t>produce</a:t>
            </a:r>
            <a:r>
              <a:rPr lang="fi-FI" dirty="0"/>
              <a:t> a </a:t>
            </a:r>
            <a:r>
              <a:rPr lang="fi-FI" dirty="0" err="1"/>
              <a:t>wide</a:t>
            </a:r>
            <a:r>
              <a:rPr lang="fi-FI" dirty="0"/>
              <a:t> </a:t>
            </a:r>
            <a:r>
              <a:rPr lang="fi-FI" dirty="0" err="1"/>
              <a:t>range</a:t>
            </a:r>
            <a:r>
              <a:rPr lang="fi-FI" dirty="0"/>
              <a:t> of </a:t>
            </a:r>
            <a:r>
              <a:rPr lang="fi-FI" dirty="0" err="1"/>
              <a:t>outputs</a:t>
            </a:r>
            <a:r>
              <a:rPr lang="fi-FI" dirty="0"/>
              <a:t>, and </a:t>
            </a:r>
            <a:r>
              <a:rPr lang="fi-FI" dirty="0" err="1"/>
              <a:t>the</a:t>
            </a:r>
            <a:r>
              <a:rPr lang="fi-FI" dirty="0"/>
              <a:t> </a:t>
            </a:r>
            <a:r>
              <a:rPr lang="fi-FI" dirty="0" err="1"/>
              <a:t>underlying</a:t>
            </a:r>
            <a:r>
              <a:rPr lang="fi-FI" dirty="0"/>
              <a:t> </a:t>
            </a:r>
            <a:r>
              <a:rPr lang="fi-FI" dirty="0" err="1"/>
              <a:t>model</a:t>
            </a:r>
            <a:r>
              <a:rPr lang="fi-FI" dirty="0"/>
              <a:t> </a:t>
            </a:r>
            <a:r>
              <a:rPr lang="fi-FI" dirty="0" err="1"/>
              <a:t>may</a:t>
            </a:r>
            <a:r>
              <a:rPr lang="fi-FI" dirty="0"/>
              <a:t> </a:t>
            </a:r>
            <a:r>
              <a:rPr lang="fi-FI" dirty="0" err="1"/>
              <a:t>change</a:t>
            </a:r>
            <a:r>
              <a:rPr lang="fi-FI" dirty="0"/>
              <a:t> </a:t>
            </a:r>
            <a:r>
              <a:rPr lang="fi-FI" dirty="0" err="1"/>
              <a:t>even</a:t>
            </a:r>
            <a:r>
              <a:rPr lang="fi-FI" dirty="0"/>
              <a:t> </a:t>
            </a:r>
            <a:r>
              <a:rPr lang="fi-FI" dirty="0" err="1"/>
              <a:t>when</a:t>
            </a:r>
            <a:r>
              <a:rPr lang="fi-FI" dirty="0"/>
              <a:t> </a:t>
            </a:r>
            <a:r>
              <a:rPr lang="fi-FI" dirty="0" err="1"/>
              <a:t>the</a:t>
            </a:r>
            <a:r>
              <a:rPr lang="fi-FI" dirty="0"/>
              <a:t> </a:t>
            </a:r>
            <a:r>
              <a:rPr lang="fi-FI" dirty="0" err="1"/>
              <a:t>organization</a:t>
            </a:r>
            <a:r>
              <a:rPr lang="fi-FI" dirty="0"/>
              <a:t> </a:t>
            </a:r>
            <a:r>
              <a:rPr lang="fi-FI" dirty="0" err="1"/>
              <a:t>itself</a:t>
            </a:r>
            <a:r>
              <a:rPr lang="fi-FI" dirty="0"/>
              <a:t> </a:t>
            </a:r>
            <a:r>
              <a:rPr lang="fi-FI" dirty="0" err="1"/>
              <a:t>has</a:t>
            </a:r>
            <a:r>
              <a:rPr lang="fi-FI" dirty="0"/>
              <a:t> </a:t>
            </a:r>
            <a:r>
              <a:rPr lang="fi-FI" dirty="0" err="1"/>
              <a:t>not</a:t>
            </a:r>
            <a:r>
              <a:rPr lang="fi-FI" dirty="0"/>
              <a:t> </a:t>
            </a:r>
            <a:r>
              <a:rPr lang="fi-FI" dirty="0" err="1"/>
              <a:t>changed</a:t>
            </a:r>
            <a:r>
              <a:rPr lang="fi-FI" dirty="0"/>
              <a:t> </a:t>
            </a:r>
            <a:r>
              <a:rPr lang="fi-FI" dirty="0" err="1"/>
              <a:t>its</a:t>
            </a:r>
            <a:r>
              <a:rPr lang="fi-FI" dirty="0"/>
              <a:t> </a:t>
            </a:r>
            <a:r>
              <a:rPr lang="fi-FI" dirty="0" err="1"/>
              <a:t>implementation</a:t>
            </a:r>
            <a:r>
              <a:rPr lang="fi-FI" dirty="0"/>
              <a:t>. </a:t>
            </a:r>
            <a:r>
              <a:rPr lang="fi-FI" dirty="0" err="1"/>
              <a:t>Governance</a:t>
            </a:r>
            <a:r>
              <a:rPr lang="fi-FI" dirty="0"/>
              <a:t> </a:t>
            </a:r>
            <a:r>
              <a:rPr lang="fi-FI" dirty="0" err="1"/>
              <a:t>must</a:t>
            </a:r>
            <a:r>
              <a:rPr lang="fi-FI" dirty="0"/>
              <a:t> </a:t>
            </a:r>
            <a:r>
              <a:rPr lang="fi-FI" dirty="0" err="1"/>
              <a:t>also</a:t>
            </a:r>
            <a:r>
              <a:rPr lang="fi-FI" dirty="0"/>
              <a:t> </a:t>
            </a:r>
            <a:r>
              <a:rPr lang="fi-FI" dirty="0" err="1"/>
              <a:t>consider</a:t>
            </a:r>
            <a:r>
              <a:rPr lang="fi-FI" dirty="0"/>
              <a:t> </a:t>
            </a:r>
            <a:r>
              <a:rPr lang="fi-FI" dirty="0" err="1"/>
              <a:t>things</a:t>
            </a:r>
            <a:r>
              <a:rPr lang="fi-FI" dirty="0"/>
              <a:t> </a:t>
            </a:r>
            <a:r>
              <a:rPr lang="fi-FI" dirty="0" err="1"/>
              <a:t>such</a:t>
            </a:r>
            <a:r>
              <a:rPr lang="fi-FI" dirty="0"/>
              <a:t> as </a:t>
            </a:r>
            <a:r>
              <a:rPr lang="fi-FI" dirty="0" err="1"/>
              <a:t>prompts</a:t>
            </a:r>
            <a:r>
              <a:rPr lang="fi-FI" dirty="0"/>
              <a:t>, </a:t>
            </a:r>
            <a:r>
              <a:rPr lang="fi-FI" dirty="0" err="1"/>
              <a:t>retrieval</a:t>
            </a:r>
            <a:r>
              <a:rPr lang="fi-FI" dirty="0"/>
              <a:t> data and </a:t>
            </a:r>
            <a:r>
              <a:rPr lang="fi-FI" dirty="0" err="1"/>
              <a:t>guardrails</a:t>
            </a:r>
            <a:r>
              <a:rPr lang="fi-FI" dirty="0"/>
              <a:t> - </a:t>
            </a:r>
            <a:r>
              <a:rPr lang="fi-FI" dirty="0" err="1"/>
              <a:t>not</a:t>
            </a:r>
            <a:r>
              <a:rPr lang="fi-FI" dirty="0"/>
              <a:t> just </a:t>
            </a:r>
            <a:r>
              <a:rPr lang="fi-FI" dirty="0" err="1"/>
              <a:t>the</a:t>
            </a:r>
            <a:r>
              <a:rPr lang="fi-FI" dirty="0"/>
              <a:t> </a:t>
            </a:r>
            <a:r>
              <a:rPr lang="fi-FI" dirty="0" err="1"/>
              <a:t>model</a:t>
            </a:r>
            <a:r>
              <a:rPr lang="fi-FI" dirty="0"/>
              <a:t> </a:t>
            </a:r>
            <a:r>
              <a:rPr lang="fi-FI" dirty="0" err="1"/>
              <a:t>itself</a:t>
            </a:r>
            <a:r>
              <a:rPr lang="fi-FI" dirty="0"/>
              <a:t>.</a:t>
            </a:r>
          </a:p>
          <a:p>
            <a:endParaRPr lang="fi-FI" b="1" dirty="0"/>
          </a:p>
          <a:p>
            <a:r>
              <a:rPr lang="fi-FI" b="1" dirty="0"/>
              <a:t>So, </a:t>
            </a:r>
            <a:r>
              <a:rPr lang="fi-FI" b="1" dirty="0" err="1"/>
              <a:t>here</a:t>
            </a:r>
            <a:r>
              <a:rPr lang="fi-FI" b="1" dirty="0"/>
              <a:t> </a:t>
            </a:r>
            <a:r>
              <a:rPr lang="fi-FI" b="1" dirty="0" err="1"/>
              <a:t>comes</a:t>
            </a:r>
            <a:r>
              <a:rPr lang="fi-FI" b="1" dirty="0"/>
              <a:t> </a:t>
            </a:r>
            <a:r>
              <a:rPr lang="fi-FI" b="1" dirty="0" err="1"/>
              <a:t>the</a:t>
            </a:r>
            <a:r>
              <a:rPr lang="fi-FI" b="1" dirty="0"/>
              <a:t> </a:t>
            </a:r>
            <a:r>
              <a:rPr lang="fi-FI" b="1" dirty="0" err="1"/>
              <a:t>governance</a:t>
            </a:r>
            <a:r>
              <a:rPr lang="fi-FI" b="1" dirty="0"/>
              <a:t> </a:t>
            </a:r>
            <a:r>
              <a:rPr lang="fi-FI" b="1" dirty="0" err="1"/>
              <a:t>challenge</a:t>
            </a:r>
            <a:r>
              <a:rPr lang="fi-FI" b="1" dirty="0"/>
              <a:t>.</a:t>
            </a:r>
            <a:r>
              <a:rPr lang="fi-FI" dirty="0"/>
              <a:t> </a:t>
            </a:r>
            <a:r>
              <a:rPr lang="fi-FI" dirty="0" err="1"/>
              <a:t>Responsibility</a:t>
            </a:r>
            <a:r>
              <a:rPr lang="fi-FI" dirty="0"/>
              <a:t> is </a:t>
            </a:r>
            <a:r>
              <a:rPr lang="fi-FI" dirty="0" err="1"/>
              <a:t>now</a:t>
            </a:r>
            <a:r>
              <a:rPr lang="fi-FI" dirty="0"/>
              <a:t> </a:t>
            </a:r>
            <a:r>
              <a:rPr lang="fi-FI" dirty="0" err="1"/>
              <a:t>distributed</a:t>
            </a:r>
            <a:r>
              <a:rPr lang="fi-FI" dirty="0"/>
              <a:t> </a:t>
            </a:r>
            <a:r>
              <a:rPr lang="fi-FI" dirty="0" err="1"/>
              <a:t>across</a:t>
            </a:r>
            <a:r>
              <a:rPr lang="fi-FI" dirty="0"/>
              <a:t> </a:t>
            </a:r>
            <a:r>
              <a:rPr lang="fi-FI" dirty="0" err="1"/>
              <a:t>organizational</a:t>
            </a:r>
            <a:r>
              <a:rPr lang="fi-FI" dirty="0"/>
              <a:t> </a:t>
            </a:r>
            <a:r>
              <a:rPr lang="fi-FI" dirty="0" err="1"/>
              <a:t>boundaries</a:t>
            </a:r>
            <a:r>
              <a:rPr lang="fi-FI" dirty="0"/>
              <a:t>. An </a:t>
            </a:r>
            <a:r>
              <a:rPr lang="fi-FI" dirty="0" err="1"/>
              <a:t>organization</a:t>
            </a:r>
            <a:r>
              <a:rPr lang="fi-FI" dirty="0"/>
              <a:t> </a:t>
            </a:r>
            <a:r>
              <a:rPr lang="fi-FI" dirty="0" err="1"/>
              <a:t>may</a:t>
            </a:r>
            <a:r>
              <a:rPr lang="fi-FI" dirty="0"/>
              <a:t> </a:t>
            </a:r>
            <a:r>
              <a:rPr lang="fi-FI" dirty="0" err="1"/>
              <a:t>depend</a:t>
            </a:r>
            <a:r>
              <a:rPr lang="fi-FI" dirty="0"/>
              <a:t> on a </a:t>
            </a:r>
            <a:r>
              <a:rPr lang="fi-FI" dirty="0" err="1"/>
              <a:t>vendor</a:t>
            </a:r>
            <a:r>
              <a:rPr lang="fi-FI" dirty="0"/>
              <a:t> for </a:t>
            </a:r>
            <a:r>
              <a:rPr lang="fi-FI" dirty="0" err="1"/>
              <a:t>the</a:t>
            </a:r>
            <a:r>
              <a:rPr lang="fi-FI" dirty="0"/>
              <a:t> </a:t>
            </a:r>
            <a:r>
              <a:rPr lang="fi-FI" dirty="0" err="1"/>
              <a:t>model</a:t>
            </a:r>
            <a:r>
              <a:rPr lang="fi-FI" dirty="0"/>
              <a:t>, </a:t>
            </a:r>
            <a:r>
              <a:rPr lang="fi-FI" dirty="0" err="1"/>
              <a:t>manage</a:t>
            </a:r>
            <a:r>
              <a:rPr lang="fi-FI" dirty="0"/>
              <a:t> </a:t>
            </a:r>
            <a:r>
              <a:rPr lang="fi-FI" dirty="0" err="1"/>
              <a:t>the</a:t>
            </a:r>
            <a:r>
              <a:rPr lang="fi-FI" dirty="0"/>
              <a:t> data and </a:t>
            </a:r>
            <a:r>
              <a:rPr lang="fi-FI" dirty="0" err="1"/>
              <a:t>prompts</a:t>
            </a:r>
            <a:r>
              <a:rPr lang="fi-FI" dirty="0"/>
              <a:t> </a:t>
            </a:r>
            <a:r>
              <a:rPr lang="fi-FI" dirty="0" err="1"/>
              <a:t>itself</a:t>
            </a:r>
            <a:r>
              <a:rPr lang="fi-FI" dirty="0"/>
              <a:t>, and </a:t>
            </a:r>
            <a:r>
              <a:rPr lang="fi-FI" dirty="0" err="1"/>
              <a:t>remain</a:t>
            </a:r>
            <a:r>
              <a:rPr lang="fi-FI" dirty="0"/>
              <a:t> </a:t>
            </a:r>
            <a:r>
              <a:rPr lang="fi-FI" dirty="0" err="1"/>
              <a:t>responsible</a:t>
            </a:r>
            <a:r>
              <a:rPr lang="fi-FI" dirty="0"/>
              <a:t> for </a:t>
            </a:r>
            <a:r>
              <a:rPr lang="fi-FI" dirty="0" err="1"/>
              <a:t>how</a:t>
            </a:r>
            <a:r>
              <a:rPr lang="fi-FI" dirty="0"/>
              <a:t> </a:t>
            </a:r>
            <a:r>
              <a:rPr lang="fi-FI" dirty="0" err="1"/>
              <a:t>the</a:t>
            </a:r>
            <a:r>
              <a:rPr lang="fi-FI" dirty="0"/>
              <a:t> </a:t>
            </a:r>
            <a:r>
              <a:rPr lang="fi-FI" dirty="0" err="1"/>
              <a:t>system</a:t>
            </a:r>
            <a:r>
              <a:rPr lang="fi-FI" dirty="0"/>
              <a:t> is </a:t>
            </a:r>
            <a:r>
              <a:rPr lang="fi-FI" dirty="0" err="1"/>
              <a:t>used</a:t>
            </a:r>
            <a:r>
              <a:rPr lang="fi-FI" dirty="0"/>
              <a:t> in </a:t>
            </a:r>
            <a:r>
              <a:rPr lang="fi-FI" dirty="0" err="1"/>
              <a:t>their</a:t>
            </a:r>
            <a:r>
              <a:rPr lang="fi-FI" dirty="0"/>
              <a:t> </a:t>
            </a:r>
            <a:r>
              <a:rPr lang="fi-FI" dirty="0" err="1"/>
              <a:t>own</a:t>
            </a:r>
            <a:r>
              <a:rPr lang="fi-FI" dirty="0"/>
              <a:t> </a:t>
            </a:r>
            <a:r>
              <a:rPr lang="fi-FI" dirty="0" err="1"/>
              <a:t>context</a:t>
            </a:r>
            <a:r>
              <a:rPr lang="fi-FI" dirty="0"/>
              <a:t>.</a:t>
            </a:r>
          </a:p>
          <a:p>
            <a:endParaRPr lang="fi-FI" dirty="0"/>
          </a:p>
          <a:p>
            <a:r>
              <a:rPr lang="fi-FI" dirty="0"/>
              <a:t>-&gt; </a:t>
            </a:r>
            <a:r>
              <a:rPr lang="fi-FI" dirty="0" err="1"/>
              <a:t>This</a:t>
            </a:r>
            <a:r>
              <a:rPr lang="fi-FI" dirty="0"/>
              <a:t> </a:t>
            </a:r>
            <a:r>
              <a:rPr lang="fi-FI" dirty="0" err="1"/>
              <a:t>means</a:t>
            </a:r>
            <a:r>
              <a:rPr lang="fi-FI" dirty="0"/>
              <a:t> </a:t>
            </a:r>
            <a:r>
              <a:rPr lang="fi-FI" dirty="0" err="1"/>
              <a:t>we</a:t>
            </a:r>
            <a:r>
              <a:rPr lang="fi-FI" dirty="0"/>
              <a:t> </a:t>
            </a:r>
            <a:r>
              <a:rPr lang="fi-FI" dirty="0" err="1"/>
              <a:t>need</a:t>
            </a:r>
            <a:r>
              <a:rPr lang="fi-FI" dirty="0"/>
              <a:t> to </a:t>
            </a:r>
            <a:r>
              <a:rPr lang="fi-FI" dirty="0" err="1"/>
              <a:t>think</a:t>
            </a:r>
            <a:r>
              <a:rPr lang="fi-FI" dirty="0"/>
              <a:t> </a:t>
            </a:r>
            <a:r>
              <a:rPr lang="fi-FI" dirty="0" err="1"/>
              <a:t>beyond</a:t>
            </a:r>
            <a:r>
              <a:rPr lang="fi-FI" dirty="0"/>
              <a:t> </a:t>
            </a:r>
            <a:r>
              <a:rPr lang="fi-FI" dirty="0" err="1"/>
              <a:t>governing</a:t>
            </a:r>
            <a:r>
              <a:rPr lang="fi-FI" dirty="0"/>
              <a:t> an AI </a:t>
            </a:r>
            <a:r>
              <a:rPr lang="fi-FI" dirty="0" err="1"/>
              <a:t>system</a:t>
            </a:r>
            <a:r>
              <a:rPr lang="fi-FI" dirty="0"/>
              <a:t> in </a:t>
            </a:r>
            <a:r>
              <a:rPr lang="fi-FI" dirty="0" err="1"/>
              <a:t>isolation</a:t>
            </a:r>
            <a:r>
              <a:rPr lang="fi-FI" dirty="0"/>
              <a:t>. </a:t>
            </a:r>
            <a:r>
              <a:rPr lang="fi-FI" dirty="0" err="1"/>
              <a:t>We</a:t>
            </a:r>
            <a:r>
              <a:rPr lang="fi-FI" dirty="0"/>
              <a:t> </a:t>
            </a:r>
            <a:r>
              <a:rPr lang="fi-FI" dirty="0" err="1"/>
              <a:t>need</a:t>
            </a:r>
            <a:r>
              <a:rPr lang="fi-FI" dirty="0"/>
              <a:t> to </a:t>
            </a:r>
            <a:r>
              <a:rPr lang="fi-FI" dirty="0" err="1"/>
              <a:t>govern</a:t>
            </a:r>
            <a:r>
              <a:rPr lang="fi-FI" dirty="0"/>
              <a:t> </a:t>
            </a:r>
            <a:r>
              <a:rPr lang="fi-FI" dirty="0" err="1"/>
              <a:t>how</a:t>
            </a:r>
            <a:r>
              <a:rPr lang="fi-FI" dirty="0"/>
              <a:t> </a:t>
            </a:r>
            <a:r>
              <a:rPr lang="fi-FI" dirty="0" err="1"/>
              <a:t>the</a:t>
            </a:r>
            <a:r>
              <a:rPr lang="fi-FI" dirty="0"/>
              <a:t> </a:t>
            </a:r>
            <a:r>
              <a:rPr lang="fi-FI" dirty="0" err="1"/>
              <a:t>system</a:t>
            </a:r>
            <a:r>
              <a:rPr lang="fi-FI" dirty="0"/>
              <a:t>, </a:t>
            </a:r>
            <a:r>
              <a:rPr lang="fi-FI" dirty="0" err="1"/>
              <a:t>the</a:t>
            </a:r>
            <a:r>
              <a:rPr lang="fi-FI" dirty="0"/>
              <a:t> </a:t>
            </a:r>
            <a:r>
              <a:rPr lang="fi-FI" dirty="0" err="1"/>
              <a:t>model</a:t>
            </a:r>
            <a:r>
              <a:rPr lang="fi-FI" dirty="0"/>
              <a:t> and data, </a:t>
            </a:r>
            <a:r>
              <a:rPr lang="fi-FI" dirty="0" err="1"/>
              <a:t>its</a:t>
            </a:r>
            <a:r>
              <a:rPr lang="fi-FI" dirty="0"/>
              <a:t> </a:t>
            </a:r>
            <a:r>
              <a:rPr lang="fi-FI" dirty="0" err="1"/>
              <a:t>suppliers</a:t>
            </a:r>
            <a:r>
              <a:rPr lang="fi-FI" dirty="0"/>
              <a:t> and </a:t>
            </a:r>
            <a:r>
              <a:rPr lang="fi-FI" dirty="0" err="1"/>
              <a:t>the</a:t>
            </a:r>
            <a:r>
              <a:rPr lang="fi-FI" dirty="0"/>
              <a:t> </a:t>
            </a:r>
            <a:r>
              <a:rPr lang="fi-FI" dirty="0" err="1"/>
              <a:t>organizational</a:t>
            </a:r>
            <a:r>
              <a:rPr lang="fi-FI" dirty="0"/>
              <a:t> </a:t>
            </a:r>
            <a:r>
              <a:rPr lang="fi-FI" dirty="0" err="1"/>
              <a:t>use</a:t>
            </a:r>
            <a:r>
              <a:rPr lang="fi-FI" dirty="0"/>
              <a:t> </a:t>
            </a:r>
            <a:r>
              <a:rPr lang="fi-FI" dirty="0" err="1"/>
              <a:t>fit</a:t>
            </a:r>
            <a:r>
              <a:rPr lang="fi-FI" dirty="0"/>
              <a:t> </a:t>
            </a:r>
            <a:r>
              <a:rPr lang="fi-FI" dirty="0" err="1"/>
              <a:t>together</a:t>
            </a:r>
            <a:r>
              <a:rPr lang="fi-FI" dirty="0"/>
              <a:t>. And </a:t>
            </a:r>
            <a:r>
              <a:rPr lang="fi-FI" dirty="0" err="1"/>
              <a:t>that</a:t>
            </a:r>
            <a:r>
              <a:rPr lang="fi-FI" dirty="0"/>
              <a:t> is </a:t>
            </a:r>
            <a:r>
              <a:rPr lang="fi-FI" dirty="0" err="1"/>
              <a:t>the</a:t>
            </a:r>
            <a:r>
              <a:rPr lang="fi-FI" dirty="0"/>
              <a:t> </a:t>
            </a:r>
            <a:r>
              <a:rPr lang="fi-FI" dirty="0" err="1"/>
              <a:t>challenge</a:t>
            </a:r>
            <a:r>
              <a:rPr lang="fi-FI" dirty="0"/>
              <a:t> </a:t>
            </a:r>
            <a:r>
              <a:rPr lang="fi-FI" dirty="0" err="1"/>
              <a:t>the</a:t>
            </a:r>
            <a:r>
              <a:rPr lang="fi-FI" dirty="0"/>
              <a:t> </a:t>
            </a:r>
            <a:r>
              <a:rPr lang="fi-FI" dirty="0" err="1"/>
              <a:t>updated</a:t>
            </a:r>
            <a:r>
              <a:rPr lang="fi-FI" dirty="0"/>
              <a:t> </a:t>
            </a:r>
            <a:r>
              <a:rPr lang="fi-FI" dirty="0" err="1"/>
              <a:t>Hourglass</a:t>
            </a:r>
            <a:r>
              <a:rPr lang="fi-FI" dirty="0"/>
              <a:t> </a:t>
            </a:r>
            <a:r>
              <a:rPr lang="fi-FI" dirty="0" err="1"/>
              <a:t>Model</a:t>
            </a:r>
            <a:r>
              <a:rPr lang="fi-FI" dirty="0"/>
              <a:t> of </a:t>
            </a:r>
            <a:r>
              <a:rPr lang="fi-FI" dirty="0" err="1"/>
              <a:t>Organizational</a:t>
            </a:r>
            <a:r>
              <a:rPr lang="fi-FI" dirty="0"/>
              <a:t> AI </a:t>
            </a:r>
            <a:r>
              <a:rPr lang="fi-FI" dirty="0" err="1"/>
              <a:t>Governance</a:t>
            </a:r>
            <a:r>
              <a:rPr lang="fi-FI" dirty="0"/>
              <a:t> </a:t>
            </a:r>
            <a:r>
              <a:rPr lang="fi-FI" dirty="0" err="1"/>
              <a:t>aims</a:t>
            </a:r>
            <a:r>
              <a:rPr lang="fi-FI" dirty="0"/>
              <a:t> to </a:t>
            </a:r>
            <a:r>
              <a:rPr lang="fi-FI" dirty="0" err="1"/>
              <a:t>address</a:t>
            </a:r>
            <a:r>
              <a:rPr lang="fi-FI" dirty="0"/>
              <a:t>.</a:t>
            </a:r>
          </a:p>
        </p:txBody>
      </p:sp>
      <p:sp>
        <p:nvSpPr>
          <p:cNvPr id="4" name="Slide Number Placeholder 3"/>
          <p:cNvSpPr>
            <a:spLocks noGrp="1"/>
          </p:cNvSpPr>
          <p:nvPr>
            <p:ph type="sldNum" sz="quarter" idx="5"/>
          </p:nvPr>
        </p:nvSpPr>
        <p:spPr/>
        <p:txBody>
          <a:bodyPr/>
          <a:lstStyle/>
          <a:p>
            <a:fld id="{38344347-940C-B14F-A2E1-ACCDC292FE89}" type="slidenum">
              <a:rPr lang="en-GB" smtClean="0"/>
              <a:t>2</a:t>
            </a:fld>
            <a:endParaRPr lang="en-GB" dirty="0"/>
          </a:p>
        </p:txBody>
      </p:sp>
    </p:spTree>
    <p:extLst>
      <p:ext uri="{BB962C8B-B14F-4D97-AF65-F5344CB8AC3E}">
        <p14:creationId xmlns:p14="http://schemas.microsoft.com/office/powerpoint/2010/main" val="3554683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 me introduce the Hourglass Model - and explain what were the grounds and means to the initial development of the model and its current update.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err="1"/>
              <a:t>The</a:t>
            </a:r>
            <a:r>
              <a:rPr lang="fi-FI" dirty="0"/>
              <a:t> </a:t>
            </a:r>
            <a:r>
              <a:rPr lang="fi-FI" dirty="0" err="1"/>
              <a:t>Hourglass</a:t>
            </a:r>
            <a:r>
              <a:rPr lang="fi-FI" dirty="0"/>
              <a:t> </a:t>
            </a:r>
            <a:r>
              <a:rPr lang="fi-FI" dirty="0" err="1"/>
              <a:t>Model</a:t>
            </a:r>
            <a:r>
              <a:rPr lang="fi-FI" dirty="0"/>
              <a:t> is a </a:t>
            </a:r>
            <a:r>
              <a:rPr lang="fi-FI" dirty="0" err="1"/>
              <a:t>part</a:t>
            </a:r>
            <a:r>
              <a:rPr lang="fi-FI" dirty="0"/>
              <a:t> of a </a:t>
            </a:r>
            <a:r>
              <a:rPr lang="fi-FI" dirty="0" err="1"/>
              <a:t>larger</a:t>
            </a:r>
            <a:r>
              <a:rPr lang="fi-FI" dirty="0"/>
              <a:t> </a:t>
            </a:r>
            <a:r>
              <a:rPr lang="fi-FI" dirty="0" err="1"/>
              <a:t>concept</a:t>
            </a:r>
            <a:r>
              <a:rPr lang="fi-FI" dirty="0"/>
              <a:t> </a:t>
            </a:r>
            <a:r>
              <a:rPr lang="fi-FI" dirty="0" err="1"/>
              <a:t>called</a:t>
            </a:r>
            <a:r>
              <a:rPr lang="fi-FI" dirty="0"/>
              <a:t> </a:t>
            </a:r>
            <a:r>
              <a:rPr lang="fi-FI" b="1" dirty="0" err="1"/>
              <a:t>the</a:t>
            </a:r>
            <a:r>
              <a:rPr lang="fi-FI" b="1" dirty="0"/>
              <a:t> AI </a:t>
            </a:r>
            <a:r>
              <a:rPr lang="fi-FI" b="1" dirty="0" err="1"/>
              <a:t>Governance</a:t>
            </a:r>
            <a:r>
              <a:rPr lang="fi-FI" b="1" dirty="0"/>
              <a:t> Framework</a:t>
            </a:r>
            <a:r>
              <a:rPr lang="fi-FI" dirty="0"/>
              <a:t>. It </a:t>
            </a:r>
            <a:r>
              <a:rPr lang="fi-FI" dirty="0" err="1"/>
              <a:t>also</a:t>
            </a:r>
            <a:r>
              <a:rPr lang="fi-FI" dirty="0"/>
              <a:t> </a:t>
            </a:r>
            <a:r>
              <a:rPr lang="fi-FI" dirty="0" err="1"/>
              <a:t>includes</a:t>
            </a:r>
            <a:r>
              <a:rPr lang="fi-FI" dirty="0"/>
              <a:t> a </a:t>
            </a:r>
            <a:r>
              <a:rPr lang="fi-FI" dirty="0" err="1"/>
              <a:t>detailed</a:t>
            </a:r>
            <a:r>
              <a:rPr lang="fi-FI" dirty="0"/>
              <a:t> </a:t>
            </a:r>
            <a:r>
              <a:rPr lang="fi-FI" dirty="0" err="1"/>
              <a:t>Task</a:t>
            </a:r>
            <a:r>
              <a:rPr lang="fi-FI" dirty="0"/>
              <a:t> </a:t>
            </a:r>
            <a:r>
              <a:rPr lang="fi-FI" dirty="0" err="1"/>
              <a:t>List</a:t>
            </a:r>
            <a:r>
              <a:rPr lang="fi-FI" dirty="0"/>
              <a:t> of AI </a:t>
            </a:r>
            <a:r>
              <a:rPr lang="fi-FI" dirty="0" err="1"/>
              <a:t>governance-related</a:t>
            </a:r>
            <a:r>
              <a:rPr lang="fi-FI" dirty="0"/>
              <a:t> </a:t>
            </a:r>
            <a:r>
              <a:rPr lang="fi-FI" dirty="0" err="1"/>
              <a:t>tasks</a:t>
            </a:r>
            <a:r>
              <a:rPr lang="fi-FI"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 original model (as seen on the left) was created in the earlier, narrow-AI context, when organizations developed or selected AI systems designed for a relatively specific task. Even then, responsible AI governance required a structured way to connect organizational accountability with activities across AI system development and operations, such as data, risk and impact management, and regulatory compliance.</a:t>
            </a:r>
            <a:r>
              <a:rPr lang="en-US" b="0" dirty="0"/>
              <a:t> </a:t>
            </a:r>
          </a:p>
          <a:p>
            <a:endParaRPr lang="en-US" b="0" dirty="0"/>
          </a:p>
          <a:p>
            <a:r>
              <a:rPr lang="en-US" b="0" dirty="0"/>
              <a:t>Hence, </a:t>
            </a:r>
            <a:r>
              <a:rPr lang="en-US" b="1" dirty="0"/>
              <a:t>The Hourglass Model </a:t>
            </a:r>
            <a:r>
              <a:rPr lang="en-US" dirty="0"/>
              <a:t>provides that overarching structure for overall AI governance, while the Task List introduces concrete governance tasks that organizations can adapt to their own context.</a:t>
            </a:r>
          </a:p>
          <a:p>
            <a:endParaRPr lang="en-US" dirty="0"/>
          </a:p>
          <a:p>
            <a:r>
              <a:rPr lang="en-US" dirty="0"/>
              <a:t>Generative AI has since then changed the environment. Organizations can now use general-purpose models from external providers, connect them to internal data, shape outputs through prompts and guardrails, and be affected by sudden model changes. The same model can be used in many contexts, and responsibility is often split between the provider and the organization deploying it.</a:t>
            </a:r>
          </a:p>
          <a:p>
            <a:endParaRPr lang="en-US" dirty="0"/>
          </a:p>
          <a:p>
            <a:r>
              <a:rPr lang="en-US" b="1" dirty="0"/>
              <a:t>The updated Hourglass Model </a:t>
            </a:r>
            <a:r>
              <a:rPr lang="en-US" dirty="0"/>
              <a:t>(as seen on the right) makes these generative-AI-specific risks and controls more explicit, strengthens sourcing and vendor governance, clarifies human oversight and AI competence, and explains how tasks can be applied depending on an organization's role and technical access. In short, the structure remains the same – but the visual representation and the task list needed and update due to the realities of GenAI and externally sourced systems.</a:t>
            </a:r>
          </a:p>
        </p:txBody>
      </p:sp>
      <p:sp>
        <p:nvSpPr>
          <p:cNvPr id="4" name="Slide Number Placeholder 3"/>
          <p:cNvSpPr>
            <a:spLocks noGrp="1"/>
          </p:cNvSpPr>
          <p:nvPr>
            <p:ph type="sldNum" sz="quarter" idx="5"/>
          </p:nvPr>
        </p:nvSpPr>
        <p:spPr/>
        <p:txBody>
          <a:bodyPr/>
          <a:lstStyle/>
          <a:p>
            <a:fld id="{38344347-940C-B14F-A2E1-ACCDC292FE89}" type="slidenum">
              <a:rPr lang="en-GB" smtClean="0"/>
              <a:t>3</a:t>
            </a:fld>
            <a:endParaRPr lang="en-GB" dirty="0"/>
          </a:p>
        </p:txBody>
      </p:sp>
    </p:spTree>
    <p:extLst>
      <p:ext uri="{BB962C8B-B14F-4D97-AF65-F5344CB8AC3E}">
        <p14:creationId xmlns:p14="http://schemas.microsoft.com/office/powerpoint/2010/main" val="2037384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did we scientifically approach this update? We started from examining the existing Hourglass Model, its Focus Areas and Task List.</a:t>
            </a:r>
          </a:p>
          <a:p>
            <a:endParaRPr lang="en-US" dirty="0"/>
          </a:p>
          <a:p>
            <a:r>
              <a:rPr lang="en-US" dirty="0"/>
              <a:t>To understand how it needed to evolve in the era of </a:t>
            </a:r>
            <a:r>
              <a:rPr lang="en-US" dirty="0" err="1"/>
              <a:t>GenAI</a:t>
            </a:r>
            <a:r>
              <a:rPr lang="en-US" dirty="0"/>
              <a:t>, we conducted semi-structured interviews with 23 experts working with generative AI. Importantly, the interviews were not just about asking experts what they thought of AI governance in general, but we also included a participatory co-design experiment, where the participants were invited to review the existing Focus Areas and suggest what should be retained, clarified, added or potentially even removed. The interview data was then coded and organized into broader categories, until main and subthemes were identified.</a:t>
            </a:r>
          </a:p>
          <a:p>
            <a:endParaRPr lang="en-US" dirty="0"/>
          </a:p>
          <a:p>
            <a:r>
              <a:rPr lang="en-US" dirty="0"/>
              <a:t>When mirroring the data with the previous Hourglass Model, we noticed that the main structure was actually still valid, but the individual tasks needed substantial refinement.</a:t>
            </a:r>
          </a:p>
          <a:p>
            <a:endParaRPr lang="en-US" dirty="0"/>
          </a:p>
          <a:p>
            <a:r>
              <a:rPr lang="en-US" b="1" dirty="0"/>
              <a:t>So, we used these insights to develop the 2026 Edition, in other words, the updated Hourglass Model and Task List.</a:t>
            </a:r>
          </a:p>
          <a:p>
            <a:endParaRPr lang="en-US" dirty="0"/>
          </a:p>
          <a:p>
            <a:r>
              <a:rPr lang="en-US" dirty="0"/>
              <a:t>After an initial round of updates, we conducted a follow-up evaluation survey, which gave us an indication of how the updated model was perceived by the experts. Now, let’s look at what actually changed in the Hourglass Model and Task List after the update.</a:t>
            </a:r>
          </a:p>
          <a:p>
            <a:endParaRPr lang="fi-FI" dirty="0"/>
          </a:p>
          <a:p>
            <a:endParaRPr lang="fi-FI" dirty="0"/>
          </a:p>
        </p:txBody>
      </p:sp>
      <p:sp>
        <p:nvSpPr>
          <p:cNvPr id="4" name="Slide Number Placeholder 3"/>
          <p:cNvSpPr>
            <a:spLocks noGrp="1"/>
          </p:cNvSpPr>
          <p:nvPr>
            <p:ph type="sldNum" sz="quarter" idx="5"/>
          </p:nvPr>
        </p:nvSpPr>
        <p:spPr/>
        <p:txBody>
          <a:bodyPr/>
          <a:lstStyle/>
          <a:p>
            <a:fld id="{38344347-940C-B14F-A2E1-ACCDC292FE89}" type="slidenum">
              <a:rPr lang="en-GB" smtClean="0"/>
              <a:t>4</a:t>
            </a:fld>
            <a:endParaRPr lang="en-GB" dirty="0"/>
          </a:p>
        </p:txBody>
      </p:sp>
    </p:spTree>
    <p:extLst>
      <p:ext uri="{BB962C8B-B14F-4D97-AF65-F5344CB8AC3E}">
        <p14:creationId xmlns:p14="http://schemas.microsoft.com/office/powerpoint/2010/main" val="3074499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you can see highlighted five developments in the updated Hourglass Model.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is </a:t>
            </a:r>
            <a:r>
              <a:rPr lang="en-US" b="1" dirty="0"/>
              <a:t>more explicit controls for generative AI</a:t>
            </a:r>
            <a:r>
              <a:rPr lang="en-US" dirty="0"/>
              <a:t>. This includes managing prompts and guardrails, tracking changes to models, evaluating generated outputs, and considering the specific risks associated with general-purpose AI models.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second development is </a:t>
            </a:r>
            <a:r>
              <a:rPr lang="en-US" b="1" dirty="0"/>
              <a:t>stronger vendor and sourcing governance</a:t>
            </a:r>
            <a:r>
              <a:rPr lang="en-US" dirty="0"/>
              <a:t>. When organizations rely on external AI models and services, they need to understand what their suppliers are responsible for, what information and documentation they can obtain, and how changes or incidents will be handled.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third is the </a:t>
            </a:r>
            <a:r>
              <a:rPr lang="en-US" b="1" dirty="0"/>
              <a:t>distinction between providers and deployers. </a:t>
            </a:r>
            <a:r>
              <a:rPr lang="en-US" dirty="0"/>
              <a:t>The updated version introduces clearer conventions for applying tasks proportionately to an organization's regulatory role and its access to the underlying technology. </a:t>
            </a:r>
          </a:p>
          <a:p>
            <a:endParaRPr lang="en-US" b="1" dirty="0"/>
          </a:p>
          <a:p>
            <a:r>
              <a:rPr lang="en-US" b="1" dirty="0"/>
              <a:t>The fourth is clearer human accountability</a:t>
            </a:r>
            <a:r>
              <a:rPr lang="en-US" dirty="0"/>
              <a:t>. The updated model makes responsibilities for AI systems more explicit, including human oversight, AI competence and training. Having an AI system in place is not enough; organizations also need people who understand their responsibilities and can intervene when necessary.</a:t>
            </a:r>
          </a:p>
          <a:p>
            <a:endParaRPr lang="en-US" dirty="0"/>
          </a:p>
          <a:p>
            <a:r>
              <a:rPr lang="en-US" b="1" dirty="0"/>
              <a:t>The fifth is more grounded transparency and explainability according to stakeholders’ needs.  </a:t>
            </a:r>
          </a:p>
          <a:p>
            <a:endParaRPr lang="en-US" b="1" dirty="0"/>
          </a:p>
          <a:p>
            <a:r>
              <a:rPr lang="en-US" dirty="0"/>
              <a:t>Let me make the changes more concrete by highlighting some examples from the updated Task List.</a:t>
            </a:r>
          </a:p>
          <a:p>
            <a:endParaRPr lang="en-US" dirty="0"/>
          </a:p>
        </p:txBody>
      </p:sp>
      <p:sp>
        <p:nvSpPr>
          <p:cNvPr id="4" name="Slide Number Placeholder 3"/>
          <p:cNvSpPr>
            <a:spLocks noGrp="1"/>
          </p:cNvSpPr>
          <p:nvPr>
            <p:ph type="sldNum" sz="quarter" idx="5"/>
          </p:nvPr>
        </p:nvSpPr>
        <p:spPr/>
        <p:txBody>
          <a:bodyPr/>
          <a:lstStyle/>
          <a:p>
            <a:fld id="{38344347-940C-B14F-A2E1-ACCDC292FE89}" type="slidenum">
              <a:rPr lang="en-GB" smtClean="0"/>
              <a:t>5</a:t>
            </a:fld>
            <a:endParaRPr lang="en-GB" dirty="0"/>
          </a:p>
        </p:txBody>
      </p:sp>
    </p:spTree>
    <p:extLst>
      <p:ext uri="{BB962C8B-B14F-4D97-AF65-F5344CB8AC3E}">
        <p14:creationId xmlns:p14="http://schemas.microsoft.com/office/powerpoint/2010/main" val="2228115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 first example, </a:t>
            </a:r>
            <a:r>
              <a:rPr lang="en-US" b="1" dirty="0"/>
              <a:t>generative AI and general-purpose AI risks. </a:t>
            </a:r>
            <a:r>
              <a:rPr lang="en-US" dirty="0"/>
              <a:t>The previous model already included model risk assessment. But now in the updated version, task E2 explicitly extends this to GPAI-specific risks, including systemic risks, capability limitations, misuse, and risks arising from fine-tuning.</a:t>
            </a:r>
          </a:p>
          <a:p>
            <a:endParaRPr lang="en-US" dirty="0"/>
          </a:p>
          <a:p>
            <a:r>
              <a:rPr lang="en-US" b="1" dirty="0"/>
              <a:t>Second, sourcing and vendor governance. </a:t>
            </a:r>
            <a:r>
              <a:rPr lang="en-US" dirty="0"/>
              <a:t>The updated version gives this area much more explicit attention, including the AI system sourcing and vendor governance task. Organizations are prompted to consider not only which system they acquire, but also vendor responsibilities, documentation and information duties, change notifications, and cooperation when incidents occur.</a:t>
            </a:r>
          </a:p>
          <a:p>
            <a:endParaRPr lang="en-US" dirty="0"/>
          </a:p>
          <a:p>
            <a:r>
              <a:rPr lang="en-US" b="1" dirty="0"/>
              <a:t>Third, the distinction between providers and deployers. </a:t>
            </a:r>
            <a:r>
              <a:rPr lang="en-US" dirty="0"/>
              <a:t>For example, a deployer may not be able to inspect a model or control its release cycle. The organization should then document the limitation and identify appropriate contractual or monitoring measures. The updated model also introduces the AI Model Owner role, where “</a:t>
            </a:r>
            <a:r>
              <a:rPr lang="fi-FI" sz="1200" b="0" i="0" kern="1200" dirty="0" err="1">
                <a:solidFill>
                  <a:schemeClr val="tx1"/>
                </a:solidFill>
                <a:effectLst/>
                <a:latin typeface="+mn-lt"/>
                <a:ea typeface="+mn-ea"/>
                <a:cs typeface="+mn-cs"/>
              </a:rPr>
              <a:t>Each</a:t>
            </a:r>
            <a:r>
              <a:rPr lang="fi-FI" sz="1200" b="0" i="0" kern="1200" dirty="0">
                <a:solidFill>
                  <a:schemeClr val="tx1"/>
                </a:solidFill>
                <a:effectLst/>
                <a:latin typeface="+mn-lt"/>
                <a:ea typeface="+mn-ea"/>
                <a:cs typeface="+mn-cs"/>
              </a:rPr>
              <a:t> AI </a:t>
            </a:r>
            <a:r>
              <a:rPr lang="fi-FI" sz="1200" b="0" i="0" kern="1200" dirty="0" err="1">
                <a:solidFill>
                  <a:schemeClr val="tx1"/>
                </a:solidFill>
                <a:effectLst/>
                <a:latin typeface="+mn-lt"/>
                <a:ea typeface="+mn-ea"/>
                <a:cs typeface="+mn-cs"/>
              </a:rPr>
              <a:t>system</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should</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have</a:t>
            </a:r>
            <a:r>
              <a:rPr lang="fi-FI" sz="1200" b="0" i="0" kern="1200" dirty="0">
                <a:solidFill>
                  <a:schemeClr val="tx1"/>
                </a:solidFill>
                <a:effectLst/>
                <a:latin typeface="+mn-lt"/>
                <a:ea typeface="+mn-ea"/>
                <a:cs typeface="+mn-cs"/>
              </a:rPr>
              <a:t> an </a:t>
            </a:r>
            <a:r>
              <a:rPr lang="fi-FI" sz="1200" b="0" i="0" kern="1200" dirty="0" err="1">
                <a:solidFill>
                  <a:schemeClr val="tx1"/>
                </a:solidFill>
                <a:effectLst/>
                <a:latin typeface="+mn-lt"/>
                <a:ea typeface="+mn-ea"/>
                <a:cs typeface="+mn-cs"/>
              </a:rPr>
              <a:t>organizational</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owner</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accountable</a:t>
            </a:r>
            <a:r>
              <a:rPr lang="fi-FI" sz="1200" b="0" i="0" kern="1200" dirty="0">
                <a:solidFill>
                  <a:schemeClr val="tx1"/>
                </a:solidFill>
                <a:effectLst/>
                <a:latin typeface="+mn-lt"/>
                <a:ea typeface="+mn-ea"/>
                <a:cs typeface="+mn-cs"/>
              </a:rPr>
              <a:t> for </a:t>
            </a:r>
            <a:r>
              <a:rPr lang="fi-FI" sz="1200" b="0" i="0" kern="1200" dirty="0" err="1">
                <a:solidFill>
                  <a:schemeClr val="tx1"/>
                </a:solidFill>
                <a:effectLst/>
                <a:latin typeface="+mn-lt"/>
                <a:ea typeface="+mn-ea"/>
                <a:cs typeface="+mn-cs"/>
              </a:rPr>
              <a:t>its</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development</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deployment</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operations</a:t>
            </a:r>
            <a:r>
              <a:rPr lang="fi-FI" sz="1200" b="0" i="0" kern="1200" dirty="0">
                <a:solidFill>
                  <a:schemeClr val="tx1"/>
                </a:solidFill>
                <a:effectLst/>
                <a:latin typeface="+mn-lt"/>
                <a:ea typeface="+mn-ea"/>
                <a:cs typeface="+mn-cs"/>
              </a:rPr>
              <a:t>, and </a:t>
            </a:r>
            <a:r>
              <a:rPr lang="fi-FI" sz="1200" b="0" i="0" kern="1200" dirty="0" err="1">
                <a:solidFill>
                  <a:schemeClr val="tx1"/>
                </a:solidFill>
                <a:effectLst/>
                <a:latin typeface="+mn-lt"/>
                <a:ea typeface="+mn-ea"/>
                <a:cs typeface="+mn-cs"/>
              </a:rPr>
              <a:t>ultimately</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retirement</a:t>
            </a:r>
            <a:r>
              <a:rPr lang="fi-FI" sz="1200" b="0" i="0" kern="1200" dirty="0">
                <a:solidFill>
                  <a:schemeClr val="tx1"/>
                </a:solidFill>
                <a:effectLst/>
                <a:latin typeface="+mn-lt"/>
                <a:ea typeface="+mn-ea"/>
                <a:cs typeface="+mn-cs"/>
              </a:rPr>
              <a:t> in </a:t>
            </a:r>
            <a:r>
              <a:rPr lang="fi-FI" sz="1200" b="0" i="0" kern="1200" dirty="0" err="1">
                <a:solidFill>
                  <a:schemeClr val="tx1"/>
                </a:solidFill>
                <a:effectLst/>
                <a:latin typeface="+mn-lt"/>
                <a:ea typeface="+mn-ea"/>
                <a:cs typeface="+mn-cs"/>
              </a:rPr>
              <a:t>cooperation</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with</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the</a:t>
            </a:r>
            <a:r>
              <a:rPr lang="fi-FI" sz="1200" b="0" i="0" kern="1200" dirty="0">
                <a:solidFill>
                  <a:schemeClr val="tx1"/>
                </a:solidFill>
                <a:effectLst/>
                <a:latin typeface="+mn-lt"/>
                <a:ea typeface="+mn-ea"/>
                <a:cs typeface="+mn-cs"/>
              </a:rPr>
              <a:t> </a:t>
            </a:r>
            <a:r>
              <a:rPr lang="fi-FI" sz="1200" b="0" i="0" kern="1200" dirty="0" err="1">
                <a:solidFill>
                  <a:schemeClr val="tx1"/>
                </a:solidFill>
                <a:effectLst/>
                <a:latin typeface="+mn-lt"/>
                <a:ea typeface="+mn-ea"/>
                <a:cs typeface="+mn-cs"/>
              </a:rPr>
              <a:t>Head</a:t>
            </a:r>
            <a:r>
              <a:rPr lang="fi-FI" sz="1200" b="0" i="0" kern="1200" dirty="0">
                <a:solidFill>
                  <a:schemeClr val="tx1"/>
                </a:solidFill>
                <a:effectLst/>
                <a:latin typeface="+mn-lt"/>
                <a:ea typeface="+mn-ea"/>
                <a:cs typeface="+mn-cs"/>
              </a:rPr>
              <a:t> of AI.”</a:t>
            </a:r>
          </a:p>
          <a:p>
            <a:endParaRPr lang="en-US" dirty="0"/>
          </a:p>
          <a:p>
            <a:r>
              <a:rPr lang="en-US" b="1" dirty="0"/>
              <a:t>Fourth, human oversight and AI competence. </a:t>
            </a:r>
            <a:r>
              <a:rPr lang="en-US" dirty="0"/>
              <a:t>Human oversight and AI competence and training now have their own explicit tasks, A4 and A5. This makes it clearer that governance requires defined oversight responsibilities and people with the competence to carry them out.</a:t>
            </a:r>
          </a:p>
          <a:p>
            <a:endParaRPr lang="en-US" dirty="0"/>
          </a:p>
          <a:p>
            <a:r>
              <a:rPr lang="en-US" b="1" dirty="0"/>
              <a:t>Finally, transparency and explainability. </a:t>
            </a:r>
            <a:r>
              <a:rPr lang="en-US" dirty="0"/>
              <a:t>The earlier model already included transparency, explainability and contestability, so these are not entirely new concepts. The updated version reframes the focus area around transparency and explainability and extends the task descriptions. The emphasis is on assessing what stakeholders need, designing appropriate measures, validating them, and monitoring and reviewing them.</a:t>
            </a:r>
          </a:p>
          <a:p>
            <a:endParaRPr lang="en-US" dirty="0"/>
          </a:p>
          <a:p>
            <a:r>
              <a:rPr lang="en-US" dirty="0"/>
              <a:t>So, the overall change is more explicit treatment of the governance challenges that arise when AI is generative, externally sourced and used in different organizational and regulatory roles.</a:t>
            </a:r>
          </a:p>
          <a:p>
            <a:endParaRPr lang="fi-FI" dirty="0"/>
          </a:p>
        </p:txBody>
      </p:sp>
      <p:sp>
        <p:nvSpPr>
          <p:cNvPr id="4" name="Slide Number Placeholder 3"/>
          <p:cNvSpPr>
            <a:spLocks noGrp="1"/>
          </p:cNvSpPr>
          <p:nvPr>
            <p:ph type="sldNum" sz="quarter" idx="5"/>
          </p:nvPr>
        </p:nvSpPr>
        <p:spPr/>
        <p:txBody>
          <a:bodyPr/>
          <a:lstStyle/>
          <a:p>
            <a:fld id="{38344347-940C-B14F-A2E1-ACCDC292FE89}" type="slidenum">
              <a:rPr lang="en-GB" smtClean="0"/>
              <a:t>6</a:t>
            </a:fld>
            <a:endParaRPr lang="en-GB" dirty="0"/>
          </a:p>
        </p:txBody>
      </p:sp>
    </p:spTree>
    <p:extLst>
      <p:ext uri="{BB962C8B-B14F-4D97-AF65-F5344CB8AC3E}">
        <p14:creationId xmlns:p14="http://schemas.microsoft.com/office/powerpoint/2010/main" val="2619380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after the brief introduction to the updated model, I’d like to share some initial feedback that we received from the experts about the changes. As previously mentioned, we sent out a follow-up evaluation survey to all 23 participants after the round of initial changes had been made to the Hourglass Model and Task List. </a:t>
            </a:r>
            <a:r>
              <a:rPr lang="en-US" b="1" dirty="0"/>
              <a:t>So, what did the experts think of the updated model? </a:t>
            </a:r>
          </a:p>
          <a:p>
            <a:endParaRPr lang="en-US" dirty="0"/>
          </a:p>
          <a:p>
            <a:r>
              <a:rPr lang="en-US" dirty="0"/>
              <a:t>Overall, the feedback was very encouraging. Respondents recognized the model’s usefulness and organizational relevance, and some specifically welcomed its treatment of transparency and explainability. The top-down structure was also seen as useful.</a:t>
            </a:r>
          </a:p>
          <a:p>
            <a:endParaRPr lang="en-US" dirty="0"/>
          </a:p>
          <a:p>
            <a:r>
              <a:rPr lang="en-US" dirty="0"/>
              <a:t>At the same time, the feedback highlighted areas where the model could still be improved. One concern was that some tasks remain quite high-level. A reference model can help organizations identify what they need to address, but practitioners may also need more concrete guidance on how to do it. Participants also raised questions about the distinction between an AI system and an AI model, as well as potential overlap between some of the impact-management tasks.</a:t>
            </a:r>
          </a:p>
          <a:p>
            <a:endParaRPr lang="en-US" dirty="0"/>
          </a:p>
          <a:p>
            <a:r>
              <a:rPr lang="en-US" dirty="0"/>
              <a:t>Another emerging theme was the need to address AI agent autonomy explicitly, because access rights, cybersecurity implications, and lifecycle management can create additional governance challenges.</a:t>
            </a:r>
          </a:p>
          <a:p>
            <a:endParaRPr lang="en-US" dirty="0"/>
          </a:p>
          <a:p>
            <a:r>
              <a:rPr lang="en-US" dirty="0"/>
              <a:t>Finally, there was a concern that governance could become a tick-box exercise in that organizations might document that tasks have been completed without necessarily changing their practices.</a:t>
            </a:r>
          </a:p>
          <a:p>
            <a:endParaRPr lang="en-US" dirty="0"/>
          </a:p>
          <a:p>
            <a:r>
              <a:rPr lang="en-US" dirty="0"/>
              <a:t>These comments are valuable because they remind us that a comprehensive framework is only one part of the solution. It also needs to be understandable, applicable and connected to real organizational work.</a:t>
            </a:r>
          </a:p>
        </p:txBody>
      </p:sp>
      <p:sp>
        <p:nvSpPr>
          <p:cNvPr id="4" name="Slide Number Placeholder 3"/>
          <p:cNvSpPr>
            <a:spLocks noGrp="1"/>
          </p:cNvSpPr>
          <p:nvPr>
            <p:ph type="sldNum" sz="quarter" idx="5"/>
          </p:nvPr>
        </p:nvSpPr>
        <p:spPr/>
        <p:txBody>
          <a:bodyPr/>
          <a:lstStyle/>
          <a:p>
            <a:fld id="{38344347-940C-B14F-A2E1-ACCDC292FE89}" type="slidenum">
              <a:rPr lang="en-GB" smtClean="0"/>
              <a:t>7</a:t>
            </a:fld>
            <a:endParaRPr lang="en-GB" dirty="0"/>
          </a:p>
        </p:txBody>
      </p:sp>
    </p:spTree>
    <p:extLst>
      <p:ext uri="{BB962C8B-B14F-4D97-AF65-F5344CB8AC3E}">
        <p14:creationId xmlns:p14="http://schemas.microsoft.com/office/powerpoint/2010/main" val="1146613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updated Hourglass Model and Task List are intended for organizations across sectors, and it can help different stakeholders around AI systems work from a shared structure.</a:t>
            </a:r>
          </a:p>
          <a:p>
            <a:r>
              <a:rPr lang="en-US" dirty="0"/>
              <a:t> </a:t>
            </a:r>
          </a:p>
          <a:p>
            <a:r>
              <a:rPr lang="en-US" b="1" dirty="0"/>
              <a:t>First, organizations in finance. </a:t>
            </a:r>
            <a:r>
              <a:rPr lang="fi-FI" dirty="0"/>
              <a:t>Financial </a:t>
            </a:r>
            <a:r>
              <a:rPr lang="fi-FI" dirty="0" err="1"/>
              <a:t>institutions</a:t>
            </a:r>
            <a:r>
              <a:rPr lang="fi-FI" dirty="0"/>
              <a:t> </a:t>
            </a:r>
            <a:r>
              <a:rPr lang="fi-FI" dirty="0" err="1"/>
              <a:t>operate</a:t>
            </a:r>
            <a:r>
              <a:rPr lang="fi-FI" dirty="0"/>
              <a:t> in </a:t>
            </a:r>
            <a:r>
              <a:rPr lang="fi-FI" dirty="0" err="1"/>
              <a:t>highly</a:t>
            </a:r>
            <a:r>
              <a:rPr lang="fi-FI" dirty="0"/>
              <a:t> </a:t>
            </a:r>
            <a:r>
              <a:rPr lang="fi-FI" dirty="0" err="1"/>
              <a:t>regulated</a:t>
            </a:r>
            <a:r>
              <a:rPr lang="fi-FI" dirty="0"/>
              <a:t> </a:t>
            </a:r>
            <a:r>
              <a:rPr lang="fi-FI" dirty="0" err="1"/>
              <a:t>environments</a:t>
            </a:r>
            <a:r>
              <a:rPr lang="fi-FI" dirty="0"/>
              <a:t> </a:t>
            </a:r>
            <a:r>
              <a:rPr lang="fi-FI" dirty="0" err="1"/>
              <a:t>where</a:t>
            </a:r>
            <a:r>
              <a:rPr lang="fi-FI" dirty="0"/>
              <a:t> </a:t>
            </a:r>
            <a:r>
              <a:rPr lang="fi-FI" dirty="0" err="1"/>
              <a:t>decisions</a:t>
            </a:r>
            <a:r>
              <a:rPr lang="fi-FI" dirty="0"/>
              <a:t> </a:t>
            </a:r>
            <a:r>
              <a:rPr lang="fi-FI" dirty="0" err="1"/>
              <a:t>can</a:t>
            </a:r>
            <a:r>
              <a:rPr lang="fi-FI" dirty="0"/>
              <a:t> </a:t>
            </a:r>
            <a:r>
              <a:rPr lang="fi-FI" dirty="0" err="1"/>
              <a:t>directly</a:t>
            </a:r>
            <a:r>
              <a:rPr lang="fi-FI" dirty="0"/>
              <a:t> </a:t>
            </a:r>
            <a:r>
              <a:rPr lang="fi-FI" dirty="0" err="1"/>
              <a:t>affect</a:t>
            </a:r>
            <a:r>
              <a:rPr lang="fi-FI" dirty="0"/>
              <a:t> a </a:t>
            </a:r>
            <a:r>
              <a:rPr lang="fi-FI" dirty="0" err="1"/>
              <a:t>customer’s</a:t>
            </a:r>
            <a:r>
              <a:rPr lang="fi-FI" dirty="0"/>
              <a:t> </a:t>
            </a:r>
            <a:r>
              <a:rPr lang="fi-FI" dirty="0" err="1"/>
              <a:t>financial</a:t>
            </a:r>
            <a:r>
              <a:rPr lang="fi-FI" dirty="0"/>
              <a:t> </a:t>
            </a:r>
            <a:r>
              <a:rPr lang="fi-FI" dirty="0" err="1"/>
              <a:t>security</a:t>
            </a:r>
            <a:r>
              <a:rPr lang="fi-FI" dirty="0"/>
              <a:t> and </a:t>
            </a:r>
            <a:r>
              <a:rPr lang="fi-FI" dirty="0" err="1"/>
              <a:t>access</a:t>
            </a:r>
            <a:r>
              <a:rPr lang="fi-FI" dirty="0"/>
              <a:t> to </a:t>
            </a:r>
            <a:r>
              <a:rPr lang="fi-FI" dirty="0" err="1"/>
              <a:t>services</a:t>
            </a:r>
            <a:r>
              <a:rPr lang="fi-FI" dirty="0"/>
              <a:t>. </a:t>
            </a:r>
            <a:r>
              <a:rPr lang="fi-FI" dirty="0" err="1"/>
              <a:t>Their</a:t>
            </a:r>
            <a:r>
              <a:rPr lang="fi-FI" dirty="0"/>
              <a:t> </a:t>
            </a:r>
            <a:r>
              <a:rPr lang="fi-FI" dirty="0" err="1"/>
              <a:t>decisions</a:t>
            </a:r>
            <a:r>
              <a:rPr lang="fi-FI" dirty="0"/>
              <a:t> </a:t>
            </a:r>
            <a:r>
              <a:rPr lang="fi-FI" dirty="0" err="1"/>
              <a:t>must</a:t>
            </a:r>
            <a:r>
              <a:rPr lang="fi-FI" dirty="0"/>
              <a:t> </a:t>
            </a:r>
            <a:r>
              <a:rPr lang="fi-FI" dirty="0" err="1"/>
              <a:t>be</a:t>
            </a:r>
            <a:r>
              <a:rPr lang="fi-FI" dirty="0"/>
              <a:t> </a:t>
            </a:r>
            <a:r>
              <a:rPr lang="fi-FI" dirty="0" err="1"/>
              <a:t>reliable</a:t>
            </a:r>
            <a:r>
              <a:rPr lang="fi-FI" dirty="0"/>
              <a:t>, </a:t>
            </a:r>
            <a:r>
              <a:rPr lang="fi-FI" dirty="0" err="1"/>
              <a:t>accountable</a:t>
            </a:r>
            <a:r>
              <a:rPr lang="fi-FI" dirty="0"/>
              <a:t>, and </a:t>
            </a:r>
            <a:r>
              <a:rPr lang="fi-FI" dirty="0" err="1"/>
              <a:t>compliant</a:t>
            </a:r>
            <a:r>
              <a:rPr lang="fi-FI" dirty="0"/>
              <a:t> </a:t>
            </a:r>
            <a:r>
              <a:rPr lang="fi-FI" dirty="0" err="1"/>
              <a:t>with</a:t>
            </a:r>
            <a:r>
              <a:rPr lang="fi-FI" dirty="0"/>
              <a:t> </a:t>
            </a:r>
            <a:r>
              <a:rPr lang="fi-FI" dirty="0" err="1"/>
              <a:t>regulatory</a:t>
            </a:r>
            <a:r>
              <a:rPr lang="fi-FI" dirty="0"/>
              <a:t> </a:t>
            </a:r>
            <a:r>
              <a:rPr lang="fi-FI" dirty="0" err="1"/>
              <a:t>requirements</a:t>
            </a:r>
            <a:r>
              <a:rPr lang="fi-FI" dirty="0"/>
              <a:t>, </a:t>
            </a:r>
            <a:r>
              <a:rPr lang="fi-FI" dirty="0" err="1"/>
              <a:t>while</a:t>
            </a:r>
            <a:r>
              <a:rPr lang="fi-FI" dirty="0"/>
              <a:t> </a:t>
            </a:r>
            <a:r>
              <a:rPr lang="fi-FI" dirty="0" err="1"/>
              <a:t>managing</a:t>
            </a:r>
            <a:r>
              <a:rPr lang="fi-FI" dirty="0"/>
              <a:t> </a:t>
            </a:r>
            <a:r>
              <a:rPr lang="fi-FI" dirty="0" err="1"/>
              <a:t>risks</a:t>
            </a:r>
            <a:r>
              <a:rPr lang="fi-FI" dirty="0"/>
              <a:t> and </a:t>
            </a:r>
            <a:r>
              <a:rPr lang="fi-FI" dirty="0" err="1"/>
              <a:t>maintaining</a:t>
            </a:r>
            <a:r>
              <a:rPr lang="fi-FI" dirty="0"/>
              <a:t> </a:t>
            </a:r>
            <a:r>
              <a:rPr lang="fi-FI" dirty="0" err="1"/>
              <a:t>customer</a:t>
            </a:r>
            <a:r>
              <a:rPr lang="fi-FI" dirty="0"/>
              <a:t> </a:t>
            </a:r>
            <a:r>
              <a:rPr lang="fi-FI" dirty="0" err="1"/>
              <a:t>trust</a:t>
            </a:r>
            <a:r>
              <a:rPr lang="fi-FI" dirty="0"/>
              <a:t>. </a:t>
            </a:r>
            <a:r>
              <a:rPr lang="en-US" dirty="0"/>
              <a:t>The Hourglass Model can be particularly useful where risk management and regulatory obligations are central.</a:t>
            </a:r>
          </a:p>
          <a:p>
            <a:endParaRPr lang="en-US" dirty="0"/>
          </a:p>
          <a:p>
            <a:r>
              <a:rPr lang="en-US" b="1" dirty="0"/>
              <a:t>Second, the public sector. </a:t>
            </a:r>
            <a:r>
              <a:rPr lang="en-US" dirty="0"/>
              <a:t>Public organizations can use the model to consider legal obligations, public responsibilities and the needs of affected stakeholders when deciding how AI should be used. The task list can help them document decisions, assign responsibility and ensure that risks and impacts are considered in the actual service context.</a:t>
            </a:r>
          </a:p>
          <a:p>
            <a:endParaRPr lang="en-US" dirty="0"/>
          </a:p>
          <a:p>
            <a:r>
              <a:rPr lang="en-US" b="1" dirty="0"/>
              <a:t>Third, IT services. </a:t>
            </a:r>
            <a:r>
              <a:rPr lang="en-US" dirty="0"/>
              <a:t>Organizations that develop, integrate or supply AI systems can use the model to structure their own governance work and clarify what documentation, information and change communication they provide to customers. This can support clearer responsibilities between the provider and the organization deploying the system.</a:t>
            </a:r>
          </a:p>
          <a:p>
            <a:endParaRPr lang="en-US" dirty="0"/>
          </a:p>
          <a:p>
            <a:r>
              <a:rPr lang="en-US" dirty="0"/>
              <a:t>In practice, an organization could begin by mapping its existing governance practices against the relevant tasks. It could then identify gaps for a particular AI system or use case, assign responsibilities, and decide how those gaps should be addressed.</a:t>
            </a:r>
          </a:p>
          <a:p>
            <a:endParaRPr lang="en-US" dirty="0"/>
          </a:p>
          <a:p>
            <a:r>
              <a:rPr lang="en-US" dirty="0"/>
              <a:t>But there is an important distinction here: the Hourglass Model is a reference model, not a mandatory checklist. The tasks need to be adapted to the organization’s context, the system’s risks, the organization’s role and the information or technical access available to it. For example, an organization using an external model may not be able to inspect the model itself. In that case, it needs to understand those limitations and consider what other controls or safeguards are possible.</a:t>
            </a:r>
          </a:p>
        </p:txBody>
      </p:sp>
      <p:sp>
        <p:nvSpPr>
          <p:cNvPr id="4" name="Slide Number Placeholder 3"/>
          <p:cNvSpPr>
            <a:spLocks noGrp="1"/>
          </p:cNvSpPr>
          <p:nvPr>
            <p:ph type="sldNum" sz="quarter" idx="5"/>
          </p:nvPr>
        </p:nvSpPr>
        <p:spPr/>
        <p:txBody>
          <a:bodyPr/>
          <a:lstStyle/>
          <a:p>
            <a:fld id="{38344347-940C-B14F-A2E1-ACCDC292FE89}" type="slidenum">
              <a:rPr lang="en-GB" smtClean="0"/>
              <a:t>8</a:t>
            </a:fld>
            <a:endParaRPr lang="en-GB" dirty="0"/>
          </a:p>
        </p:txBody>
      </p:sp>
    </p:spTree>
    <p:extLst>
      <p:ext uri="{BB962C8B-B14F-4D97-AF65-F5344CB8AC3E}">
        <p14:creationId xmlns:p14="http://schemas.microsoft.com/office/powerpoint/2010/main" val="427739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now like to show you how the updated Hourglass Model can be explored in practice. We have made the model available in an interactive format on the FLAIG website. With the interactive model, you can explore the focus areas and the associated governance tasks fully.</a:t>
            </a:r>
          </a:p>
          <a:p>
            <a:endParaRPr lang="en-US" dirty="0"/>
          </a:p>
          <a:p>
            <a:r>
              <a:rPr lang="en-US" dirty="0"/>
              <a:t>[Open the interactive model.]</a:t>
            </a:r>
          </a:p>
          <a:p>
            <a:endParaRPr lang="en-US" dirty="0"/>
          </a:p>
          <a:p>
            <a:r>
              <a:rPr lang="en-US" dirty="0"/>
              <a:t>I’ll start with accountability and ownership. This focus area provides the organizational foundation: who is responsible for AI governance, how responsibilities are assigned at the system level, and how human oversight and competence are addressed.</a:t>
            </a:r>
          </a:p>
          <a:p>
            <a:endParaRPr lang="en-US" dirty="0"/>
          </a:p>
          <a:p>
            <a:r>
              <a:rPr lang="en-US" dirty="0"/>
              <a:t>[Open the accountability and ownership focus area.]</a:t>
            </a:r>
          </a:p>
          <a:p>
            <a:endParaRPr lang="en-US" dirty="0"/>
          </a:p>
          <a:p>
            <a:r>
              <a:rPr lang="en-US" dirty="0"/>
              <a:t>Next, let’s look at the AI system focus area. These tasks help organizations consider the responsibilities that arise with AI systems in general, and also, when they rely on external AI systems or models, including documentation, supplier communication and changes introduced by a provider.</a:t>
            </a:r>
          </a:p>
          <a:p>
            <a:endParaRPr lang="en-US" dirty="0"/>
          </a:p>
          <a:p>
            <a:r>
              <a:rPr lang="en-US" dirty="0"/>
              <a:t>[Open the relevant vendor-governance and version-control tasks.]</a:t>
            </a:r>
          </a:p>
          <a:p>
            <a:endParaRPr lang="en-US" dirty="0"/>
          </a:p>
          <a:p>
            <a:r>
              <a:rPr lang="en-US" dirty="0"/>
              <a:t>Finally, we can look at risk management. The updated model makes the relevance of generative AI and general-purpose AI more explicit, including the assessment of potential harms, model limitations and risks associated with fine-tuning.</a:t>
            </a:r>
          </a:p>
          <a:p>
            <a:endParaRPr lang="en-US" dirty="0"/>
          </a:p>
          <a:p>
            <a:r>
              <a:rPr lang="en-US" dirty="0"/>
              <a:t>[Open the relevant risk-management tasks.]</a:t>
            </a:r>
          </a:p>
          <a:p>
            <a:endParaRPr lang="en-US" dirty="0"/>
          </a:p>
          <a:p>
            <a:r>
              <a:rPr lang="en-US" dirty="0"/>
              <a:t>The important point is that these tasks are connected. A change in a model can affect system validation, risk assessments, monitoring and potentially regulatory compliance. The framework helps organizations see these issues as parts of a broader governance process rather than as separate, isolated activities.</a:t>
            </a:r>
          </a:p>
          <a:p>
            <a:endParaRPr lang="en-US" dirty="0"/>
          </a:p>
          <a:p>
            <a:r>
              <a:rPr lang="en-US" dirty="0"/>
              <a:t>The interactive version is intended to make that structure easier to navigate and help practitioners identify the tasks most relevant to their own context. You can freely explore the model in more detail on the FLAIG website, I can paste the link into the chat soon.</a:t>
            </a:r>
            <a:endParaRPr lang="fi-FI" dirty="0"/>
          </a:p>
        </p:txBody>
      </p:sp>
      <p:sp>
        <p:nvSpPr>
          <p:cNvPr id="4" name="Slide Number Placeholder 3"/>
          <p:cNvSpPr>
            <a:spLocks noGrp="1"/>
          </p:cNvSpPr>
          <p:nvPr>
            <p:ph type="sldNum" sz="quarter" idx="5"/>
          </p:nvPr>
        </p:nvSpPr>
        <p:spPr/>
        <p:txBody>
          <a:bodyPr/>
          <a:lstStyle/>
          <a:p>
            <a:fld id="{38344347-940C-B14F-A2E1-ACCDC292FE89}" type="slidenum">
              <a:rPr lang="en-GB" smtClean="0"/>
              <a:t>9</a:t>
            </a:fld>
            <a:endParaRPr lang="en-GB" dirty="0"/>
          </a:p>
        </p:txBody>
      </p:sp>
    </p:spTree>
    <p:extLst>
      <p:ext uri="{BB962C8B-B14F-4D97-AF65-F5344CB8AC3E}">
        <p14:creationId xmlns:p14="http://schemas.microsoft.com/office/powerpoint/2010/main" val="2908208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conclude, the updated Hourglass Model aims to bring organizational AI governance closer to the realities of GenAI and externally sourced models.</a:t>
            </a:r>
          </a:p>
          <a:p>
            <a:endParaRPr lang="en-US" dirty="0"/>
          </a:p>
          <a:p>
            <a:r>
              <a:rPr lang="en-US" dirty="0"/>
              <a:t>The next step is to: </a:t>
            </a:r>
          </a:p>
          <a:p>
            <a:pPr marL="228600" indent="-228600">
              <a:buAutoNum type="arabicPeriod"/>
            </a:pPr>
            <a:r>
              <a:rPr lang="en-US" dirty="0"/>
              <a:t>First, Examine how organizations can apply the updated Hourglass Model in practice, and what guidance they need to make it useful. </a:t>
            </a:r>
          </a:p>
          <a:p>
            <a:pPr marL="228600" indent="-228600">
              <a:buAutoNum type="arabicPeriod"/>
            </a:pPr>
            <a:endParaRPr lang="en-US" dirty="0"/>
          </a:p>
          <a:p>
            <a:pPr marL="228600" indent="-228600">
              <a:buAutoNum type="arabicPeriod"/>
            </a:pPr>
            <a:r>
              <a:rPr lang="en-US" dirty="0"/>
              <a:t>Second, Perform a naturalistic validation in an organizational setting, which is planned to take place in the near future. </a:t>
            </a:r>
          </a:p>
          <a:p>
            <a:pPr marL="228600" indent="-228600">
              <a:buAutoNum type="arabicPeriod"/>
            </a:pPr>
            <a:endParaRPr lang="en-US" dirty="0"/>
          </a:p>
          <a:p>
            <a:pPr marL="228600" indent="-228600">
              <a:buAutoNum type="arabicPeriod"/>
            </a:pPr>
            <a:r>
              <a:rPr lang="en-US" dirty="0"/>
              <a:t>And third, Conduct further research to address emerging challenges, including AI governance for AI agents.</a:t>
            </a:r>
          </a:p>
          <a:p>
            <a:endParaRPr lang="en-US" dirty="0"/>
          </a:p>
          <a:p>
            <a:r>
              <a:rPr lang="en-US" dirty="0"/>
              <a:t>Ultimately, the goal is “less governance documentation for its own sake – and more governance practices that are meaningful and effective in their actual operating contexts.”</a:t>
            </a:r>
          </a:p>
          <a:p>
            <a:endParaRPr lang="fi-FI" dirty="0"/>
          </a:p>
        </p:txBody>
      </p:sp>
      <p:sp>
        <p:nvSpPr>
          <p:cNvPr id="4" name="Slide Number Placeholder 3"/>
          <p:cNvSpPr>
            <a:spLocks noGrp="1"/>
          </p:cNvSpPr>
          <p:nvPr>
            <p:ph type="sldNum" sz="quarter" idx="5"/>
          </p:nvPr>
        </p:nvSpPr>
        <p:spPr/>
        <p:txBody>
          <a:bodyPr/>
          <a:lstStyle/>
          <a:p>
            <a:fld id="{38344347-940C-B14F-A2E1-ACCDC292FE89}" type="slidenum">
              <a:rPr lang="en-GB" smtClean="0"/>
              <a:t>10</a:t>
            </a:fld>
            <a:endParaRPr lang="en-GB" dirty="0"/>
          </a:p>
        </p:txBody>
      </p:sp>
    </p:spTree>
    <p:extLst>
      <p:ext uri="{BB962C8B-B14F-4D97-AF65-F5344CB8AC3E}">
        <p14:creationId xmlns:p14="http://schemas.microsoft.com/office/powerpoint/2010/main" val="3903272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dirty="0" err="1"/>
              <a:t>That’s</a:t>
            </a:r>
            <a:r>
              <a:rPr lang="fi-FI" dirty="0"/>
              <a:t> it for my </a:t>
            </a:r>
            <a:r>
              <a:rPr lang="fi-FI" dirty="0" err="1"/>
              <a:t>part</a:t>
            </a:r>
            <a:r>
              <a:rPr lang="fi-FI" dirty="0"/>
              <a:t>! Hope </a:t>
            </a:r>
            <a:r>
              <a:rPr lang="fi-FI" dirty="0" err="1"/>
              <a:t>you</a:t>
            </a:r>
            <a:r>
              <a:rPr lang="fi-FI" dirty="0"/>
              <a:t> </a:t>
            </a:r>
            <a:r>
              <a:rPr lang="fi-FI" dirty="0" err="1"/>
              <a:t>enjoyed</a:t>
            </a:r>
            <a:r>
              <a:rPr lang="fi-FI" dirty="0"/>
              <a:t> </a:t>
            </a:r>
            <a:r>
              <a:rPr lang="fi-FI" dirty="0" err="1"/>
              <a:t>the</a:t>
            </a:r>
            <a:r>
              <a:rPr lang="fi-FI" dirty="0"/>
              <a:t> </a:t>
            </a:r>
            <a:r>
              <a:rPr lang="fi-FI" dirty="0" err="1"/>
              <a:t>presentation</a:t>
            </a:r>
            <a:r>
              <a:rPr lang="fi-FI" dirty="0"/>
              <a:t> and </a:t>
            </a:r>
            <a:r>
              <a:rPr lang="fi-FI" dirty="0" err="1"/>
              <a:t>thank</a:t>
            </a:r>
            <a:r>
              <a:rPr lang="fi-FI" dirty="0"/>
              <a:t> </a:t>
            </a:r>
            <a:r>
              <a:rPr lang="fi-FI" dirty="0" err="1"/>
              <a:t>you</a:t>
            </a:r>
            <a:r>
              <a:rPr lang="fi-FI" dirty="0"/>
              <a:t> for </a:t>
            </a:r>
            <a:r>
              <a:rPr lang="fi-FI" dirty="0" err="1"/>
              <a:t>listening</a:t>
            </a:r>
            <a:r>
              <a:rPr lang="fi-FI" dirty="0"/>
              <a:t>.</a:t>
            </a:r>
          </a:p>
        </p:txBody>
      </p:sp>
      <p:sp>
        <p:nvSpPr>
          <p:cNvPr id="4" name="Slide Number Placeholder 3"/>
          <p:cNvSpPr>
            <a:spLocks noGrp="1"/>
          </p:cNvSpPr>
          <p:nvPr>
            <p:ph type="sldNum" sz="quarter" idx="5"/>
          </p:nvPr>
        </p:nvSpPr>
        <p:spPr/>
        <p:txBody>
          <a:bodyPr/>
          <a:lstStyle/>
          <a:p>
            <a:fld id="{38344347-940C-B14F-A2E1-ACCDC292FE89}" type="slidenum">
              <a:rPr lang="en-GB" smtClean="0"/>
              <a:t>11</a:t>
            </a:fld>
            <a:endParaRPr lang="en-GB" dirty="0"/>
          </a:p>
        </p:txBody>
      </p:sp>
    </p:spTree>
    <p:extLst>
      <p:ext uri="{BB962C8B-B14F-4D97-AF65-F5344CB8AC3E}">
        <p14:creationId xmlns:p14="http://schemas.microsoft.com/office/powerpoint/2010/main" val="151341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01F9-0B61-091C-3700-9B69F978DCF7}"/>
              </a:ext>
            </a:extLst>
          </p:cNvPr>
          <p:cNvSpPr>
            <a:spLocks noGrp="1"/>
          </p:cNvSpPr>
          <p:nvPr>
            <p:ph type="ctrTitle"/>
          </p:nvPr>
        </p:nvSpPr>
        <p:spPr>
          <a:xfrm>
            <a:off x="533400" y="1665961"/>
            <a:ext cx="11142663" cy="1844001"/>
          </a:xfrm>
        </p:spPr>
        <p:txBody>
          <a:bodyPr anchor="b">
            <a:normAutofit/>
          </a:bodyPr>
          <a:lstStyle>
            <a:lvl1pPr algn="l">
              <a:defRPr sz="4800">
                <a:solidFill>
                  <a:schemeClr val="bg1"/>
                </a:solidFill>
              </a:defRPr>
            </a:lvl1pPr>
          </a:lstStyle>
          <a:p>
            <a:r>
              <a:rPr lang="en-GB" noProof="0"/>
              <a:t>Click to edit Master title style</a:t>
            </a:r>
          </a:p>
        </p:txBody>
      </p:sp>
      <p:sp>
        <p:nvSpPr>
          <p:cNvPr id="3" name="Subtitle 2">
            <a:extLst>
              <a:ext uri="{FF2B5EF4-FFF2-40B4-BE49-F238E27FC236}">
                <a16:creationId xmlns:a16="http://schemas.microsoft.com/office/drawing/2014/main" id="{20FEF0B2-9194-41F1-52A0-91AFFA1576EC}"/>
              </a:ext>
            </a:extLst>
          </p:cNvPr>
          <p:cNvSpPr>
            <a:spLocks noGrp="1"/>
          </p:cNvSpPr>
          <p:nvPr>
            <p:ph type="subTitle" idx="1"/>
          </p:nvPr>
        </p:nvSpPr>
        <p:spPr>
          <a:xfrm>
            <a:off x="533400" y="3564460"/>
            <a:ext cx="11142663" cy="1007540"/>
          </a:xfrm>
        </p:spPr>
        <p:txBody>
          <a:bodyPr>
            <a:normAutofit/>
          </a:bodyPr>
          <a:lstStyle>
            <a:lvl1pPr marL="0" indent="0" algn="l">
              <a:buNone/>
              <a:defRPr sz="18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Click to edit Master subtitle style</a:t>
            </a:r>
          </a:p>
        </p:txBody>
      </p:sp>
      <p:sp>
        <p:nvSpPr>
          <p:cNvPr id="4" name="Date Placeholder 3">
            <a:extLst>
              <a:ext uri="{FF2B5EF4-FFF2-40B4-BE49-F238E27FC236}">
                <a16:creationId xmlns:a16="http://schemas.microsoft.com/office/drawing/2014/main" id="{909CD39A-9449-6934-C9A7-53A16F95FB50}"/>
              </a:ext>
            </a:extLst>
          </p:cNvPr>
          <p:cNvSpPr>
            <a:spLocks noGrp="1"/>
          </p:cNvSpPr>
          <p:nvPr>
            <p:ph type="dt" sz="half" idx="10"/>
          </p:nvPr>
        </p:nvSpPr>
        <p:spPr>
          <a:xfrm>
            <a:off x="533400" y="6231090"/>
            <a:ext cx="2743200" cy="365125"/>
          </a:xfrm>
        </p:spPr>
        <p:txBody>
          <a:bodyPr/>
          <a:lstStyle>
            <a:lvl1pPr>
              <a:defRPr>
                <a:solidFill>
                  <a:schemeClr val="bg1"/>
                </a:solidFill>
              </a:defRPr>
            </a:lvl1pPr>
          </a:lstStyle>
          <a:p>
            <a:fld id="{F04C3C58-FE6A-4135-9AC0-1E77E493333F}" type="datetime1">
              <a:rPr lang="en-GB" noProof="0" smtClean="0"/>
              <a:t>03/11/2026</a:t>
            </a:fld>
            <a:endParaRPr lang="en-GB" noProof="0"/>
          </a:p>
        </p:txBody>
      </p:sp>
      <p:sp>
        <p:nvSpPr>
          <p:cNvPr id="5" name="Footer Placeholder 4">
            <a:extLst>
              <a:ext uri="{FF2B5EF4-FFF2-40B4-BE49-F238E27FC236}">
                <a16:creationId xmlns:a16="http://schemas.microsoft.com/office/drawing/2014/main" id="{99EE51D0-9123-DEA7-659B-64051E34AD28}"/>
              </a:ext>
            </a:extLst>
          </p:cNvPr>
          <p:cNvSpPr>
            <a:spLocks noGrp="1"/>
          </p:cNvSpPr>
          <p:nvPr>
            <p:ph type="ftr" sz="quarter" idx="11"/>
          </p:nvPr>
        </p:nvSpPr>
        <p:spPr/>
        <p:txBody>
          <a:bodyPr/>
          <a:lstStyle>
            <a:lvl1pPr>
              <a:defRPr>
                <a:solidFill>
                  <a:schemeClr val="bg1"/>
                </a:solidFill>
              </a:defRPr>
            </a:lvl1pPr>
          </a:lstStyle>
          <a:p>
            <a:endParaRPr lang="en-GB" noProof="0"/>
          </a:p>
        </p:txBody>
      </p:sp>
      <p:sp>
        <p:nvSpPr>
          <p:cNvPr id="6" name="Slide Number Placeholder 5">
            <a:extLst>
              <a:ext uri="{FF2B5EF4-FFF2-40B4-BE49-F238E27FC236}">
                <a16:creationId xmlns:a16="http://schemas.microsoft.com/office/drawing/2014/main" id="{2E1C59CC-F17A-EA5C-0576-4B9946ADCB59}"/>
              </a:ext>
            </a:extLst>
          </p:cNvPr>
          <p:cNvSpPr>
            <a:spLocks noGrp="1"/>
          </p:cNvSpPr>
          <p:nvPr>
            <p:ph type="sldNum" sz="quarter" idx="12"/>
          </p:nvPr>
        </p:nvSpPr>
        <p:spPr>
          <a:xfrm>
            <a:off x="8797098" y="6231090"/>
            <a:ext cx="935865"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sp>
        <p:nvSpPr>
          <p:cNvPr id="10" name="Text Placeholder 9">
            <a:extLst>
              <a:ext uri="{FF2B5EF4-FFF2-40B4-BE49-F238E27FC236}">
                <a16:creationId xmlns:a16="http://schemas.microsoft.com/office/drawing/2014/main" id="{C4AD3422-EEA2-A86B-1658-98F8A5E3BD13}"/>
              </a:ext>
            </a:extLst>
          </p:cNvPr>
          <p:cNvSpPr>
            <a:spLocks noGrp="1"/>
          </p:cNvSpPr>
          <p:nvPr>
            <p:ph type="body" sz="quarter" idx="13"/>
          </p:nvPr>
        </p:nvSpPr>
        <p:spPr>
          <a:xfrm>
            <a:off x="533400" y="4922837"/>
            <a:ext cx="4884759" cy="538511"/>
          </a:xfrm>
        </p:spPr>
        <p:txBody>
          <a:bodyPr>
            <a:noAutofit/>
          </a:bodyPr>
          <a:lstStyle>
            <a:lvl1pPr marL="0" indent="0">
              <a:buNone/>
              <a:defRPr sz="1600">
                <a:solidFill>
                  <a:schemeClr val="bg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endParaRPr lang="en-GB" noProof="0"/>
          </a:p>
        </p:txBody>
      </p:sp>
      <p:pic>
        <p:nvPicPr>
          <p:cNvPr id="9" name="Picture 11">
            <a:extLst>
              <a:ext uri="{FF2B5EF4-FFF2-40B4-BE49-F238E27FC236}">
                <a16:creationId xmlns:a16="http://schemas.microsoft.com/office/drawing/2014/main" id="{9E6CA7D3-4994-4C41-AFA5-1682F1FBD83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200600" y="601912"/>
            <a:ext cx="2475463" cy="691200"/>
          </a:xfrm>
          <a:prstGeom prst="rect">
            <a:avLst/>
          </a:prstGeom>
        </p:spPr>
      </p:pic>
    </p:spTree>
    <p:extLst>
      <p:ext uri="{BB962C8B-B14F-4D97-AF65-F5344CB8AC3E}">
        <p14:creationId xmlns:p14="http://schemas.microsoft.com/office/powerpoint/2010/main" val="346688658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0978-8D6D-9EFA-576D-9546277CC188}"/>
              </a:ext>
            </a:extLst>
          </p:cNvPr>
          <p:cNvSpPr>
            <a:spLocks noGrp="1"/>
          </p:cNvSpPr>
          <p:nvPr>
            <p:ph type="title"/>
          </p:nvPr>
        </p:nvSpPr>
        <p:spPr>
          <a:xfrm>
            <a:off x="533399" y="441325"/>
            <a:ext cx="11142662" cy="1262215"/>
          </a:xfrm>
        </p:spPr>
        <p:txBody>
          <a:bodyPr anchor="ctr" anchorCtr="0"/>
          <a:lstStyle/>
          <a:p>
            <a:r>
              <a:rPr lang="en-US" dirty="0"/>
              <a:t>Click </a:t>
            </a:r>
            <a:r>
              <a:rPr lang="en-GB" noProof="0" dirty="0"/>
              <a:t>to</a:t>
            </a:r>
            <a:r>
              <a:rPr lang="en-US" dirty="0"/>
              <a:t> edit Master title style</a:t>
            </a:r>
            <a:endParaRPr lang="en-GB" dirty="0"/>
          </a:p>
        </p:txBody>
      </p:sp>
      <p:sp>
        <p:nvSpPr>
          <p:cNvPr id="3" name="Content Placeholder 2">
            <a:extLst>
              <a:ext uri="{FF2B5EF4-FFF2-40B4-BE49-F238E27FC236}">
                <a16:creationId xmlns:a16="http://schemas.microsoft.com/office/drawing/2014/main" id="{853688BF-963B-FD19-110C-D063A674C9BA}"/>
              </a:ext>
            </a:extLst>
          </p:cNvPr>
          <p:cNvSpPr>
            <a:spLocks noGrp="1"/>
          </p:cNvSpPr>
          <p:nvPr>
            <p:ph idx="1"/>
          </p:nvPr>
        </p:nvSpPr>
        <p:spPr>
          <a:xfrm>
            <a:off x="533401" y="1930872"/>
            <a:ext cx="11142662" cy="4090516"/>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e Placeholder 3">
            <a:extLst>
              <a:ext uri="{FF2B5EF4-FFF2-40B4-BE49-F238E27FC236}">
                <a16:creationId xmlns:a16="http://schemas.microsoft.com/office/drawing/2014/main" id="{54A628DB-8404-1C95-96BC-A8F9BE8538DE}"/>
              </a:ext>
            </a:extLst>
          </p:cNvPr>
          <p:cNvSpPr>
            <a:spLocks noGrp="1"/>
          </p:cNvSpPr>
          <p:nvPr>
            <p:ph type="dt" sz="half" idx="10"/>
          </p:nvPr>
        </p:nvSpPr>
        <p:spPr/>
        <p:txBody>
          <a:bodyPr/>
          <a:lstStyle/>
          <a:p>
            <a:fld id="{C07113CC-BB09-4E84-A08F-3B17E2C963C2}" type="datetime1">
              <a:rPr lang="en-GB" noProof="0" smtClean="0"/>
              <a:t>03/11/2026</a:t>
            </a:fld>
            <a:endParaRPr lang="en-GB" noProof="0"/>
          </a:p>
        </p:txBody>
      </p:sp>
      <p:sp>
        <p:nvSpPr>
          <p:cNvPr id="5" name="Footer Placeholder 4">
            <a:extLst>
              <a:ext uri="{FF2B5EF4-FFF2-40B4-BE49-F238E27FC236}">
                <a16:creationId xmlns:a16="http://schemas.microsoft.com/office/drawing/2014/main" id="{598A209B-8830-F346-D75A-77B8447124D1}"/>
              </a:ext>
            </a:extLst>
          </p:cNvPr>
          <p:cNvSpPr>
            <a:spLocks noGrp="1"/>
          </p:cNvSpPr>
          <p:nvPr>
            <p:ph type="ftr" sz="quarter" idx="11"/>
          </p:nvPr>
        </p:nvSpPr>
        <p:spPr>
          <a:xfrm>
            <a:off x="3616368" y="6231090"/>
            <a:ext cx="4856120" cy="365125"/>
          </a:xfrm>
        </p:spPr>
        <p:txBody>
          <a:bodyPr/>
          <a:lstStyle/>
          <a:p>
            <a:endParaRPr lang="en-GB" dirty="0"/>
          </a:p>
        </p:txBody>
      </p:sp>
      <p:sp>
        <p:nvSpPr>
          <p:cNvPr id="6" name="Slide Number Placeholder 5">
            <a:extLst>
              <a:ext uri="{FF2B5EF4-FFF2-40B4-BE49-F238E27FC236}">
                <a16:creationId xmlns:a16="http://schemas.microsoft.com/office/drawing/2014/main" id="{5E379618-BDC2-8A75-5DF8-707E2E44E145}"/>
              </a:ext>
            </a:extLst>
          </p:cNvPr>
          <p:cNvSpPr>
            <a:spLocks noGrp="1"/>
          </p:cNvSpPr>
          <p:nvPr>
            <p:ph type="sldNum" sz="quarter" idx="12"/>
          </p:nvPr>
        </p:nvSpPr>
        <p:spPr>
          <a:xfrm>
            <a:off x="8812256" y="6231090"/>
            <a:ext cx="920708" cy="365125"/>
          </a:xfrm>
          <a:prstGeom prst="rect">
            <a:avLst/>
          </a:prstGeom>
        </p:spPr>
        <p:txBody>
          <a:bodyPr/>
          <a:lstStyle/>
          <a:p>
            <a:fld id="{55E77CB2-C284-934C-81D5-5EB262090403}" type="slidenum">
              <a:rPr lang="en-GB" noProof="0" smtClean="0"/>
              <a:t>‹#›</a:t>
            </a:fld>
            <a:endParaRPr lang="en-GB" noProof="0"/>
          </a:p>
        </p:txBody>
      </p:sp>
      <p:pic>
        <p:nvPicPr>
          <p:cNvPr id="8" name="Picture 7">
            <a:extLst>
              <a:ext uri="{FF2B5EF4-FFF2-40B4-BE49-F238E27FC236}">
                <a16:creationId xmlns:a16="http://schemas.microsoft.com/office/drawing/2014/main" id="{F5702B8F-FD5F-4D20-96B2-F161C111C08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2223196307"/>
      </p:ext>
    </p:extLst>
  </p:cSld>
  <p:clrMapOvr>
    <a:masterClrMapping/>
  </p:clrMapOvr>
  <p:extLst>
    <p:ext uri="{DCECCB84-F9BA-43D5-87BE-67443E8EF086}">
      <p15:sldGuideLst xmlns:p15="http://schemas.microsoft.com/office/powerpoint/2012/main">
        <p15:guide id="1" orient="horz" pos="107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0978-8D6D-9EFA-576D-9546277CC188}"/>
              </a:ext>
            </a:extLst>
          </p:cNvPr>
          <p:cNvSpPr>
            <a:spLocks noGrp="1"/>
          </p:cNvSpPr>
          <p:nvPr>
            <p:ph type="title"/>
          </p:nvPr>
        </p:nvSpPr>
        <p:spPr>
          <a:xfrm>
            <a:off x="533399" y="441017"/>
            <a:ext cx="11142664" cy="1262524"/>
          </a:xfrm>
        </p:spPr>
        <p:txBody>
          <a:bodyPr anchor="ctr" anchorCtr="0"/>
          <a:lstStyle>
            <a:lvl1pPr>
              <a:defRPr>
                <a:solidFill>
                  <a:schemeClr val="bg1"/>
                </a:solidFill>
              </a:defRPr>
            </a:lvl1pPr>
          </a:lstStyle>
          <a:p>
            <a:endParaRPr lang="en-GB" dirty="0"/>
          </a:p>
        </p:txBody>
      </p:sp>
      <p:sp>
        <p:nvSpPr>
          <p:cNvPr id="3" name="Content Placeholder 2">
            <a:extLst>
              <a:ext uri="{FF2B5EF4-FFF2-40B4-BE49-F238E27FC236}">
                <a16:creationId xmlns:a16="http://schemas.microsoft.com/office/drawing/2014/main" id="{853688BF-963B-FD19-110C-D063A674C9BA}"/>
              </a:ext>
            </a:extLst>
          </p:cNvPr>
          <p:cNvSpPr>
            <a:spLocks noGrp="1"/>
          </p:cNvSpPr>
          <p:nvPr>
            <p:ph idx="1"/>
          </p:nvPr>
        </p:nvSpPr>
        <p:spPr>
          <a:xfrm>
            <a:off x="533401" y="1930872"/>
            <a:ext cx="11142662" cy="4090516"/>
          </a:xfrm>
        </p:spPr>
        <p:txBody>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e Placeholder 3">
            <a:extLst>
              <a:ext uri="{FF2B5EF4-FFF2-40B4-BE49-F238E27FC236}">
                <a16:creationId xmlns:a16="http://schemas.microsoft.com/office/drawing/2014/main" id="{54A628DB-8404-1C95-96BC-A8F9BE8538DE}"/>
              </a:ext>
            </a:extLst>
          </p:cNvPr>
          <p:cNvSpPr>
            <a:spLocks noGrp="1"/>
          </p:cNvSpPr>
          <p:nvPr>
            <p:ph type="dt" sz="half" idx="10"/>
          </p:nvPr>
        </p:nvSpPr>
        <p:spPr/>
        <p:txBody>
          <a:bodyPr/>
          <a:lstStyle>
            <a:lvl1pPr>
              <a:defRPr>
                <a:solidFill>
                  <a:schemeClr val="bg1"/>
                </a:solidFill>
              </a:defRPr>
            </a:lvl1pPr>
          </a:lstStyle>
          <a:p>
            <a:fld id="{123C0BD7-65B9-4E8C-954C-5DF9D9554A8F}" type="datetime1">
              <a:rPr lang="en-GB" noProof="0" smtClean="0"/>
              <a:t>03/11/2026</a:t>
            </a:fld>
            <a:endParaRPr lang="en-GB" noProof="0" dirty="0"/>
          </a:p>
        </p:txBody>
      </p:sp>
      <p:sp>
        <p:nvSpPr>
          <p:cNvPr id="5" name="Footer Placeholder 4">
            <a:extLst>
              <a:ext uri="{FF2B5EF4-FFF2-40B4-BE49-F238E27FC236}">
                <a16:creationId xmlns:a16="http://schemas.microsoft.com/office/drawing/2014/main" id="{598A209B-8830-F346-D75A-77B8447124D1}"/>
              </a:ext>
            </a:extLst>
          </p:cNvPr>
          <p:cNvSpPr>
            <a:spLocks noGrp="1"/>
          </p:cNvSpPr>
          <p:nvPr>
            <p:ph type="ftr" sz="quarter" idx="11"/>
          </p:nvPr>
        </p:nvSpPr>
        <p:spPr>
          <a:xfrm>
            <a:off x="3611563" y="6231090"/>
            <a:ext cx="4864280" cy="365125"/>
          </a:xfrm>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5E379618-BDC2-8A75-5DF8-707E2E44E145}"/>
              </a:ext>
            </a:extLst>
          </p:cNvPr>
          <p:cNvSpPr>
            <a:spLocks noGrp="1"/>
          </p:cNvSpPr>
          <p:nvPr>
            <p:ph type="sldNum" sz="quarter" idx="12"/>
          </p:nvPr>
        </p:nvSpPr>
        <p:spPr>
          <a:xfrm>
            <a:off x="8796338" y="6231090"/>
            <a:ext cx="936626" cy="365125"/>
          </a:xfrm>
          <a:prstGeom prst="rect">
            <a:avLst/>
          </a:prstGeom>
        </p:spPr>
        <p:txBody>
          <a:bodyPr/>
          <a:lstStyle>
            <a:lvl1pPr>
              <a:defRPr>
                <a:solidFill>
                  <a:schemeClr val="bg1"/>
                </a:solidFill>
              </a:defRPr>
            </a:lvl1pPr>
          </a:lstStyle>
          <a:p>
            <a:fld id="{55E77CB2-C284-934C-81D5-5EB262090403}" type="slidenum">
              <a:rPr lang="en-GB" smtClean="0"/>
              <a:pPr/>
              <a:t>‹#›</a:t>
            </a:fld>
            <a:endParaRPr lang="en-GB" dirty="0"/>
          </a:p>
        </p:txBody>
      </p:sp>
      <p:pic>
        <p:nvPicPr>
          <p:cNvPr id="8" name="Picture 9">
            <a:extLst>
              <a:ext uri="{FF2B5EF4-FFF2-40B4-BE49-F238E27FC236}">
                <a16:creationId xmlns:a16="http://schemas.microsoft.com/office/drawing/2014/main" id="{0BEBD2D0-CD07-4AFA-95FA-8D676AB4004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1340788970"/>
      </p:ext>
    </p:extLst>
  </p:cSld>
  <p:clrMapOvr>
    <a:masterClrMapping/>
  </p:clrMapOvr>
  <p:extLst>
    <p:ext uri="{DCECCB84-F9BA-43D5-87BE-67443E8EF086}">
      <p15:sldGuideLst xmlns:p15="http://schemas.microsoft.com/office/powerpoint/2012/main">
        <p15:guide id="3" orient="horz" pos="27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0978-8D6D-9EFA-576D-9546277CC188}"/>
              </a:ext>
            </a:extLst>
          </p:cNvPr>
          <p:cNvSpPr>
            <a:spLocks noGrp="1"/>
          </p:cNvSpPr>
          <p:nvPr>
            <p:ph type="title"/>
          </p:nvPr>
        </p:nvSpPr>
        <p:spPr/>
        <p:txBody>
          <a:bodyPr anchor="ctr" anchorCtr="0"/>
          <a:lstStyle/>
          <a:p>
            <a:r>
              <a:rPr lang="en-GB" noProof="0"/>
              <a:t>Click to edit Master title style</a:t>
            </a:r>
          </a:p>
        </p:txBody>
      </p:sp>
      <p:sp>
        <p:nvSpPr>
          <p:cNvPr id="3" name="Content Placeholder 2">
            <a:extLst>
              <a:ext uri="{FF2B5EF4-FFF2-40B4-BE49-F238E27FC236}">
                <a16:creationId xmlns:a16="http://schemas.microsoft.com/office/drawing/2014/main" id="{853688BF-963B-FD19-110C-D063A674C9BA}"/>
              </a:ext>
            </a:extLst>
          </p:cNvPr>
          <p:cNvSpPr>
            <a:spLocks noGrp="1"/>
          </p:cNvSpPr>
          <p:nvPr>
            <p:ph idx="1"/>
          </p:nvPr>
        </p:nvSpPr>
        <p:spPr>
          <a:xfrm>
            <a:off x="533400" y="1930872"/>
            <a:ext cx="11142663" cy="4090516"/>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e Placeholder 3">
            <a:extLst>
              <a:ext uri="{FF2B5EF4-FFF2-40B4-BE49-F238E27FC236}">
                <a16:creationId xmlns:a16="http://schemas.microsoft.com/office/drawing/2014/main" id="{54A628DB-8404-1C95-96BC-A8F9BE8538DE}"/>
              </a:ext>
            </a:extLst>
          </p:cNvPr>
          <p:cNvSpPr>
            <a:spLocks noGrp="1"/>
          </p:cNvSpPr>
          <p:nvPr>
            <p:ph type="dt" sz="half" idx="10"/>
          </p:nvPr>
        </p:nvSpPr>
        <p:spPr/>
        <p:txBody>
          <a:bodyPr/>
          <a:lstStyle/>
          <a:p>
            <a:fld id="{0FBF240E-F5F6-4AAB-9278-ABB10F85EB5D}" type="datetime1">
              <a:rPr lang="en-GB" noProof="0" smtClean="0"/>
              <a:t>03/11/2026</a:t>
            </a:fld>
            <a:endParaRPr lang="en-GB" noProof="0"/>
          </a:p>
        </p:txBody>
      </p:sp>
      <p:sp>
        <p:nvSpPr>
          <p:cNvPr id="5" name="Footer Placeholder 4">
            <a:extLst>
              <a:ext uri="{FF2B5EF4-FFF2-40B4-BE49-F238E27FC236}">
                <a16:creationId xmlns:a16="http://schemas.microsoft.com/office/drawing/2014/main" id="{598A209B-8830-F346-D75A-77B8447124D1}"/>
              </a:ext>
            </a:extLst>
          </p:cNvPr>
          <p:cNvSpPr>
            <a:spLocks noGrp="1"/>
          </p:cNvSpPr>
          <p:nvPr>
            <p:ph type="ftr" sz="quarter" idx="11"/>
          </p:nvPr>
        </p:nvSpPr>
        <p:spPr/>
        <p:txBody>
          <a:bodyPr/>
          <a:lstStyle/>
          <a:p>
            <a:endParaRPr lang="en-GB" noProof="0"/>
          </a:p>
        </p:txBody>
      </p:sp>
      <p:sp>
        <p:nvSpPr>
          <p:cNvPr id="6" name="Slide Number Placeholder 5">
            <a:extLst>
              <a:ext uri="{FF2B5EF4-FFF2-40B4-BE49-F238E27FC236}">
                <a16:creationId xmlns:a16="http://schemas.microsoft.com/office/drawing/2014/main" id="{5E379618-BDC2-8A75-5DF8-707E2E44E145}"/>
              </a:ext>
            </a:extLst>
          </p:cNvPr>
          <p:cNvSpPr>
            <a:spLocks noGrp="1"/>
          </p:cNvSpPr>
          <p:nvPr>
            <p:ph type="sldNum" sz="quarter" idx="12"/>
          </p:nvPr>
        </p:nvSpPr>
        <p:spPr>
          <a:xfrm>
            <a:off x="8817020" y="6231090"/>
            <a:ext cx="915943" cy="365125"/>
          </a:xfrm>
          <a:prstGeom prst="rect">
            <a:avLst/>
          </a:prstGeom>
        </p:spPr>
        <p:txBody>
          <a:bodyPr/>
          <a:lstStyle/>
          <a:p>
            <a:fld id="{55E77CB2-C284-934C-81D5-5EB262090403}" type="slidenum">
              <a:rPr lang="en-GB" smtClean="0"/>
              <a:t>‹#›</a:t>
            </a:fld>
            <a:endParaRPr lang="en-GB" dirty="0"/>
          </a:p>
        </p:txBody>
      </p:sp>
      <p:pic>
        <p:nvPicPr>
          <p:cNvPr id="9" name="Picture 7">
            <a:extLst>
              <a:ext uri="{FF2B5EF4-FFF2-40B4-BE49-F238E27FC236}">
                <a16:creationId xmlns:a16="http://schemas.microsoft.com/office/drawing/2014/main" id="{C9D54FEB-BAC7-45D8-BF36-37E947C0D79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42014852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1" y="443272"/>
            <a:ext cx="6380966" cy="1256941"/>
          </a:xfrm>
        </p:spPr>
        <p:txBody>
          <a:bodyPr anchor="ctr" anchorCtr="0"/>
          <a:lstStyle/>
          <a:p>
            <a:r>
              <a:rPr lang="en-GB" noProof="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32665" cy="365125"/>
          </a:xfrm>
        </p:spPr>
        <p:txBody>
          <a:bodyPr/>
          <a:lstStyle/>
          <a:p>
            <a:fld id="{295179B5-36E9-4659-8A58-733BC5D9963B}" type="datetime1">
              <a:rPr lang="en-GB" noProof="0" smtClean="0"/>
              <a:t>03/11/2026</a:t>
            </a:fld>
            <a:endParaRPr lang="en-GB" noProof="0"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1699" y="6231090"/>
            <a:ext cx="962939" cy="365125"/>
          </a:xfrm>
          <a:prstGeom prst="rect">
            <a:avLst/>
          </a:prstGeom>
        </p:spPr>
        <p:txBody>
          <a:bodyPr/>
          <a:lstStyle/>
          <a:p>
            <a:fld id="{55E77CB2-C284-934C-81D5-5EB262090403}" type="slidenum">
              <a:rPr lang="en-GB" smtClean="0"/>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353300" y="0"/>
            <a:ext cx="4838700" cy="6858000"/>
          </a:xfrm>
        </p:spPr>
        <p:txBody>
          <a:bodyPr/>
          <a:lstStyle>
            <a:lvl1pPr marL="0" indent="0">
              <a:buNone/>
              <a:defRPr/>
            </a:lvl1pPr>
          </a:lstStyle>
          <a:p>
            <a:r>
              <a:rPr lang="en-US" dirty="0"/>
              <a:t>Click icon to add picture</a:t>
            </a:r>
            <a:endParaRPr lang="en-GB" dirty="0"/>
          </a:p>
        </p:txBody>
      </p:sp>
    </p:spTree>
    <p:extLst>
      <p:ext uri="{BB962C8B-B14F-4D97-AF65-F5344CB8AC3E}">
        <p14:creationId xmlns:p14="http://schemas.microsoft.com/office/powerpoint/2010/main" val="359248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3272"/>
            <a:ext cx="6380966" cy="1256941"/>
          </a:xfrm>
        </p:spPr>
        <p:txBody>
          <a:bodyPr anchor="ctr" anchorCtr="0"/>
          <a:lstStyle>
            <a:lvl1pPr>
              <a:defRPr>
                <a:solidFill>
                  <a:schemeClr val="bg1"/>
                </a:solidFill>
              </a:defRPr>
            </a:lvl1pPr>
          </a:lstStyle>
          <a:p>
            <a:r>
              <a:rPr lang="en-GB" noProof="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26313" cy="365125"/>
          </a:xfrm>
        </p:spPr>
        <p:txBody>
          <a:bodyPr/>
          <a:lstStyle>
            <a:lvl1pPr>
              <a:defRPr>
                <a:solidFill>
                  <a:schemeClr val="bg1"/>
                </a:solidFill>
              </a:defRPr>
            </a:lvl1pPr>
          </a:lstStyle>
          <a:p>
            <a:fld id="{FBCBC364-4160-424D-8438-342FF0FD4634}" type="datetime1">
              <a:rPr lang="en-GB" noProof="0" smtClean="0"/>
              <a:t>03/11/2026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lvl1pPr>
              <a:defRPr>
                <a:solidFill>
                  <a:schemeClr val="bg1"/>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8051" y="6231090"/>
            <a:ext cx="956588" cy="365125"/>
          </a:xfrm>
          <a:prstGeom prst="rect">
            <a:avLst/>
          </a:prstGeom>
        </p:spPr>
        <p:txBody>
          <a:bodyPr/>
          <a:lstStyle>
            <a:lvl1pPr>
              <a:defRPr>
                <a:solidFill>
                  <a:schemeClr val="bg1"/>
                </a:solidFill>
              </a:defRPr>
            </a:lvl1pPr>
          </a:lstStyle>
          <a:p>
            <a:fld id="{55E77CB2-C284-934C-81D5-5EB262090403}" type="slidenum">
              <a:rPr lang="en-GB" smtClean="0"/>
              <a:pPr/>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353300" y="0"/>
            <a:ext cx="4838700" cy="6858000"/>
          </a:xfrm>
        </p:spPr>
        <p:txBody>
          <a:bodyPr/>
          <a:lstStyle>
            <a:lvl1pPr marL="0" indent="0">
              <a:buNone/>
              <a:defRPr/>
            </a:lvl1pPr>
          </a:lstStyle>
          <a:p>
            <a:r>
              <a:rPr lang="en-US" dirty="0"/>
              <a:t>Click icon to add picture</a:t>
            </a:r>
            <a:endParaRPr lang="en-GB" dirty="0"/>
          </a:p>
        </p:txBody>
      </p:sp>
    </p:spTree>
    <p:extLst>
      <p:ext uri="{BB962C8B-B14F-4D97-AF65-F5344CB8AC3E}">
        <p14:creationId xmlns:p14="http://schemas.microsoft.com/office/powerpoint/2010/main" val="2422732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Gree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6F5DD4-75B1-411A-8A6B-3237EF1F3B75}"/>
              </a:ext>
            </a:extLst>
          </p:cNvPr>
          <p:cNvSpPr/>
          <p:nvPr userDrawn="1"/>
        </p:nvSpPr>
        <p:spPr>
          <a:xfrm>
            <a:off x="0" y="0"/>
            <a:ext cx="764274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1326"/>
            <a:ext cx="6380966" cy="1258888"/>
          </a:xfrm>
        </p:spPr>
        <p:txBody>
          <a:bodyPr anchor="ctr" anchorCtr="0"/>
          <a:lstStyle>
            <a:lvl1pPr>
              <a:defRPr>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26313" cy="365125"/>
          </a:xfrm>
        </p:spPr>
        <p:txBody>
          <a:bodyPr/>
          <a:lstStyle>
            <a:lvl1pPr>
              <a:defRPr>
                <a:solidFill>
                  <a:schemeClr val="bg1"/>
                </a:solidFill>
              </a:defRPr>
            </a:lvl1pPr>
          </a:lstStyle>
          <a:p>
            <a:fld id="{AC7C9F16-F6FE-4CE9-9C24-5331A68555A0}" type="datetime1">
              <a:rPr lang="en-GB" noProof="0" smtClean="0"/>
              <a:t>03/11/2026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lvl1pPr>
              <a:defRPr>
                <a:solidFill>
                  <a:schemeClr val="bg1"/>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8051" y="6231090"/>
            <a:ext cx="956588" cy="365125"/>
          </a:xfrm>
          <a:prstGeom prst="rect">
            <a:avLst/>
          </a:prstGeom>
        </p:spPr>
        <p:txBody>
          <a:bodyPr/>
          <a:lstStyle>
            <a:lvl1pPr>
              <a:defRPr>
                <a:solidFill>
                  <a:schemeClr val="bg1"/>
                </a:solidFill>
              </a:defRPr>
            </a:lvl1pPr>
          </a:lstStyle>
          <a:p>
            <a:fld id="{55E77CB2-C284-934C-81D5-5EB262090403}" type="slidenum">
              <a:rPr lang="en-GB" smtClean="0"/>
              <a:pPr/>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251510" y="351556"/>
            <a:ext cx="4940490" cy="6154889"/>
          </a:xfrm>
        </p:spPr>
        <p:txBody>
          <a:bodyPr/>
          <a:lstStyle>
            <a:lvl1pPr marL="0" indent="0" algn="ctr">
              <a:buNone/>
              <a:defRPr/>
            </a:lvl1pPr>
          </a:lstStyle>
          <a:p>
            <a:r>
              <a:rPr lang="en-US" dirty="0"/>
              <a:t>Click icon to add picture</a:t>
            </a:r>
            <a:endParaRPr lang="en-GB" dirty="0"/>
          </a:p>
        </p:txBody>
      </p:sp>
    </p:spTree>
    <p:extLst>
      <p:ext uri="{BB962C8B-B14F-4D97-AF65-F5344CB8AC3E}">
        <p14:creationId xmlns:p14="http://schemas.microsoft.com/office/powerpoint/2010/main" val="3970154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3272"/>
            <a:ext cx="6411239" cy="1256941"/>
          </a:xfrm>
        </p:spPr>
        <p:txBody>
          <a:bodyPr/>
          <a:lstStyle/>
          <a:p>
            <a:r>
              <a:rPr lang="en-GB" noProof="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00915" cy="365125"/>
          </a:xfrm>
        </p:spPr>
        <p:txBody>
          <a:bodyPr/>
          <a:lstStyle/>
          <a:p>
            <a:fld id="{73B29BAA-A99C-4031-B844-C0544B967DC9}" type="datetime1">
              <a:rPr lang="fi-FI" smtClean="0"/>
              <a:t>3.11.2026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6013449" y="6231090"/>
            <a:ext cx="931189" cy="365125"/>
          </a:xfrm>
          <a:prstGeom prst="rect">
            <a:avLst/>
          </a:prstGeom>
        </p:spPr>
        <p:txBody>
          <a:bodyPr/>
          <a:lstStyle/>
          <a:p>
            <a:fld id="{55E77CB2-C284-934C-81D5-5EB262090403}" type="slidenum">
              <a:rPr lang="en-GB" smtClean="0"/>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353300" y="0"/>
            <a:ext cx="4838700" cy="6858000"/>
          </a:xfrm>
        </p:spPr>
        <p:txBody>
          <a:bodyPr/>
          <a:lstStyle>
            <a:lvl1pPr marL="0" indent="0">
              <a:buNone/>
              <a:defRPr/>
            </a:lvl1pPr>
          </a:lstStyle>
          <a:p>
            <a:r>
              <a:rPr lang="en-US" dirty="0"/>
              <a:t>Click icon to add picture</a:t>
            </a:r>
            <a:endParaRPr lang="en-GB" dirty="0"/>
          </a:p>
        </p:txBody>
      </p:sp>
    </p:spTree>
    <p:extLst>
      <p:ext uri="{BB962C8B-B14F-4D97-AF65-F5344CB8AC3E}">
        <p14:creationId xmlns:p14="http://schemas.microsoft.com/office/powerpoint/2010/main" val="1523234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Sand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6F5DD4-75B1-411A-8A6B-3237EF1F3B75}"/>
              </a:ext>
            </a:extLst>
          </p:cNvPr>
          <p:cNvSpPr/>
          <p:nvPr userDrawn="1"/>
        </p:nvSpPr>
        <p:spPr>
          <a:xfrm>
            <a:off x="0" y="0"/>
            <a:ext cx="76427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1326"/>
            <a:ext cx="6380966" cy="1258888"/>
          </a:xfrm>
        </p:spPr>
        <p:txBody>
          <a:bodyPr anchor="ctr" anchorCtr="0"/>
          <a:lstStyle>
            <a:lvl1pPr>
              <a:defRPr>
                <a:solidFill>
                  <a:schemeClr val="tx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solidFill>
                  <a:schemeClr val="tx2"/>
                </a:solidFill>
              </a:defRPr>
            </a:lvl1pPr>
            <a:lvl2pPr>
              <a:lnSpc>
                <a:spcPct val="100000"/>
              </a:lnSpc>
              <a:defRPr sz="2400">
                <a:solidFill>
                  <a:schemeClr val="tx2"/>
                </a:solidFill>
              </a:defRPr>
            </a:lvl2pPr>
            <a:lvl3pPr>
              <a:lnSpc>
                <a:spcPct val="100000"/>
              </a:lnSpc>
              <a:defRPr sz="2400">
                <a:solidFill>
                  <a:schemeClr val="tx2"/>
                </a:solidFill>
              </a:defRPr>
            </a:lvl3pPr>
            <a:lvl4pPr>
              <a:lnSpc>
                <a:spcPct val="100000"/>
              </a:lnSpc>
              <a:defRPr sz="2400">
                <a:solidFill>
                  <a:schemeClr val="tx2"/>
                </a:solidFill>
              </a:defRPr>
            </a:lvl4pPr>
            <a:lvl5pPr>
              <a:lnSpc>
                <a:spcPct val="100000"/>
              </a:lnSpc>
              <a:defRPr sz="2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26313" cy="365125"/>
          </a:xfrm>
        </p:spPr>
        <p:txBody>
          <a:bodyPr/>
          <a:lstStyle>
            <a:lvl1pPr>
              <a:defRPr>
                <a:solidFill>
                  <a:schemeClr val="tx2"/>
                </a:solidFill>
              </a:defRPr>
            </a:lvl1pPr>
          </a:lstStyle>
          <a:p>
            <a:fld id="{C5E81D6A-E44E-45F6-80AA-8C57FC607754}" type="datetime1">
              <a:rPr lang="fi-FI" smtClean="0"/>
              <a:t>3.11.2026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lvl1pPr>
              <a:defRPr>
                <a:solidFill>
                  <a:schemeClr val="tx2"/>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8051" y="6231090"/>
            <a:ext cx="956588" cy="365125"/>
          </a:xfrm>
          <a:prstGeom prst="rect">
            <a:avLst/>
          </a:prstGeom>
        </p:spPr>
        <p:txBody>
          <a:bodyPr/>
          <a:lstStyle>
            <a:lvl1pPr>
              <a:defRPr>
                <a:solidFill>
                  <a:schemeClr val="tx2"/>
                </a:solidFill>
              </a:defRPr>
            </a:lvl1pPr>
          </a:lstStyle>
          <a:p>
            <a:fld id="{55E77CB2-C284-934C-81D5-5EB262090403}" type="slidenum">
              <a:rPr lang="fi-FI" smtClean="0"/>
              <a:pPr/>
              <a:t>‹#›</a:t>
            </a:fld>
            <a:endParaRPr lang="fi-FI"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251510" y="351556"/>
            <a:ext cx="4940490" cy="6154889"/>
          </a:xfrm>
        </p:spPr>
        <p:txBody>
          <a:bodyPr/>
          <a:lstStyle>
            <a:lvl1pPr marL="0" indent="0" algn="ctr">
              <a:buNone/>
              <a:defRPr/>
            </a:lvl1pPr>
          </a:lstStyle>
          <a:p>
            <a:r>
              <a:rPr lang="en-US" dirty="0"/>
              <a:t>Click icon to add picture</a:t>
            </a:r>
            <a:endParaRPr lang="en-GB" dirty="0"/>
          </a:p>
        </p:txBody>
      </p:sp>
    </p:spTree>
    <p:extLst>
      <p:ext uri="{BB962C8B-B14F-4D97-AF65-F5344CB8AC3E}">
        <p14:creationId xmlns:p14="http://schemas.microsoft.com/office/powerpoint/2010/main" val="1945517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Image Lef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60136"/>
            <a:ext cx="6207594" cy="1240077"/>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7731" cy="365125"/>
          </a:xfrm>
        </p:spPr>
        <p:txBody>
          <a:bodyPr/>
          <a:lstStyle/>
          <a:p>
            <a:fld id="{FF18EA23-2C9D-4490-9160-C598EE16B066}" type="datetime1">
              <a:rPr lang="fi-FI" smtClean="0"/>
              <a:t>3.11.2026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570771" y="6231090"/>
            <a:ext cx="2345598" cy="365125"/>
          </a:xfrm>
        </p:spPr>
        <p:txBody>
          <a:body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9060941" y="6231090"/>
            <a:ext cx="672022" cy="365125"/>
          </a:xfrm>
          <a:prstGeom prst="rect">
            <a:avLst/>
          </a:prstGeom>
        </p:spPr>
        <p:txBody>
          <a:bodyPr/>
          <a:lstStyle/>
          <a:p>
            <a:fld id="{55E77CB2-C284-934C-81D5-5EB262090403}" type="slidenum">
              <a:rPr lang="en-GB" smtClean="0"/>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0"/>
            <a:ext cx="4838700" cy="6858000"/>
          </a:xfrm>
        </p:spPr>
        <p:txBody>
          <a:bodyPr/>
          <a:lstStyle>
            <a:lvl1pPr marL="0" indent="0">
              <a:buNone/>
              <a:defRPr/>
            </a:lvl1pPr>
          </a:lstStyle>
          <a:p>
            <a:r>
              <a:rPr lang="en-US" dirty="0"/>
              <a:t>Click icon to add picture</a:t>
            </a:r>
            <a:endParaRPr lang="en-GB" dirty="0"/>
          </a:p>
        </p:txBody>
      </p:sp>
      <p:pic>
        <p:nvPicPr>
          <p:cNvPr id="10" name="Picture 7">
            <a:extLst>
              <a:ext uri="{FF2B5EF4-FFF2-40B4-BE49-F238E27FC236}">
                <a16:creationId xmlns:a16="http://schemas.microsoft.com/office/drawing/2014/main" id="{5791D8A6-4B32-4BE9-B7EE-00511BEA7ED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2219250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Image Lef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lvl1pPr>
              <a:defRPr>
                <a:solidFill>
                  <a:schemeClr val="bg1"/>
                </a:solidFill>
              </a:defRPr>
            </a:lvl1pPr>
          </a:lstStyle>
          <a:p>
            <a:r>
              <a:rPr lang="en-GB" noProof="0" dirty="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1381" cy="365125"/>
          </a:xfrm>
        </p:spPr>
        <p:txBody>
          <a:bodyPr/>
          <a:lstStyle>
            <a:lvl1pPr>
              <a:defRPr>
                <a:solidFill>
                  <a:schemeClr val="bg1"/>
                </a:solidFill>
              </a:defRPr>
            </a:lvl1pPr>
          </a:lstStyle>
          <a:p>
            <a:fld id="{75F1BB07-AD55-40F2-9516-28DC139BC701}" type="datetime1">
              <a:rPr lang="en-GB" noProof="0" smtClean="0"/>
              <a:t>03/11/2026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lvl1pPr>
              <a:defRPr>
                <a:solidFill>
                  <a:schemeClr val="bg1"/>
                </a:solidFill>
              </a:defRPr>
            </a:lvl1p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0"/>
            <a:ext cx="4838700" cy="6858000"/>
          </a:xfrm>
        </p:spPr>
        <p:txBody>
          <a:bodyPr/>
          <a:lstStyle>
            <a:lvl1pPr marL="0" indent="0">
              <a:buNone/>
              <a:defRPr/>
            </a:lvl1pPr>
          </a:lstStyle>
          <a:p>
            <a:r>
              <a:rPr lang="en-GB" noProof="0"/>
              <a:t>Click icon to add picture</a:t>
            </a:r>
          </a:p>
        </p:txBody>
      </p:sp>
      <p:pic>
        <p:nvPicPr>
          <p:cNvPr id="10" name="Picture 9">
            <a:extLst>
              <a:ext uri="{FF2B5EF4-FFF2-40B4-BE49-F238E27FC236}">
                <a16:creationId xmlns:a16="http://schemas.microsoft.com/office/drawing/2014/main" id="{38E4FD34-0F99-4164-ADDB-D537B4BED03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2507537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Image Left Green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8DE7E89-BAC1-4A20-A1B5-0E2D337B816E}"/>
              </a:ext>
            </a:extLst>
          </p:cNvPr>
          <p:cNvSpPr/>
          <p:nvPr userDrawn="1"/>
        </p:nvSpPr>
        <p:spPr>
          <a:xfrm>
            <a:off x="4549254" y="0"/>
            <a:ext cx="764274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lvl1pPr>
              <a:defRPr>
                <a:solidFill>
                  <a:schemeClr val="bg1"/>
                </a:solidFill>
              </a:defRPr>
            </a:lvl1pPr>
          </a:lstStyle>
          <a:p>
            <a:r>
              <a:rPr lang="en-GB" noProof="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1381" cy="365125"/>
          </a:xfrm>
        </p:spPr>
        <p:txBody>
          <a:bodyPr/>
          <a:lstStyle>
            <a:lvl1pPr>
              <a:defRPr>
                <a:solidFill>
                  <a:schemeClr val="bg1"/>
                </a:solidFill>
              </a:defRPr>
            </a:lvl1pPr>
          </a:lstStyle>
          <a:p>
            <a:fld id="{87EB74F9-4691-4C47-8739-6BA403DF512F}" type="datetime1">
              <a:rPr lang="en-GB" noProof="0" smtClean="0"/>
              <a:t>03/11/2026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lvl1pPr>
              <a:defRPr>
                <a:solidFill>
                  <a:schemeClr val="bg1"/>
                </a:solidFill>
              </a:defRPr>
            </a:lvl1p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353680"/>
            <a:ext cx="4838700" cy="6150641"/>
          </a:xfrm>
        </p:spPr>
        <p:txBody>
          <a:bodyPr/>
          <a:lstStyle>
            <a:lvl1pPr marL="0" indent="0" algn="ctr">
              <a:buNone/>
              <a:defRPr/>
            </a:lvl1pPr>
          </a:lstStyle>
          <a:p>
            <a:r>
              <a:rPr lang="en-GB" noProof="0"/>
              <a:t>Click icon to add picture</a:t>
            </a:r>
          </a:p>
        </p:txBody>
      </p:sp>
      <p:pic>
        <p:nvPicPr>
          <p:cNvPr id="12" name="Picture 9">
            <a:extLst>
              <a:ext uri="{FF2B5EF4-FFF2-40B4-BE49-F238E27FC236}">
                <a16:creationId xmlns:a16="http://schemas.microsoft.com/office/drawing/2014/main" id="{7C3B865D-3169-4F41-AFEE-F37A7D3AA95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4099810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Image Left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p>
            <a:r>
              <a:rPr lang="en-GB" noProof="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1014881" cy="365125"/>
          </a:xfrm>
        </p:spPr>
        <p:txBody>
          <a:bodyPr/>
          <a:lstStyle/>
          <a:p>
            <a:fld id="{7F79C1E0-06D4-42B3-8A23-AF9F6CDC2BFB}" type="datetime1">
              <a:rPr lang="en-GB" noProof="0" smtClean="0"/>
              <a:t>03/11/2026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p>
            <a:fld id="{55E77CB2-C284-934C-81D5-5EB262090403}" type="slidenum">
              <a:rPr lang="en-GB" noProof="0" smtClean="0"/>
              <a:t>‹#›</a:t>
            </a:fld>
            <a:endParaRPr lang="en-GB" noProof="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0"/>
            <a:ext cx="4838700" cy="6858000"/>
          </a:xfrm>
        </p:spPr>
        <p:txBody>
          <a:bodyPr/>
          <a:lstStyle>
            <a:lvl1pPr marL="0" indent="0">
              <a:buNone/>
              <a:defRPr/>
            </a:lvl1pPr>
          </a:lstStyle>
          <a:p>
            <a:r>
              <a:rPr lang="en-GB" noProof="0"/>
              <a:t>Click icon to add picture</a:t>
            </a:r>
          </a:p>
        </p:txBody>
      </p:sp>
      <p:pic>
        <p:nvPicPr>
          <p:cNvPr id="10" name="Picture 7">
            <a:extLst>
              <a:ext uri="{FF2B5EF4-FFF2-40B4-BE49-F238E27FC236}">
                <a16:creationId xmlns:a16="http://schemas.microsoft.com/office/drawing/2014/main" id="{8E226D6B-CB81-42D8-8356-17EB5CBC082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2387828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Image Left Sand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8DE7E89-BAC1-4A20-A1B5-0E2D337B816E}"/>
              </a:ext>
            </a:extLst>
          </p:cNvPr>
          <p:cNvSpPr/>
          <p:nvPr userDrawn="1"/>
        </p:nvSpPr>
        <p:spPr>
          <a:xfrm>
            <a:off x="4549254" y="0"/>
            <a:ext cx="76427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lvl1pPr>
              <a:defRPr>
                <a:solidFill>
                  <a:schemeClr val="tx2"/>
                </a:solidFill>
              </a:defRPr>
            </a:lvl1pPr>
          </a:lstStyle>
          <a:p>
            <a:r>
              <a:rPr lang="en-GB" noProof="0" dirty="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solidFill>
                  <a:schemeClr val="tx2"/>
                </a:solidFill>
              </a:defRPr>
            </a:lvl1pPr>
            <a:lvl2pPr>
              <a:lnSpc>
                <a:spcPct val="100000"/>
              </a:lnSpc>
              <a:defRPr sz="2400">
                <a:solidFill>
                  <a:schemeClr val="tx2"/>
                </a:solidFill>
              </a:defRPr>
            </a:lvl2pPr>
            <a:lvl3pPr>
              <a:lnSpc>
                <a:spcPct val="100000"/>
              </a:lnSpc>
              <a:defRPr sz="2400">
                <a:solidFill>
                  <a:schemeClr val="tx2"/>
                </a:solidFill>
              </a:defRPr>
            </a:lvl3pPr>
            <a:lvl4pPr>
              <a:lnSpc>
                <a:spcPct val="100000"/>
              </a:lnSpc>
              <a:defRPr sz="2400">
                <a:solidFill>
                  <a:schemeClr val="tx2"/>
                </a:solidFill>
              </a:defRPr>
            </a:lvl4pPr>
            <a:lvl5pPr>
              <a:lnSpc>
                <a:spcPct val="100000"/>
              </a:lnSpc>
              <a:defRPr sz="2400">
                <a:solidFill>
                  <a:schemeClr val="tx2"/>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1381" cy="365125"/>
          </a:xfrm>
        </p:spPr>
        <p:txBody>
          <a:bodyPr/>
          <a:lstStyle>
            <a:lvl1pPr>
              <a:defRPr>
                <a:solidFill>
                  <a:schemeClr val="tx2"/>
                </a:solidFill>
              </a:defRPr>
            </a:lvl1pPr>
          </a:lstStyle>
          <a:p>
            <a:fld id="{4FE09656-C90D-411C-99B5-CA480BA1A14C}" type="datetime1">
              <a:rPr lang="en-GB" smtClean="0"/>
              <a:pPr/>
              <a:t>03/11/2026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lvl1pPr>
              <a:defRPr>
                <a:solidFill>
                  <a:schemeClr val="tx2"/>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lvl1pPr>
              <a:defRPr>
                <a:solidFill>
                  <a:schemeClr val="tx2"/>
                </a:solidFill>
              </a:defRPr>
            </a:lvl1pPr>
          </a:lstStyle>
          <a:p>
            <a:fld id="{55E77CB2-C284-934C-81D5-5EB262090403}" type="slidenum">
              <a:rPr lang="fi-FI" smtClean="0"/>
              <a:pPr/>
              <a:t>‹#›</a:t>
            </a:fld>
            <a:endParaRPr lang="fi-FI"/>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353680"/>
            <a:ext cx="4838700" cy="6150641"/>
          </a:xfrm>
        </p:spPr>
        <p:txBody>
          <a:bodyPr/>
          <a:lstStyle>
            <a:lvl1pPr marL="0" indent="0" algn="ctr">
              <a:buNone/>
              <a:defRPr/>
            </a:lvl1pPr>
          </a:lstStyle>
          <a:p>
            <a:r>
              <a:rPr lang="en-GB" noProof="0"/>
              <a:t>Click icon to add picture</a:t>
            </a:r>
          </a:p>
        </p:txBody>
      </p:sp>
      <p:pic>
        <p:nvPicPr>
          <p:cNvPr id="12" name="Picture 7">
            <a:extLst>
              <a:ext uri="{FF2B5EF4-FFF2-40B4-BE49-F238E27FC236}">
                <a16:creationId xmlns:a16="http://schemas.microsoft.com/office/drawing/2014/main" id="{5A1903C9-86CA-417B-92AF-DAB901019A3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1846124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17CF-019B-6504-E050-4EF9C8C8E5D1}"/>
              </a:ext>
            </a:extLst>
          </p:cNvPr>
          <p:cNvSpPr>
            <a:spLocks noGrp="1"/>
          </p:cNvSpPr>
          <p:nvPr>
            <p:ph type="title"/>
          </p:nvPr>
        </p:nvSpPr>
        <p:spPr>
          <a:xfrm>
            <a:off x="533400" y="441326"/>
            <a:ext cx="11142663" cy="1258888"/>
          </a:xfrm>
        </p:spPr>
        <p:txBody>
          <a:bodyPr/>
          <a:lstStyle/>
          <a:p>
            <a:r>
              <a:rPr lang="en-GB" noProof="0"/>
              <a:t>Click to edit Master title style</a:t>
            </a:r>
          </a:p>
        </p:txBody>
      </p:sp>
      <p:sp>
        <p:nvSpPr>
          <p:cNvPr id="4" name="Content Placeholder 3">
            <a:extLst>
              <a:ext uri="{FF2B5EF4-FFF2-40B4-BE49-F238E27FC236}">
                <a16:creationId xmlns:a16="http://schemas.microsoft.com/office/drawing/2014/main" id="{F74CE4C7-0976-8020-1684-DF9C3AA90760}"/>
              </a:ext>
            </a:extLst>
          </p:cNvPr>
          <p:cNvSpPr>
            <a:spLocks noGrp="1"/>
          </p:cNvSpPr>
          <p:nvPr>
            <p:ph sz="half" idx="2"/>
          </p:nvPr>
        </p:nvSpPr>
        <p:spPr>
          <a:xfrm>
            <a:off x="533399" y="1930872"/>
            <a:ext cx="5475600" cy="4090516"/>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Content Placeholder 5">
            <a:extLst>
              <a:ext uri="{FF2B5EF4-FFF2-40B4-BE49-F238E27FC236}">
                <a16:creationId xmlns:a16="http://schemas.microsoft.com/office/drawing/2014/main" id="{EA64655C-146B-9302-28EA-00E0E52EBE53}"/>
              </a:ext>
            </a:extLst>
          </p:cNvPr>
          <p:cNvSpPr>
            <a:spLocks noGrp="1"/>
          </p:cNvSpPr>
          <p:nvPr>
            <p:ph sz="quarter" idx="4"/>
          </p:nvPr>
        </p:nvSpPr>
        <p:spPr>
          <a:xfrm>
            <a:off x="6200463" y="1930872"/>
            <a:ext cx="5475600" cy="4090516"/>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Date Placeholder 6">
            <a:extLst>
              <a:ext uri="{FF2B5EF4-FFF2-40B4-BE49-F238E27FC236}">
                <a16:creationId xmlns:a16="http://schemas.microsoft.com/office/drawing/2014/main" id="{AA562266-2277-2F39-0044-846058BD647E}"/>
              </a:ext>
            </a:extLst>
          </p:cNvPr>
          <p:cNvSpPr>
            <a:spLocks noGrp="1"/>
          </p:cNvSpPr>
          <p:nvPr>
            <p:ph type="dt" sz="half" idx="10"/>
          </p:nvPr>
        </p:nvSpPr>
        <p:spPr>
          <a:xfrm>
            <a:off x="533400" y="6231090"/>
            <a:ext cx="2743200" cy="365125"/>
          </a:xfrm>
        </p:spPr>
        <p:txBody>
          <a:bodyPr/>
          <a:lstStyle/>
          <a:p>
            <a:fld id="{6F82A3B1-C246-49E4-9600-0E1ED7B2FD47}" type="datetime1">
              <a:rPr lang="en-GB" noProof="0" smtClean="0"/>
              <a:t>03/11/2026</a:t>
            </a:fld>
            <a:endParaRPr lang="en-GB" noProof="0"/>
          </a:p>
        </p:txBody>
      </p:sp>
      <p:sp>
        <p:nvSpPr>
          <p:cNvPr id="8" name="Footer Placeholder 7">
            <a:extLst>
              <a:ext uri="{FF2B5EF4-FFF2-40B4-BE49-F238E27FC236}">
                <a16:creationId xmlns:a16="http://schemas.microsoft.com/office/drawing/2014/main" id="{8BF4DCA7-2218-577E-6D75-394E5A75843D}"/>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2163339B-3C78-99C8-685C-A70D78A4CBC7}"/>
              </a:ext>
            </a:extLst>
          </p:cNvPr>
          <p:cNvSpPr>
            <a:spLocks noGrp="1"/>
          </p:cNvSpPr>
          <p:nvPr>
            <p:ph type="sldNum" sz="quarter" idx="12"/>
          </p:nvPr>
        </p:nvSpPr>
        <p:spPr>
          <a:xfrm>
            <a:off x="8817020" y="6231090"/>
            <a:ext cx="915943" cy="365125"/>
          </a:xfrm>
          <a:prstGeom prst="rect">
            <a:avLst/>
          </a:prstGeom>
        </p:spPr>
        <p:txBody>
          <a:bodyPr/>
          <a:lstStyle/>
          <a:p>
            <a:fld id="{55E77CB2-C284-934C-81D5-5EB262090403}" type="slidenum">
              <a:rPr lang="en-GB" noProof="0" smtClean="0"/>
              <a:t>‹#›</a:t>
            </a:fld>
            <a:endParaRPr lang="en-GB" noProof="0"/>
          </a:p>
        </p:txBody>
      </p:sp>
      <p:pic>
        <p:nvPicPr>
          <p:cNvPr id="10" name="Picture 7">
            <a:extLst>
              <a:ext uri="{FF2B5EF4-FFF2-40B4-BE49-F238E27FC236}">
                <a16:creationId xmlns:a16="http://schemas.microsoft.com/office/drawing/2014/main" id="{A6DA8FC4-C72F-4E76-8B9C-2946724BE36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3700618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17CF-019B-6504-E050-4EF9C8C8E5D1}"/>
              </a:ext>
            </a:extLst>
          </p:cNvPr>
          <p:cNvSpPr>
            <a:spLocks noGrp="1"/>
          </p:cNvSpPr>
          <p:nvPr>
            <p:ph type="title"/>
          </p:nvPr>
        </p:nvSpPr>
        <p:spPr>
          <a:xfrm>
            <a:off x="533400" y="441326"/>
            <a:ext cx="11142662" cy="1258888"/>
          </a:xfrm>
        </p:spPr>
        <p:txBody>
          <a:bodyPr/>
          <a:lstStyle>
            <a:lvl1pPr>
              <a:defRPr>
                <a:solidFill>
                  <a:schemeClr val="bg1"/>
                </a:solidFill>
              </a:defRPr>
            </a:lvl1pPr>
          </a:lstStyle>
          <a:p>
            <a:r>
              <a:rPr lang="en-GB" noProof="0"/>
              <a:t>Click to edit Master title style</a:t>
            </a:r>
          </a:p>
        </p:txBody>
      </p:sp>
      <p:sp>
        <p:nvSpPr>
          <p:cNvPr id="4" name="Content Placeholder 3">
            <a:extLst>
              <a:ext uri="{FF2B5EF4-FFF2-40B4-BE49-F238E27FC236}">
                <a16:creationId xmlns:a16="http://schemas.microsoft.com/office/drawing/2014/main" id="{F74CE4C7-0976-8020-1684-DF9C3AA90760}"/>
              </a:ext>
            </a:extLst>
          </p:cNvPr>
          <p:cNvSpPr>
            <a:spLocks noGrp="1"/>
          </p:cNvSpPr>
          <p:nvPr>
            <p:ph sz="half" idx="2"/>
          </p:nvPr>
        </p:nvSpPr>
        <p:spPr>
          <a:xfrm>
            <a:off x="533400" y="1930872"/>
            <a:ext cx="5473700" cy="4090516"/>
          </a:xfrm>
        </p:spPr>
        <p:txBody>
          <a:bodyPr>
            <a:normAutofit/>
          </a:bodyPr>
          <a:lstStyle>
            <a:lvl1pPr marL="0" indent="0">
              <a:lnSpc>
                <a:spcPct val="100000"/>
              </a:lnSpc>
              <a:buNone/>
              <a:defRPr sz="2800">
                <a:solidFill>
                  <a:schemeClr val="bg1"/>
                </a:solidFill>
              </a:defRPr>
            </a:lvl1pPr>
            <a:lvl2pPr marL="457200" indent="0">
              <a:lnSpc>
                <a:spcPct val="100000"/>
              </a:lnSpc>
              <a:buNone/>
              <a:defRPr sz="2400">
                <a:solidFill>
                  <a:schemeClr val="bg1"/>
                </a:solidFill>
              </a:defRPr>
            </a:lvl2pPr>
            <a:lvl3pPr marL="914400" indent="0">
              <a:lnSpc>
                <a:spcPct val="100000"/>
              </a:lnSpc>
              <a:buNone/>
              <a:defRPr sz="2400">
                <a:solidFill>
                  <a:schemeClr val="bg1"/>
                </a:solidFill>
              </a:defRPr>
            </a:lvl3pPr>
            <a:lvl4pPr marL="1371600" indent="0">
              <a:lnSpc>
                <a:spcPct val="100000"/>
              </a:lnSpc>
              <a:buNone/>
              <a:defRPr sz="2400">
                <a:solidFill>
                  <a:schemeClr val="bg1"/>
                </a:solidFill>
              </a:defRPr>
            </a:lvl4pPr>
            <a:lvl5pPr marL="1828800" indent="0">
              <a:lnSpc>
                <a:spcPct val="100000"/>
              </a:lnSpc>
              <a:buNone/>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Content Placeholder 5">
            <a:extLst>
              <a:ext uri="{FF2B5EF4-FFF2-40B4-BE49-F238E27FC236}">
                <a16:creationId xmlns:a16="http://schemas.microsoft.com/office/drawing/2014/main" id="{EA64655C-146B-9302-28EA-00E0E52EBE53}"/>
              </a:ext>
            </a:extLst>
          </p:cNvPr>
          <p:cNvSpPr>
            <a:spLocks noGrp="1"/>
          </p:cNvSpPr>
          <p:nvPr>
            <p:ph sz="quarter" idx="4"/>
          </p:nvPr>
        </p:nvSpPr>
        <p:spPr>
          <a:xfrm>
            <a:off x="6202363" y="1930872"/>
            <a:ext cx="5473699" cy="4090516"/>
          </a:xfrm>
        </p:spPr>
        <p:txBody>
          <a:bodyPr>
            <a:normAutofit/>
          </a:bodyPr>
          <a:lstStyle>
            <a:lvl1pPr marL="0" indent="0">
              <a:lnSpc>
                <a:spcPct val="100000"/>
              </a:lnSpc>
              <a:buNone/>
              <a:defRPr sz="2800">
                <a:solidFill>
                  <a:schemeClr val="bg1"/>
                </a:solidFill>
              </a:defRPr>
            </a:lvl1pPr>
            <a:lvl2pPr marL="457200" indent="0">
              <a:lnSpc>
                <a:spcPct val="100000"/>
              </a:lnSpc>
              <a:buNone/>
              <a:defRPr sz="2400">
                <a:solidFill>
                  <a:schemeClr val="bg1"/>
                </a:solidFill>
              </a:defRPr>
            </a:lvl2pPr>
            <a:lvl3pPr marL="914400" indent="0">
              <a:lnSpc>
                <a:spcPct val="100000"/>
              </a:lnSpc>
              <a:buNone/>
              <a:defRPr sz="2400">
                <a:solidFill>
                  <a:schemeClr val="bg1"/>
                </a:solidFill>
              </a:defRPr>
            </a:lvl3pPr>
            <a:lvl4pPr marL="1371600" indent="0">
              <a:lnSpc>
                <a:spcPct val="100000"/>
              </a:lnSpc>
              <a:buNone/>
              <a:defRPr sz="2400">
                <a:solidFill>
                  <a:schemeClr val="bg1"/>
                </a:solidFill>
              </a:defRPr>
            </a:lvl4pPr>
            <a:lvl5pPr marL="1828800" indent="0">
              <a:lnSpc>
                <a:spcPct val="100000"/>
              </a:lnSpc>
              <a:buNone/>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Date Placeholder 6">
            <a:extLst>
              <a:ext uri="{FF2B5EF4-FFF2-40B4-BE49-F238E27FC236}">
                <a16:creationId xmlns:a16="http://schemas.microsoft.com/office/drawing/2014/main" id="{AA562266-2277-2F39-0044-846058BD647E}"/>
              </a:ext>
            </a:extLst>
          </p:cNvPr>
          <p:cNvSpPr>
            <a:spLocks noGrp="1"/>
          </p:cNvSpPr>
          <p:nvPr>
            <p:ph type="dt" sz="half" idx="10"/>
          </p:nvPr>
        </p:nvSpPr>
        <p:spPr>
          <a:xfrm>
            <a:off x="533400" y="6231090"/>
            <a:ext cx="2743200" cy="365125"/>
          </a:xfrm>
        </p:spPr>
        <p:txBody>
          <a:bodyPr/>
          <a:lstStyle>
            <a:lvl1pPr>
              <a:defRPr>
                <a:solidFill>
                  <a:schemeClr val="bg1"/>
                </a:solidFill>
              </a:defRPr>
            </a:lvl1pPr>
          </a:lstStyle>
          <a:p>
            <a:fld id="{3F652285-F14A-41A2-9EE9-2DA1FC60CB15}" type="datetime1">
              <a:rPr lang="en-GB" noProof="0" smtClean="0"/>
              <a:t>03/11/2026</a:t>
            </a:fld>
            <a:endParaRPr lang="en-GB" noProof="0"/>
          </a:p>
        </p:txBody>
      </p:sp>
      <p:sp>
        <p:nvSpPr>
          <p:cNvPr id="8" name="Footer Placeholder 7">
            <a:extLst>
              <a:ext uri="{FF2B5EF4-FFF2-40B4-BE49-F238E27FC236}">
                <a16:creationId xmlns:a16="http://schemas.microsoft.com/office/drawing/2014/main" id="{8BF4DCA7-2218-577E-6D75-394E5A75843D}"/>
              </a:ext>
            </a:extLst>
          </p:cNvPr>
          <p:cNvSpPr>
            <a:spLocks noGrp="1"/>
          </p:cNvSpPr>
          <p:nvPr>
            <p:ph type="ftr" sz="quarter" idx="11"/>
          </p:nvPr>
        </p:nvSpPr>
        <p:spPr/>
        <p:txBody>
          <a:bodyPr/>
          <a:lstStyle>
            <a:lvl1pPr>
              <a:defRPr>
                <a:solidFill>
                  <a:schemeClr val="bg1"/>
                </a:solidFill>
              </a:defRPr>
            </a:lvl1pPr>
          </a:lstStyle>
          <a:p>
            <a:endParaRPr lang="en-GB" noProof="0"/>
          </a:p>
        </p:txBody>
      </p:sp>
      <p:sp>
        <p:nvSpPr>
          <p:cNvPr id="9" name="Slide Number Placeholder 8">
            <a:extLst>
              <a:ext uri="{FF2B5EF4-FFF2-40B4-BE49-F238E27FC236}">
                <a16:creationId xmlns:a16="http://schemas.microsoft.com/office/drawing/2014/main" id="{2163339B-3C78-99C8-685C-A70D78A4CBC7}"/>
              </a:ext>
            </a:extLst>
          </p:cNvPr>
          <p:cNvSpPr>
            <a:spLocks noGrp="1"/>
          </p:cNvSpPr>
          <p:nvPr>
            <p:ph type="sldNum" sz="quarter" idx="12"/>
          </p:nvPr>
        </p:nvSpPr>
        <p:spPr>
          <a:xfrm>
            <a:off x="8817020" y="6231090"/>
            <a:ext cx="915943"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pic>
        <p:nvPicPr>
          <p:cNvPr id="11" name="Picture 9">
            <a:extLst>
              <a:ext uri="{FF2B5EF4-FFF2-40B4-BE49-F238E27FC236}">
                <a16:creationId xmlns:a16="http://schemas.microsoft.com/office/drawing/2014/main" id="{3E40C7DB-D630-4067-936F-C99A09BBC4D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1009644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17CF-019B-6504-E050-4EF9C8C8E5D1}"/>
              </a:ext>
            </a:extLst>
          </p:cNvPr>
          <p:cNvSpPr>
            <a:spLocks noGrp="1"/>
          </p:cNvSpPr>
          <p:nvPr>
            <p:ph type="title"/>
          </p:nvPr>
        </p:nvSpPr>
        <p:spPr>
          <a:xfrm>
            <a:off x="533400" y="441325"/>
            <a:ext cx="11142663" cy="1258888"/>
          </a:xfrm>
        </p:spPr>
        <p:txBody>
          <a:bodyPr/>
          <a:lstStyle/>
          <a:p>
            <a:r>
              <a:rPr lang="en-GB" noProof="0"/>
              <a:t>Click to edit Master title style</a:t>
            </a:r>
          </a:p>
        </p:txBody>
      </p:sp>
      <p:sp>
        <p:nvSpPr>
          <p:cNvPr id="4" name="Content Placeholder 3">
            <a:extLst>
              <a:ext uri="{FF2B5EF4-FFF2-40B4-BE49-F238E27FC236}">
                <a16:creationId xmlns:a16="http://schemas.microsoft.com/office/drawing/2014/main" id="{F74CE4C7-0976-8020-1684-DF9C3AA90760}"/>
              </a:ext>
            </a:extLst>
          </p:cNvPr>
          <p:cNvSpPr>
            <a:spLocks noGrp="1"/>
          </p:cNvSpPr>
          <p:nvPr>
            <p:ph sz="half" idx="2"/>
          </p:nvPr>
        </p:nvSpPr>
        <p:spPr>
          <a:xfrm>
            <a:off x="533399" y="1930872"/>
            <a:ext cx="5475600" cy="4088928"/>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Content Placeholder 5">
            <a:extLst>
              <a:ext uri="{FF2B5EF4-FFF2-40B4-BE49-F238E27FC236}">
                <a16:creationId xmlns:a16="http://schemas.microsoft.com/office/drawing/2014/main" id="{EA64655C-146B-9302-28EA-00E0E52EBE53}"/>
              </a:ext>
            </a:extLst>
          </p:cNvPr>
          <p:cNvSpPr>
            <a:spLocks noGrp="1"/>
          </p:cNvSpPr>
          <p:nvPr>
            <p:ph sz="quarter" idx="4"/>
          </p:nvPr>
        </p:nvSpPr>
        <p:spPr>
          <a:xfrm>
            <a:off x="6200463" y="1930872"/>
            <a:ext cx="5475600" cy="4088928"/>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Date Placeholder 6">
            <a:extLst>
              <a:ext uri="{FF2B5EF4-FFF2-40B4-BE49-F238E27FC236}">
                <a16:creationId xmlns:a16="http://schemas.microsoft.com/office/drawing/2014/main" id="{AA562266-2277-2F39-0044-846058BD647E}"/>
              </a:ext>
            </a:extLst>
          </p:cNvPr>
          <p:cNvSpPr>
            <a:spLocks noGrp="1"/>
          </p:cNvSpPr>
          <p:nvPr>
            <p:ph type="dt" sz="half" idx="10"/>
          </p:nvPr>
        </p:nvSpPr>
        <p:spPr>
          <a:xfrm>
            <a:off x="533400" y="6231090"/>
            <a:ext cx="2743200" cy="365125"/>
          </a:xfrm>
        </p:spPr>
        <p:txBody>
          <a:bodyPr/>
          <a:lstStyle/>
          <a:p>
            <a:fld id="{8EF3A21C-F0C6-45A9-9D80-F39254227A46}" type="datetime1">
              <a:rPr lang="en-GB" noProof="0" smtClean="0"/>
              <a:t>03/11/2026</a:t>
            </a:fld>
            <a:endParaRPr lang="en-GB" noProof="0"/>
          </a:p>
        </p:txBody>
      </p:sp>
      <p:sp>
        <p:nvSpPr>
          <p:cNvPr id="8" name="Footer Placeholder 7">
            <a:extLst>
              <a:ext uri="{FF2B5EF4-FFF2-40B4-BE49-F238E27FC236}">
                <a16:creationId xmlns:a16="http://schemas.microsoft.com/office/drawing/2014/main" id="{8BF4DCA7-2218-577E-6D75-394E5A75843D}"/>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2163339B-3C78-99C8-685C-A70D78A4CBC7}"/>
              </a:ext>
            </a:extLst>
          </p:cNvPr>
          <p:cNvSpPr>
            <a:spLocks noGrp="1"/>
          </p:cNvSpPr>
          <p:nvPr>
            <p:ph type="sldNum" sz="quarter" idx="12"/>
          </p:nvPr>
        </p:nvSpPr>
        <p:spPr>
          <a:xfrm>
            <a:off x="8817020" y="6231090"/>
            <a:ext cx="915943" cy="365125"/>
          </a:xfrm>
          <a:prstGeom prst="rect">
            <a:avLst/>
          </a:prstGeom>
        </p:spPr>
        <p:txBody>
          <a:bodyPr/>
          <a:lstStyle/>
          <a:p>
            <a:fld id="{55E77CB2-C284-934C-81D5-5EB262090403}" type="slidenum">
              <a:rPr lang="en-GB" noProof="0" smtClean="0"/>
              <a:t>‹#›</a:t>
            </a:fld>
            <a:endParaRPr lang="en-GB" noProof="0"/>
          </a:p>
        </p:txBody>
      </p:sp>
      <p:pic>
        <p:nvPicPr>
          <p:cNvPr id="10" name="Picture 7">
            <a:extLst>
              <a:ext uri="{FF2B5EF4-FFF2-40B4-BE49-F238E27FC236}">
                <a16:creationId xmlns:a16="http://schemas.microsoft.com/office/drawing/2014/main" id="{CBA79E82-D3D6-453C-A14D-E2B7574118C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4061500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33400" y="2588256"/>
            <a:ext cx="8197241" cy="1681488"/>
          </a:xfrm>
        </p:spPr>
        <p:txBody>
          <a:bodyPr anchor="ctr" anchorCtr="0">
            <a:normAutofit/>
          </a:bodyPr>
          <a:lstStyle>
            <a:lvl1pPr>
              <a:defRPr sz="3600">
                <a:solidFill>
                  <a:schemeClr val="bg1"/>
                </a:solidFill>
              </a:defRPr>
            </a:lvl1pPr>
          </a:lstStyle>
          <a:p>
            <a:r>
              <a:rPr lang="en-GB" noProof="0"/>
              <a:t>Click to edit Master title style</a:t>
            </a:r>
          </a:p>
        </p:txBody>
      </p:sp>
      <p:sp>
        <p:nvSpPr>
          <p:cNvPr id="11" name="Text Placeholder 10">
            <a:extLst>
              <a:ext uri="{FF2B5EF4-FFF2-40B4-BE49-F238E27FC236}">
                <a16:creationId xmlns:a16="http://schemas.microsoft.com/office/drawing/2014/main" id="{794BF298-6A36-17B0-74E7-FA5A69D09A99}"/>
              </a:ext>
            </a:extLst>
          </p:cNvPr>
          <p:cNvSpPr>
            <a:spLocks noGrp="1"/>
          </p:cNvSpPr>
          <p:nvPr>
            <p:ph type="body" sz="quarter" idx="10"/>
          </p:nvPr>
        </p:nvSpPr>
        <p:spPr>
          <a:xfrm>
            <a:off x="533400" y="5499473"/>
            <a:ext cx="5095875" cy="820738"/>
          </a:xfrm>
        </p:spPr>
        <p:txBody>
          <a:bodyPr>
            <a:noAutofit/>
          </a:bodyPr>
          <a:lstStyle>
            <a:lvl1pPr marL="0" indent="0">
              <a:buNone/>
              <a:defRPr sz="1600">
                <a:solidFill>
                  <a:schemeClr val="bg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endParaRPr lang="en-GB" noProof="0"/>
          </a:p>
        </p:txBody>
      </p:sp>
      <p:pic>
        <p:nvPicPr>
          <p:cNvPr id="6" name="Picture 9">
            <a:extLst>
              <a:ext uri="{FF2B5EF4-FFF2-40B4-BE49-F238E27FC236}">
                <a16:creationId xmlns:a16="http://schemas.microsoft.com/office/drawing/2014/main" id="{2209C8B9-1BBE-48C1-9D53-E24C3B85C23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356944" y="3083345"/>
            <a:ext cx="2475859" cy="691311"/>
          </a:xfrm>
          <a:prstGeom prst="rect">
            <a:avLst/>
          </a:prstGeom>
        </p:spPr>
      </p:pic>
    </p:spTree>
    <p:extLst>
      <p:ext uri="{BB962C8B-B14F-4D97-AF65-F5344CB8AC3E}">
        <p14:creationId xmlns:p14="http://schemas.microsoft.com/office/powerpoint/2010/main" val="21357080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33400" y="2588256"/>
            <a:ext cx="8197241" cy="1681488"/>
          </a:xfrm>
        </p:spPr>
        <p:txBody>
          <a:bodyPr anchor="ctr" anchorCtr="0">
            <a:normAutofit/>
          </a:bodyPr>
          <a:lstStyle>
            <a:lvl1pPr>
              <a:defRPr sz="3600">
                <a:solidFill>
                  <a:schemeClr val="tx2"/>
                </a:solidFill>
              </a:defRPr>
            </a:lvl1pPr>
          </a:lstStyle>
          <a:p>
            <a:r>
              <a:rPr lang="en-GB" noProof="0" dirty="0"/>
              <a:t>Click to edit Master title style</a:t>
            </a:r>
          </a:p>
        </p:txBody>
      </p:sp>
      <p:sp>
        <p:nvSpPr>
          <p:cNvPr id="11" name="Text Placeholder 10">
            <a:extLst>
              <a:ext uri="{FF2B5EF4-FFF2-40B4-BE49-F238E27FC236}">
                <a16:creationId xmlns:a16="http://schemas.microsoft.com/office/drawing/2014/main" id="{794BF298-6A36-17B0-74E7-FA5A69D09A99}"/>
              </a:ext>
            </a:extLst>
          </p:cNvPr>
          <p:cNvSpPr>
            <a:spLocks noGrp="1"/>
          </p:cNvSpPr>
          <p:nvPr>
            <p:ph type="body" sz="quarter" idx="10"/>
          </p:nvPr>
        </p:nvSpPr>
        <p:spPr>
          <a:xfrm>
            <a:off x="533400" y="5499473"/>
            <a:ext cx="5095875" cy="820738"/>
          </a:xfrm>
        </p:spPr>
        <p:txBody>
          <a:bodyPr>
            <a:noAutofit/>
          </a:bodyPr>
          <a:lstStyle>
            <a:lvl1pPr marL="0" indent="0">
              <a:buNone/>
              <a:defRPr sz="1600">
                <a:solidFill>
                  <a:schemeClr val="tx2"/>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endParaRPr lang="en-GB" noProof="0" dirty="0"/>
          </a:p>
        </p:txBody>
      </p:sp>
      <p:pic>
        <p:nvPicPr>
          <p:cNvPr id="7" name="Picture 7">
            <a:extLst>
              <a:ext uri="{FF2B5EF4-FFF2-40B4-BE49-F238E27FC236}">
                <a16:creationId xmlns:a16="http://schemas.microsoft.com/office/drawing/2014/main" id="{5553356B-F412-4201-8562-40D55C61048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356944" y="3083676"/>
            <a:ext cx="2472697" cy="690428"/>
          </a:xfrm>
          <a:prstGeom prst="rect">
            <a:avLst/>
          </a:prstGeom>
        </p:spPr>
      </p:pic>
    </p:spTree>
    <p:extLst>
      <p:ext uri="{BB962C8B-B14F-4D97-AF65-F5344CB8AC3E}">
        <p14:creationId xmlns:p14="http://schemas.microsoft.com/office/powerpoint/2010/main" val="40970603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bheading with sloga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1460876" y="4070836"/>
            <a:ext cx="9270248" cy="820738"/>
          </a:xfrm>
        </p:spPr>
        <p:txBody>
          <a:bodyPr anchor="ctr" anchorCtr="0">
            <a:normAutofit/>
          </a:bodyPr>
          <a:lstStyle>
            <a:lvl1pPr algn="ctr">
              <a:defRPr sz="2800" b="0" i="0" baseline="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endParaRPr lang="en-GB" noProof="0"/>
          </a:p>
        </p:txBody>
      </p:sp>
      <p:sp>
        <p:nvSpPr>
          <p:cNvPr id="3" name="TextBox 2">
            <a:extLst>
              <a:ext uri="{FF2B5EF4-FFF2-40B4-BE49-F238E27FC236}">
                <a16:creationId xmlns:a16="http://schemas.microsoft.com/office/drawing/2014/main" id="{B403F671-D019-4D23-809A-AC6D6F622212}"/>
              </a:ext>
            </a:extLst>
          </p:cNvPr>
          <p:cNvSpPr txBox="1"/>
          <p:nvPr userDrawn="1"/>
        </p:nvSpPr>
        <p:spPr>
          <a:xfrm>
            <a:off x="1460876" y="2242850"/>
            <a:ext cx="9270248" cy="1569660"/>
          </a:xfrm>
          <a:prstGeom prst="rect">
            <a:avLst/>
          </a:prstGeom>
          <a:noFill/>
        </p:spPr>
        <p:txBody>
          <a:bodyPr wrap="square" rtlCol="0">
            <a:spAutoFit/>
          </a:bodyPr>
          <a:lstStyle/>
          <a:p>
            <a:pPr algn="ctr"/>
            <a:r>
              <a:rPr lang="en-GB" sz="9600" noProof="0">
                <a:solidFill>
                  <a:schemeClr val="bg1"/>
                </a:solidFill>
                <a:latin typeface="+mj-lt"/>
              </a:rPr>
              <a:t>Get inspired</a:t>
            </a:r>
            <a:r>
              <a:rPr lang="en-GB" sz="9600" noProof="0">
                <a:solidFill>
                  <a:schemeClr val="accent2"/>
                </a:solidFill>
                <a:latin typeface="+mj-lt"/>
              </a:rPr>
              <a:t>.</a:t>
            </a:r>
          </a:p>
        </p:txBody>
      </p:sp>
      <p:pic>
        <p:nvPicPr>
          <p:cNvPr id="5" name="Picture 9">
            <a:extLst>
              <a:ext uri="{FF2B5EF4-FFF2-40B4-BE49-F238E27FC236}">
                <a16:creationId xmlns:a16="http://schemas.microsoft.com/office/drawing/2014/main" id="{903BF0F7-C209-43BB-B47B-7DDAAB42070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356944" y="5777992"/>
            <a:ext cx="2475859" cy="691311"/>
          </a:xfrm>
          <a:prstGeom prst="rect">
            <a:avLst/>
          </a:prstGeom>
        </p:spPr>
      </p:pic>
    </p:spTree>
    <p:extLst>
      <p:ext uri="{BB962C8B-B14F-4D97-AF65-F5344CB8AC3E}">
        <p14:creationId xmlns:p14="http://schemas.microsoft.com/office/powerpoint/2010/main" val="3322433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ubheading with sloga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1460876" y="4070836"/>
            <a:ext cx="9270248" cy="820738"/>
          </a:xfrm>
        </p:spPr>
        <p:txBody>
          <a:bodyPr anchor="ctr" anchorCtr="0">
            <a:normAutofit/>
          </a:bodyPr>
          <a:lstStyle>
            <a:lvl1pPr algn="ctr">
              <a:defRPr sz="2800" b="0" i="0" baseline="0">
                <a:solidFill>
                  <a:schemeClr val="tx2"/>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endParaRPr lang="en-GB" noProof="0" dirty="0"/>
          </a:p>
        </p:txBody>
      </p:sp>
      <p:sp>
        <p:nvSpPr>
          <p:cNvPr id="3" name="TextBox 2">
            <a:extLst>
              <a:ext uri="{FF2B5EF4-FFF2-40B4-BE49-F238E27FC236}">
                <a16:creationId xmlns:a16="http://schemas.microsoft.com/office/drawing/2014/main" id="{B403F671-D019-4D23-809A-AC6D6F622212}"/>
              </a:ext>
            </a:extLst>
          </p:cNvPr>
          <p:cNvSpPr txBox="1"/>
          <p:nvPr userDrawn="1"/>
        </p:nvSpPr>
        <p:spPr>
          <a:xfrm>
            <a:off x="1460876" y="2242850"/>
            <a:ext cx="9270248" cy="1569660"/>
          </a:xfrm>
          <a:prstGeom prst="rect">
            <a:avLst/>
          </a:prstGeom>
          <a:noFill/>
        </p:spPr>
        <p:txBody>
          <a:bodyPr wrap="square" rtlCol="0">
            <a:spAutoFit/>
          </a:bodyPr>
          <a:lstStyle/>
          <a:p>
            <a:pPr algn="ctr"/>
            <a:r>
              <a:rPr lang="en-GB" sz="9600" noProof="0">
                <a:solidFill>
                  <a:schemeClr val="tx2"/>
                </a:solidFill>
                <a:latin typeface="+mj-lt"/>
              </a:rPr>
              <a:t>Get inspired.</a:t>
            </a:r>
          </a:p>
        </p:txBody>
      </p:sp>
      <p:pic>
        <p:nvPicPr>
          <p:cNvPr id="6" name="Picture 7">
            <a:extLst>
              <a:ext uri="{FF2B5EF4-FFF2-40B4-BE49-F238E27FC236}">
                <a16:creationId xmlns:a16="http://schemas.microsoft.com/office/drawing/2014/main" id="{746AF290-0CAD-4007-9BA9-5702AAD29B1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382113" y="5778875"/>
            <a:ext cx="2472697" cy="690428"/>
          </a:xfrm>
          <a:prstGeom prst="rect">
            <a:avLst/>
          </a:prstGeom>
        </p:spPr>
      </p:pic>
    </p:spTree>
    <p:extLst>
      <p:ext uri="{BB962C8B-B14F-4D97-AF65-F5344CB8AC3E}">
        <p14:creationId xmlns:p14="http://schemas.microsoft.com/office/powerpoint/2010/main" val="19298837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ubheading with slogan and white margins">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9981E6-F6EC-409C-ABE1-201CD92FE3A2}"/>
              </a:ext>
            </a:extLst>
          </p:cNvPr>
          <p:cNvSpPr/>
          <p:nvPr userDrawn="1"/>
        </p:nvSpPr>
        <p:spPr>
          <a:xfrm>
            <a:off x="470727" y="470727"/>
            <a:ext cx="11250546" cy="5916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739775" y="4483100"/>
            <a:ext cx="8197241" cy="627388"/>
          </a:xfrm>
        </p:spPr>
        <p:txBody>
          <a:bodyPr anchor="ctr" anchorCtr="0">
            <a:normAutofit/>
          </a:bodyPr>
          <a:lstStyle>
            <a:lvl1pPr>
              <a:lnSpc>
                <a:spcPct val="100000"/>
              </a:lnSpc>
              <a:defRPr sz="2800" b="0" i="0" baseline="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endParaRPr lang="en-GB" noProof="0"/>
          </a:p>
        </p:txBody>
      </p:sp>
      <p:sp>
        <p:nvSpPr>
          <p:cNvPr id="3" name="TextBox 2">
            <a:extLst>
              <a:ext uri="{FF2B5EF4-FFF2-40B4-BE49-F238E27FC236}">
                <a16:creationId xmlns:a16="http://schemas.microsoft.com/office/drawing/2014/main" id="{B403F671-D019-4D23-809A-AC6D6F622212}"/>
              </a:ext>
            </a:extLst>
          </p:cNvPr>
          <p:cNvSpPr txBox="1"/>
          <p:nvPr userDrawn="1"/>
        </p:nvSpPr>
        <p:spPr>
          <a:xfrm>
            <a:off x="176925" y="1163457"/>
            <a:ext cx="6221575" cy="3041858"/>
          </a:xfrm>
          <a:prstGeom prst="rect">
            <a:avLst/>
          </a:prstGeom>
          <a:noFill/>
        </p:spPr>
        <p:txBody>
          <a:bodyPr wrap="none" rtlCol="0">
            <a:spAutoFit/>
          </a:bodyPr>
          <a:lstStyle/>
          <a:p>
            <a:pPr>
              <a:lnSpc>
                <a:spcPts val="11500"/>
              </a:lnSpc>
            </a:pPr>
            <a:r>
              <a:rPr lang="en-GB" sz="11500" noProof="0">
                <a:solidFill>
                  <a:schemeClr val="bg1"/>
                </a:solidFill>
                <a:latin typeface="+mj-lt"/>
              </a:rPr>
              <a:t>Get</a:t>
            </a:r>
          </a:p>
          <a:p>
            <a:pPr>
              <a:lnSpc>
                <a:spcPts val="11500"/>
              </a:lnSpc>
            </a:pPr>
            <a:r>
              <a:rPr lang="en-GB" sz="11500" noProof="0">
                <a:solidFill>
                  <a:schemeClr val="bg1"/>
                </a:solidFill>
                <a:latin typeface="+mj-lt"/>
              </a:rPr>
              <a:t>inspired</a:t>
            </a:r>
            <a:r>
              <a:rPr lang="en-GB" sz="11500" noProof="0">
                <a:solidFill>
                  <a:schemeClr val="accent2"/>
                </a:solidFill>
                <a:latin typeface="+mj-lt"/>
              </a:rPr>
              <a:t>.</a:t>
            </a:r>
          </a:p>
        </p:txBody>
      </p:sp>
      <p:pic>
        <p:nvPicPr>
          <p:cNvPr id="6" name="Picture 9">
            <a:extLst>
              <a:ext uri="{FF2B5EF4-FFF2-40B4-BE49-F238E27FC236}">
                <a16:creationId xmlns:a16="http://schemas.microsoft.com/office/drawing/2014/main" id="{9F9B1646-74CD-4034-B754-0E28DB33D30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937016" y="5499472"/>
            <a:ext cx="2475859" cy="691311"/>
          </a:xfrm>
          <a:prstGeom prst="rect">
            <a:avLst/>
          </a:prstGeom>
        </p:spPr>
      </p:pic>
    </p:spTree>
    <p:extLst>
      <p:ext uri="{BB962C8B-B14F-4D97-AF65-F5344CB8AC3E}">
        <p14:creationId xmlns:p14="http://schemas.microsoft.com/office/powerpoint/2010/main" val="1220778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bheading with image">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8560DE8-8C65-4031-84DF-CD6D842BEF7E}"/>
              </a:ext>
            </a:extLst>
          </p:cNvPr>
          <p:cNvSpPr>
            <a:spLocks noGrp="1"/>
          </p:cNvSpPr>
          <p:nvPr>
            <p:ph type="pic" sz="quarter" idx="11"/>
          </p:nvPr>
        </p:nvSpPr>
        <p:spPr>
          <a:xfrm>
            <a:off x="0" y="0"/>
            <a:ext cx="12192000" cy="6858000"/>
          </a:xfrm>
        </p:spPr>
        <p:txBody>
          <a:bodyPr anchor="t" anchorCtr="1"/>
          <a:lstStyle>
            <a:lvl1pPr marL="0" indent="0" algn="ctr">
              <a:buNone/>
              <a:defRPr>
                <a:solidFill>
                  <a:schemeClr val="bg1"/>
                </a:solidFill>
              </a:defRPr>
            </a:lvl1pPr>
          </a:lstStyle>
          <a:p>
            <a:endParaRPr lang="en-GB" noProof="0" dirty="0"/>
          </a:p>
        </p:txBody>
      </p:sp>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15938" y="2421388"/>
            <a:ext cx="3600000" cy="3600000"/>
          </a:xfrm>
          <a:solidFill>
            <a:schemeClr val="tx2"/>
          </a:solidFill>
        </p:spPr>
        <p:txBody>
          <a:bodyPr lIns="216000" tIns="216000" rIns="216000" bIns="216000" anchor="b" anchorCtr="0">
            <a:normAutofit/>
          </a:bodyPr>
          <a:lstStyle>
            <a:lvl1pPr>
              <a:defRPr sz="3600" b="0">
                <a:solidFill>
                  <a:schemeClr val="bg1"/>
                </a:solidFill>
              </a:defRPr>
            </a:lvl1pPr>
          </a:lstStyle>
          <a:p>
            <a:r>
              <a:rPr lang="en-GB" noProof="0" dirty="0"/>
              <a:t>Click to edit Master title style</a:t>
            </a:r>
          </a:p>
        </p:txBody>
      </p:sp>
    </p:spTree>
    <p:extLst>
      <p:ext uri="{BB962C8B-B14F-4D97-AF65-F5344CB8AC3E}">
        <p14:creationId xmlns:p14="http://schemas.microsoft.com/office/powerpoint/2010/main" val="9014022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ogan and logo Green">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03F671-D019-4D23-809A-AC6D6F622212}"/>
              </a:ext>
            </a:extLst>
          </p:cNvPr>
          <p:cNvSpPr txBox="1"/>
          <p:nvPr userDrawn="1"/>
        </p:nvSpPr>
        <p:spPr>
          <a:xfrm>
            <a:off x="1642698" y="2027891"/>
            <a:ext cx="8906605" cy="1862048"/>
          </a:xfrm>
          <a:prstGeom prst="rect">
            <a:avLst/>
          </a:prstGeom>
          <a:noFill/>
        </p:spPr>
        <p:txBody>
          <a:bodyPr wrap="none" rtlCol="0">
            <a:spAutoFit/>
          </a:bodyPr>
          <a:lstStyle/>
          <a:p>
            <a:pPr algn="ctr"/>
            <a:r>
              <a:rPr lang="en-GB" sz="11500" noProof="0" dirty="0">
                <a:solidFill>
                  <a:schemeClr val="bg1"/>
                </a:solidFill>
                <a:latin typeface="+mj-lt"/>
              </a:rPr>
              <a:t>Get inspired</a:t>
            </a:r>
            <a:r>
              <a:rPr lang="en-GB" sz="11500" noProof="0" dirty="0">
                <a:solidFill>
                  <a:schemeClr val="accent2"/>
                </a:solidFill>
                <a:latin typeface="+mj-lt"/>
              </a:rPr>
              <a:t>.</a:t>
            </a:r>
          </a:p>
        </p:txBody>
      </p:sp>
      <p:pic>
        <p:nvPicPr>
          <p:cNvPr id="4" name="Picture 9">
            <a:extLst>
              <a:ext uri="{FF2B5EF4-FFF2-40B4-BE49-F238E27FC236}">
                <a16:creationId xmlns:a16="http://schemas.microsoft.com/office/drawing/2014/main" id="{86269323-34BC-43C3-BFF5-3BA9BA534A8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426885" y="4471225"/>
            <a:ext cx="3338231" cy="932103"/>
          </a:xfrm>
          <a:prstGeom prst="rect">
            <a:avLst/>
          </a:prstGeom>
        </p:spPr>
      </p:pic>
    </p:spTree>
    <p:extLst>
      <p:ext uri="{BB962C8B-B14F-4D97-AF65-F5344CB8AC3E}">
        <p14:creationId xmlns:p14="http://schemas.microsoft.com/office/powerpoint/2010/main" val="4288874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ogan and logo Sand">
    <p:bg>
      <p:bgPr>
        <a:solidFill>
          <a:schemeClr val="bg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03F671-D019-4D23-809A-AC6D6F622212}"/>
              </a:ext>
            </a:extLst>
          </p:cNvPr>
          <p:cNvSpPr txBox="1"/>
          <p:nvPr userDrawn="1"/>
        </p:nvSpPr>
        <p:spPr>
          <a:xfrm>
            <a:off x="1642698" y="2027891"/>
            <a:ext cx="8906605" cy="1862048"/>
          </a:xfrm>
          <a:prstGeom prst="rect">
            <a:avLst/>
          </a:prstGeom>
          <a:noFill/>
        </p:spPr>
        <p:txBody>
          <a:bodyPr wrap="none" rtlCol="0">
            <a:spAutoFit/>
          </a:bodyPr>
          <a:lstStyle/>
          <a:p>
            <a:pPr algn="ctr"/>
            <a:r>
              <a:rPr lang="en-GB" sz="11500" noProof="0" dirty="0">
                <a:solidFill>
                  <a:schemeClr val="tx2"/>
                </a:solidFill>
                <a:latin typeface="+mj-lt"/>
              </a:rPr>
              <a:t>Get inspired.</a:t>
            </a:r>
          </a:p>
        </p:txBody>
      </p:sp>
      <p:pic>
        <p:nvPicPr>
          <p:cNvPr id="5" name="Picture 7">
            <a:extLst>
              <a:ext uri="{FF2B5EF4-FFF2-40B4-BE49-F238E27FC236}">
                <a16:creationId xmlns:a16="http://schemas.microsoft.com/office/drawing/2014/main" id="{DC44CC0C-11B6-4DEF-83D7-A8D1B2CAD68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4509756" y="4494365"/>
            <a:ext cx="3172488" cy="885824"/>
          </a:xfrm>
          <a:prstGeom prst="rect">
            <a:avLst/>
          </a:prstGeom>
        </p:spPr>
      </p:pic>
    </p:spTree>
    <p:extLst>
      <p:ext uri="{BB962C8B-B14F-4D97-AF65-F5344CB8AC3E}">
        <p14:creationId xmlns:p14="http://schemas.microsoft.com/office/powerpoint/2010/main" val="35548213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85B47-EE4B-02C9-21DA-AC1165EE0B5A}"/>
              </a:ext>
            </a:extLst>
          </p:cNvPr>
          <p:cNvSpPr>
            <a:spLocks noGrp="1"/>
          </p:cNvSpPr>
          <p:nvPr>
            <p:ph type="dt" sz="half" idx="10"/>
          </p:nvPr>
        </p:nvSpPr>
        <p:spPr/>
        <p:txBody>
          <a:bodyPr/>
          <a:lstStyle/>
          <a:p>
            <a:fld id="{66125F02-FFAD-4584-9F3F-116D5FE268C5}" type="datetime1">
              <a:rPr lang="en-GB" noProof="0" smtClean="0"/>
              <a:t>03/11/2026</a:t>
            </a:fld>
            <a:endParaRPr lang="en-GB" noProof="0"/>
          </a:p>
        </p:txBody>
      </p:sp>
      <p:sp>
        <p:nvSpPr>
          <p:cNvPr id="3" name="Footer Placeholder 2">
            <a:extLst>
              <a:ext uri="{FF2B5EF4-FFF2-40B4-BE49-F238E27FC236}">
                <a16:creationId xmlns:a16="http://schemas.microsoft.com/office/drawing/2014/main" id="{856B0297-03FB-6BA1-F69C-E44C7EE47535}"/>
              </a:ext>
            </a:extLst>
          </p:cNvPr>
          <p:cNvSpPr>
            <a:spLocks noGrp="1"/>
          </p:cNvSpPr>
          <p:nvPr>
            <p:ph type="ftr" sz="quarter" idx="11"/>
          </p:nvPr>
        </p:nvSpPr>
        <p:spPr/>
        <p:txBody>
          <a:bodyPr/>
          <a:lstStyle/>
          <a:p>
            <a:endParaRPr lang="en-GB" noProof="0"/>
          </a:p>
        </p:txBody>
      </p:sp>
      <p:sp>
        <p:nvSpPr>
          <p:cNvPr id="4" name="Slide Number Placeholder 3">
            <a:extLst>
              <a:ext uri="{FF2B5EF4-FFF2-40B4-BE49-F238E27FC236}">
                <a16:creationId xmlns:a16="http://schemas.microsoft.com/office/drawing/2014/main" id="{3249FF79-5028-E71F-D3B0-256E8C53C0E4}"/>
              </a:ext>
            </a:extLst>
          </p:cNvPr>
          <p:cNvSpPr>
            <a:spLocks noGrp="1"/>
          </p:cNvSpPr>
          <p:nvPr>
            <p:ph type="sldNum" sz="quarter" idx="12"/>
          </p:nvPr>
        </p:nvSpPr>
        <p:spPr>
          <a:xfrm>
            <a:off x="8898699" y="6231090"/>
            <a:ext cx="834264" cy="365125"/>
          </a:xfrm>
          <a:prstGeom prst="rect">
            <a:avLst/>
          </a:prstGeom>
        </p:spPr>
        <p:txBody>
          <a:bodyPr/>
          <a:lstStyle/>
          <a:p>
            <a:fld id="{55E77CB2-C284-934C-81D5-5EB262090403}" type="slidenum">
              <a:rPr lang="en-GB" noProof="0" smtClean="0"/>
              <a:t>‹#›</a:t>
            </a:fld>
            <a:endParaRPr lang="en-GB" noProof="0"/>
          </a:p>
        </p:txBody>
      </p:sp>
      <p:pic>
        <p:nvPicPr>
          <p:cNvPr id="6" name="Picture 7">
            <a:extLst>
              <a:ext uri="{FF2B5EF4-FFF2-40B4-BE49-F238E27FC236}">
                <a16:creationId xmlns:a16="http://schemas.microsoft.com/office/drawing/2014/main" id="{67764BA3-C423-4020-961A-50ECB46B8C9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743185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B3E58C-48B1-E6F6-6E60-99DF412E7A02}"/>
              </a:ext>
            </a:extLst>
          </p:cNvPr>
          <p:cNvSpPr>
            <a:spLocks noGrp="1"/>
          </p:cNvSpPr>
          <p:nvPr>
            <p:ph type="title"/>
          </p:nvPr>
        </p:nvSpPr>
        <p:spPr>
          <a:xfrm>
            <a:off x="533399" y="441325"/>
            <a:ext cx="11142663" cy="1262216"/>
          </a:xfrm>
          <a:prstGeom prst="rect">
            <a:avLst/>
          </a:prstGeom>
        </p:spPr>
        <p:txBody>
          <a:bodyPr vert="horz" lIns="0" tIns="0" rIns="0" bIns="0" rtlCol="0" anchor="ctr" anchorCtr="0">
            <a:normAutofit/>
          </a:bodyPr>
          <a:lstStyle/>
          <a:p>
            <a:endParaRPr lang="en-GB" noProof="0"/>
          </a:p>
        </p:txBody>
      </p:sp>
      <p:sp>
        <p:nvSpPr>
          <p:cNvPr id="3" name="Text Placeholder 2">
            <a:extLst>
              <a:ext uri="{FF2B5EF4-FFF2-40B4-BE49-F238E27FC236}">
                <a16:creationId xmlns:a16="http://schemas.microsoft.com/office/drawing/2014/main" id="{CBAF9E43-204A-56B7-4F9A-4E8C1F8E423D}"/>
              </a:ext>
            </a:extLst>
          </p:cNvPr>
          <p:cNvSpPr>
            <a:spLocks noGrp="1"/>
          </p:cNvSpPr>
          <p:nvPr>
            <p:ph type="body" idx="1"/>
          </p:nvPr>
        </p:nvSpPr>
        <p:spPr>
          <a:xfrm>
            <a:off x="538098" y="1930872"/>
            <a:ext cx="11137965" cy="4090516"/>
          </a:xfrm>
          <a:prstGeom prst="rect">
            <a:avLst/>
          </a:prstGeom>
        </p:spPr>
        <p:txBody>
          <a:bodyPr vert="horz" lIns="0" tIns="0" rIns="0" bIns="0" rtlCol="0" anchor="t" anchorCtr="0">
            <a:normAutofit/>
          </a:bodyPr>
          <a:lstStyle/>
          <a:p>
            <a:pPr lvl="0"/>
            <a:endParaRPr lang="en-GB" noProof="0"/>
          </a:p>
        </p:txBody>
      </p:sp>
      <p:sp>
        <p:nvSpPr>
          <p:cNvPr id="4" name="Date Placeholder 3">
            <a:extLst>
              <a:ext uri="{FF2B5EF4-FFF2-40B4-BE49-F238E27FC236}">
                <a16:creationId xmlns:a16="http://schemas.microsoft.com/office/drawing/2014/main" id="{E9C4E6EE-57A3-DDFA-29D2-EE31983C5FB3}"/>
              </a:ext>
            </a:extLst>
          </p:cNvPr>
          <p:cNvSpPr>
            <a:spLocks noGrp="1"/>
          </p:cNvSpPr>
          <p:nvPr>
            <p:ph type="dt" sz="half" idx="2"/>
          </p:nvPr>
        </p:nvSpPr>
        <p:spPr>
          <a:xfrm>
            <a:off x="533400" y="6231090"/>
            <a:ext cx="2743200" cy="365125"/>
          </a:xfrm>
          <a:prstGeom prst="rect">
            <a:avLst/>
          </a:prstGeom>
        </p:spPr>
        <p:txBody>
          <a:bodyPr vert="horz" lIns="0" tIns="0" rIns="0" bIns="0" rtlCol="0" anchor="ctr"/>
          <a:lstStyle>
            <a:lvl1pPr algn="l">
              <a:defRPr sz="1200" b="0" i="0">
                <a:solidFill>
                  <a:srgbClr val="004A43"/>
                </a:solidFill>
                <a:latin typeface="+mn-lt"/>
                <a:ea typeface="Noto Sans" panose="020B0502040504020204" pitchFamily="34" charset="0"/>
                <a:cs typeface="Noto Sans" panose="020B0502040504020204" pitchFamily="34" charset="0"/>
              </a:defRPr>
            </a:lvl1pPr>
          </a:lstStyle>
          <a:p>
            <a:fld id="{DEEA4877-6B90-4D6A-805A-43D5F2850EB8}" type="datetime1">
              <a:rPr lang="en-GB" noProof="0" smtClean="0"/>
              <a:t>03/11/2026</a:t>
            </a:fld>
            <a:endParaRPr lang="en-GB" noProof="0"/>
          </a:p>
        </p:txBody>
      </p:sp>
      <p:sp>
        <p:nvSpPr>
          <p:cNvPr id="5" name="Footer Placeholder 4">
            <a:extLst>
              <a:ext uri="{FF2B5EF4-FFF2-40B4-BE49-F238E27FC236}">
                <a16:creationId xmlns:a16="http://schemas.microsoft.com/office/drawing/2014/main" id="{C4EC4DA0-8172-BFC0-8B62-B2EFA08C608C}"/>
              </a:ext>
            </a:extLst>
          </p:cNvPr>
          <p:cNvSpPr>
            <a:spLocks noGrp="1"/>
          </p:cNvSpPr>
          <p:nvPr>
            <p:ph type="ftr" sz="quarter" idx="3"/>
          </p:nvPr>
        </p:nvSpPr>
        <p:spPr>
          <a:xfrm>
            <a:off x="3621132" y="6231090"/>
            <a:ext cx="4851356" cy="365125"/>
          </a:xfrm>
          <a:prstGeom prst="rect">
            <a:avLst/>
          </a:prstGeom>
        </p:spPr>
        <p:txBody>
          <a:bodyPr vert="horz" lIns="0" tIns="0" rIns="0" bIns="0" rtlCol="0" anchor="ctr"/>
          <a:lstStyle>
            <a:lvl1pPr algn="ctr">
              <a:defRPr sz="1200" b="0" i="0">
                <a:solidFill>
                  <a:srgbClr val="004A43"/>
                </a:solidFill>
                <a:latin typeface="+mn-lt"/>
                <a:ea typeface="Noto Sans" panose="020B0502040504020204" pitchFamily="34" charset="0"/>
                <a:cs typeface="Noto Sans" panose="020B0502040504020204" pitchFamily="34" charset="0"/>
              </a:defRPr>
            </a:lvl1pPr>
          </a:lstStyle>
          <a:p>
            <a:endParaRPr lang="en-GB" noProof="0"/>
          </a:p>
        </p:txBody>
      </p:sp>
      <p:sp>
        <p:nvSpPr>
          <p:cNvPr id="8" name="Slide Number Placeholder 5">
            <a:extLst>
              <a:ext uri="{FF2B5EF4-FFF2-40B4-BE49-F238E27FC236}">
                <a16:creationId xmlns:a16="http://schemas.microsoft.com/office/drawing/2014/main" id="{FC2A60F9-AFAA-45F0-B8F8-6D3521BAAFE8}"/>
              </a:ext>
            </a:extLst>
          </p:cNvPr>
          <p:cNvSpPr>
            <a:spLocks noGrp="1"/>
          </p:cNvSpPr>
          <p:nvPr>
            <p:ph type="sldNum" sz="quarter" idx="4"/>
          </p:nvPr>
        </p:nvSpPr>
        <p:spPr>
          <a:xfrm>
            <a:off x="8797099" y="6231090"/>
            <a:ext cx="931101" cy="365125"/>
          </a:xfrm>
          <a:prstGeom prst="rect">
            <a:avLst/>
          </a:prstGeom>
        </p:spPr>
        <p:txBody>
          <a:bodyPr vert="horz" lIns="0" tIns="0" rIns="0" bIns="0" rtlCol="0" anchor="ctr"/>
          <a:lstStyle>
            <a:lvl1pPr algn="r">
              <a:defRPr lang="en-GB" sz="1200" b="0" i="0" smtClean="0">
                <a:solidFill>
                  <a:srgbClr val="004A43"/>
                </a:solidFill>
                <a:ea typeface="Noto Sans" panose="020B0502040504020204" pitchFamily="34" charset="0"/>
                <a:cs typeface="Noto Sans" panose="020B0502040504020204" pitchFamily="34" charset="0"/>
              </a:defRPr>
            </a:lvl1pPr>
          </a:lstStyle>
          <a:p>
            <a:fld id="{55E77CB2-C284-934C-81D5-5EB262090403}" type="slidenum">
              <a:rPr lang="en-GB" noProof="0" smtClean="0"/>
              <a:pPr/>
              <a:t>‹#›</a:t>
            </a:fld>
            <a:endParaRPr lang="en-GB" noProof="0"/>
          </a:p>
        </p:txBody>
      </p:sp>
    </p:spTree>
    <p:extLst>
      <p:ext uri="{BB962C8B-B14F-4D97-AF65-F5344CB8AC3E}">
        <p14:creationId xmlns:p14="http://schemas.microsoft.com/office/powerpoint/2010/main" val="2575866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2" r:id="rId5"/>
    <p:sldLayoutId id="2147483663" r:id="rId6"/>
    <p:sldLayoutId id="2147483684" r:id="rId7"/>
    <p:sldLayoutId id="2147483664" r:id="rId8"/>
    <p:sldLayoutId id="2147483685" r:id="rId9"/>
    <p:sldLayoutId id="2147483666" r:id="rId10"/>
    <p:sldLayoutId id="2147483667" r:id="rId11"/>
    <p:sldLayoutId id="2147483686" r:id="rId12"/>
    <p:sldLayoutId id="2147483668" r:id="rId13"/>
    <p:sldLayoutId id="2147483687" r:id="rId14"/>
    <p:sldLayoutId id="2147483674" r:id="rId15"/>
    <p:sldLayoutId id="2147483653" r:id="rId16"/>
    <p:sldLayoutId id="2147483676" r:id="rId17"/>
    <p:sldLayoutId id="2147483651" r:id="rId18"/>
    <p:sldLayoutId id="2147483681" r:id="rId19"/>
    <p:sldLayoutId id="2147483678" r:id="rId20"/>
    <p:sldLayoutId id="2147483682" r:id="rId21"/>
    <p:sldLayoutId id="2147483679" r:id="rId22"/>
    <p:sldLayoutId id="2147483677" r:id="rId23"/>
    <p:sldLayoutId id="2147483680" r:id="rId24"/>
    <p:sldLayoutId id="2147483683" r:id="rId25"/>
    <p:sldLayoutId id="2147483655" r:id="rId26"/>
  </p:sldLayoutIdLst>
  <p:hf sldNum="0" hdr="0" ftr="0" dt="0"/>
  <p:txStyles>
    <p:titleStyle>
      <a:lvl1pPr algn="l" defTabSz="914400" rtl="0" eaLnBrk="1" latinLnBrk="0" hangingPunct="1">
        <a:lnSpc>
          <a:spcPct val="90000"/>
        </a:lnSpc>
        <a:spcBef>
          <a:spcPct val="0"/>
        </a:spcBef>
        <a:buNone/>
        <a:defRPr sz="4000" b="0" i="0" kern="1200">
          <a:solidFill>
            <a:srgbClr val="004A43"/>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800" b="0" i="0" kern="1200">
          <a:solidFill>
            <a:srgbClr val="004A43"/>
          </a:solidFill>
          <a:latin typeface="+mn-lt"/>
          <a:ea typeface="Noto Sans" panose="020B0502040504020204" pitchFamily="34" charset="0"/>
          <a:cs typeface="Noto Sans" panose="020B050204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1600" b="0" i="0" kern="1200">
          <a:solidFill>
            <a:srgbClr val="004A43"/>
          </a:solidFill>
          <a:latin typeface="+mn-lt"/>
          <a:ea typeface="Noto Sans" panose="020B0502040504020204" pitchFamily="34" charset="0"/>
          <a:cs typeface="Noto Sans" panose="020B050204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panose="020B0502040504020204" pitchFamily="34" charset="0"/>
          <a:cs typeface="Noto Sans" panose="020B050204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panose="020B0502040504020204" pitchFamily="34" charset="0"/>
          <a:cs typeface="Noto Sans" panose="020B050204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userDrawn="1">
          <p15:clr>
            <a:srgbClr val="F26B43"/>
          </p15:clr>
        </p15:guide>
        <p15:guide id="2" pos="7355" userDrawn="1">
          <p15:clr>
            <a:srgbClr val="F26B43"/>
          </p15:clr>
        </p15:guide>
        <p15:guide id="3" orient="horz" pos="278" userDrawn="1">
          <p15:clr>
            <a:srgbClr val="F26B43"/>
          </p15:clr>
        </p15:guide>
        <p15:guide id="4" pos="325" userDrawn="1">
          <p15:clr>
            <a:srgbClr val="F26B43"/>
          </p15:clr>
        </p15:guide>
        <p15:guide id="5" pos="6131" userDrawn="1">
          <p15:clr>
            <a:srgbClr val="F26B43"/>
          </p15:clr>
        </p15:guide>
        <p15:guide id="6" pos="5337" userDrawn="1">
          <p15:clr>
            <a:srgbClr val="F26B43"/>
          </p15:clr>
        </p15:guide>
        <p15:guide id="7" pos="2071" userDrawn="1">
          <p15:clr>
            <a:srgbClr val="F26B43"/>
          </p15:clr>
        </p15:guide>
        <p15:guide id="8" pos="2275" userDrawn="1">
          <p15:clr>
            <a:srgbClr val="F26B43"/>
          </p15:clr>
        </p15:guide>
        <p15:guide id="9" pos="5541" userDrawn="1">
          <p15:clr>
            <a:srgbClr val="F26B43"/>
          </p15:clr>
        </p15:guide>
        <p15:guide id="10" orient="horz" pos="1207" userDrawn="1">
          <p15:clr>
            <a:srgbClr val="F26B43"/>
          </p15:clr>
        </p15:guide>
        <p15:guide id="11" orient="horz" pos="379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https://ai-governance.eu/ai-governance-framework/the-hourglass-model-2026/" TargetMode="Externa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6" Type="http://schemas.openxmlformats.org/officeDocument/2006/relationships/image" Target="../media/image47.png"/><Relationship Id="rId117" Type="http://schemas.openxmlformats.org/officeDocument/2006/relationships/image" Target="../media/image138.svg"/><Relationship Id="rId21" Type="http://schemas.openxmlformats.org/officeDocument/2006/relationships/image" Target="../media/image42.svg"/><Relationship Id="rId42" Type="http://schemas.openxmlformats.org/officeDocument/2006/relationships/image" Target="../media/image63.png"/><Relationship Id="rId47" Type="http://schemas.openxmlformats.org/officeDocument/2006/relationships/image" Target="../media/image68.svg"/><Relationship Id="rId63" Type="http://schemas.openxmlformats.org/officeDocument/2006/relationships/image" Target="../media/image84.svg"/><Relationship Id="rId68" Type="http://schemas.openxmlformats.org/officeDocument/2006/relationships/image" Target="../media/image89.png"/><Relationship Id="rId84" Type="http://schemas.openxmlformats.org/officeDocument/2006/relationships/image" Target="../media/image105.png"/><Relationship Id="rId89" Type="http://schemas.openxmlformats.org/officeDocument/2006/relationships/image" Target="../media/image110.svg"/><Relationship Id="rId112" Type="http://schemas.openxmlformats.org/officeDocument/2006/relationships/image" Target="../media/image133.png"/><Relationship Id="rId133" Type="http://schemas.openxmlformats.org/officeDocument/2006/relationships/image" Target="../media/image154.svg"/><Relationship Id="rId138" Type="http://schemas.openxmlformats.org/officeDocument/2006/relationships/image" Target="../media/image159.png"/><Relationship Id="rId16" Type="http://schemas.openxmlformats.org/officeDocument/2006/relationships/image" Target="../media/image37.png"/><Relationship Id="rId107" Type="http://schemas.openxmlformats.org/officeDocument/2006/relationships/image" Target="../media/image128.svg"/><Relationship Id="rId11" Type="http://schemas.openxmlformats.org/officeDocument/2006/relationships/image" Target="../media/image32.svg"/><Relationship Id="rId32" Type="http://schemas.openxmlformats.org/officeDocument/2006/relationships/image" Target="../media/image53.png"/><Relationship Id="rId37" Type="http://schemas.openxmlformats.org/officeDocument/2006/relationships/image" Target="../media/image58.svg"/><Relationship Id="rId53" Type="http://schemas.openxmlformats.org/officeDocument/2006/relationships/image" Target="../media/image74.svg"/><Relationship Id="rId58" Type="http://schemas.openxmlformats.org/officeDocument/2006/relationships/image" Target="../media/image79.png"/><Relationship Id="rId74" Type="http://schemas.openxmlformats.org/officeDocument/2006/relationships/image" Target="../media/image95.png"/><Relationship Id="rId79" Type="http://schemas.openxmlformats.org/officeDocument/2006/relationships/image" Target="../media/image100.svg"/><Relationship Id="rId102" Type="http://schemas.openxmlformats.org/officeDocument/2006/relationships/image" Target="../media/image123.png"/><Relationship Id="rId123" Type="http://schemas.openxmlformats.org/officeDocument/2006/relationships/image" Target="../media/image144.svg"/><Relationship Id="rId128" Type="http://schemas.openxmlformats.org/officeDocument/2006/relationships/image" Target="../media/image149.png"/><Relationship Id="rId144" Type="http://schemas.openxmlformats.org/officeDocument/2006/relationships/image" Target="../media/image165.png"/><Relationship Id="rId149" Type="http://schemas.openxmlformats.org/officeDocument/2006/relationships/image" Target="../media/image170.png"/><Relationship Id="rId5" Type="http://schemas.openxmlformats.org/officeDocument/2006/relationships/image" Target="../media/image26.svg"/><Relationship Id="rId90" Type="http://schemas.openxmlformats.org/officeDocument/2006/relationships/image" Target="../media/image111.png"/><Relationship Id="rId95" Type="http://schemas.openxmlformats.org/officeDocument/2006/relationships/image" Target="../media/image116.svg"/><Relationship Id="rId22" Type="http://schemas.openxmlformats.org/officeDocument/2006/relationships/image" Target="../media/image43.png"/><Relationship Id="rId27" Type="http://schemas.openxmlformats.org/officeDocument/2006/relationships/image" Target="../media/image48.svg"/><Relationship Id="rId43" Type="http://schemas.openxmlformats.org/officeDocument/2006/relationships/image" Target="../media/image64.svg"/><Relationship Id="rId48" Type="http://schemas.openxmlformats.org/officeDocument/2006/relationships/image" Target="../media/image69.png"/><Relationship Id="rId64" Type="http://schemas.openxmlformats.org/officeDocument/2006/relationships/image" Target="../media/image85.png"/><Relationship Id="rId69" Type="http://schemas.openxmlformats.org/officeDocument/2006/relationships/image" Target="../media/image90.svg"/><Relationship Id="rId113" Type="http://schemas.openxmlformats.org/officeDocument/2006/relationships/image" Target="../media/image134.svg"/><Relationship Id="rId118" Type="http://schemas.openxmlformats.org/officeDocument/2006/relationships/image" Target="../media/image139.png"/><Relationship Id="rId134" Type="http://schemas.openxmlformats.org/officeDocument/2006/relationships/image" Target="../media/image155.png"/><Relationship Id="rId139" Type="http://schemas.openxmlformats.org/officeDocument/2006/relationships/image" Target="../media/image160.svg"/><Relationship Id="rId80" Type="http://schemas.openxmlformats.org/officeDocument/2006/relationships/image" Target="../media/image101.png"/><Relationship Id="rId85" Type="http://schemas.openxmlformats.org/officeDocument/2006/relationships/image" Target="../media/image106.svg"/><Relationship Id="rId150" Type="http://schemas.openxmlformats.org/officeDocument/2006/relationships/image" Target="../media/image171.png"/><Relationship Id="rId12" Type="http://schemas.openxmlformats.org/officeDocument/2006/relationships/image" Target="../media/image33.png"/><Relationship Id="rId17" Type="http://schemas.openxmlformats.org/officeDocument/2006/relationships/image" Target="../media/image38.svg"/><Relationship Id="rId25" Type="http://schemas.openxmlformats.org/officeDocument/2006/relationships/image" Target="../media/image46.svg"/><Relationship Id="rId33" Type="http://schemas.openxmlformats.org/officeDocument/2006/relationships/image" Target="../media/image54.svg"/><Relationship Id="rId38" Type="http://schemas.openxmlformats.org/officeDocument/2006/relationships/image" Target="../media/image59.png"/><Relationship Id="rId46" Type="http://schemas.openxmlformats.org/officeDocument/2006/relationships/image" Target="../media/image67.png"/><Relationship Id="rId59" Type="http://schemas.openxmlformats.org/officeDocument/2006/relationships/image" Target="../media/image80.svg"/><Relationship Id="rId67" Type="http://schemas.openxmlformats.org/officeDocument/2006/relationships/image" Target="../media/image88.svg"/><Relationship Id="rId103" Type="http://schemas.openxmlformats.org/officeDocument/2006/relationships/image" Target="../media/image124.svg"/><Relationship Id="rId108" Type="http://schemas.openxmlformats.org/officeDocument/2006/relationships/image" Target="../media/image129.png"/><Relationship Id="rId116" Type="http://schemas.openxmlformats.org/officeDocument/2006/relationships/image" Target="../media/image137.png"/><Relationship Id="rId124" Type="http://schemas.openxmlformats.org/officeDocument/2006/relationships/image" Target="../media/image145.png"/><Relationship Id="rId129" Type="http://schemas.openxmlformats.org/officeDocument/2006/relationships/image" Target="../media/image150.svg"/><Relationship Id="rId137" Type="http://schemas.openxmlformats.org/officeDocument/2006/relationships/image" Target="../media/image158.svg"/><Relationship Id="rId20" Type="http://schemas.openxmlformats.org/officeDocument/2006/relationships/image" Target="../media/image41.png"/><Relationship Id="rId41" Type="http://schemas.openxmlformats.org/officeDocument/2006/relationships/image" Target="../media/image62.svg"/><Relationship Id="rId54" Type="http://schemas.openxmlformats.org/officeDocument/2006/relationships/image" Target="../media/image75.png"/><Relationship Id="rId62" Type="http://schemas.openxmlformats.org/officeDocument/2006/relationships/image" Target="../media/image83.png"/><Relationship Id="rId70" Type="http://schemas.openxmlformats.org/officeDocument/2006/relationships/image" Target="../media/image91.png"/><Relationship Id="rId75" Type="http://schemas.openxmlformats.org/officeDocument/2006/relationships/image" Target="../media/image96.svg"/><Relationship Id="rId83" Type="http://schemas.openxmlformats.org/officeDocument/2006/relationships/image" Target="../media/image104.svg"/><Relationship Id="rId88" Type="http://schemas.openxmlformats.org/officeDocument/2006/relationships/image" Target="../media/image109.png"/><Relationship Id="rId91" Type="http://schemas.openxmlformats.org/officeDocument/2006/relationships/image" Target="../media/image112.svg"/><Relationship Id="rId96" Type="http://schemas.openxmlformats.org/officeDocument/2006/relationships/image" Target="../media/image117.png"/><Relationship Id="rId111" Type="http://schemas.openxmlformats.org/officeDocument/2006/relationships/image" Target="../media/image132.svg"/><Relationship Id="rId132" Type="http://schemas.openxmlformats.org/officeDocument/2006/relationships/image" Target="../media/image153.png"/><Relationship Id="rId140" Type="http://schemas.openxmlformats.org/officeDocument/2006/relationships/image" Target="../media/image161.png"/><Relationship Id="rId145" Type="http://schemas.openxmlformats.org/officeDocument/2006/relationships/image" Target="../media/image166.png"/><Relationship Id="rId1" Type="http://schemas.openxmlformats.org/officeDocument/2006/relationships/slideLayout" Target="../slideLayouts/slideLayout2.xml"/><Relationship Id="rId6" Type="http://schemas.openxmlformats.org/officeDocument/2006/relationships/image" Target="../media/image27.png"/><Relationship Id="rId15" Type="http://schemas.openxmlformats.org/officeDocument/2006/relationships/image" Target="../media/image36.svg"/><Relationship Id="rId23" Type="http://schemas.openxmlformats.org/officeDocument/2006/relationships/image" Target="../media/image44.svg"/><Relationship Id="rId28" Type="http://schemas.openxmlformats.org/officeDocument/2006/relationships/image" Target="../media/image49.png"/><Relationship Id="rId36" Type="http://schemas.openxmlformats.org/officeDocument/2006/relationships/image" Target="../media/image57.png"/><Relationship Id="rId49" Type="http://schemas.openxmlformats.org/officeDocument/2006/relationships/image" Target="../media/image70.svg"/><Relationship Id="rId57" Type="http://schemas.openxmlformats.org/officeDocument/2006/relationships/image" Target="../media/image78.svg"/><Relationship Id="rId106" Type="http://schemas.openxmlformats.org/officeDocument/2006/relationships/image" Target="../media/image127.png"/><Relationship Id="rId114" Type="http://schemas.openxmlformats.org/officeDocument/2006/relationships/image" Target="../media/image135.png"/><Relationship Id="rId119" Type="http://schemas.openxmlformats.org/officeDocument/2006/relationships/image" Target="../media/image140.svg"/><Relationship Id="rId127" Type="http://schemas.openxmlformats.org/officeDocument/2006/relationships/image" Target="../media/image148.svg"/><Relationship Id="rId10" Type="http://schemas.openxmlformats.org/officeDocument/2006/relationships/image" Target="../media/image31.png"/><Relationship Id="rId31" Type="http://schemas.openxmlformats.org/officeDocument/2006/relationships/image" Target="../media/image52.svg"/><Relationship Id="rId44" Type="http://schemas.openxmlformats.org/officeDocument/2006/relationships/image" Target="../media/image65.png"/><Relationship Id="rId52" Type="http://schemas.openxmlformats.org/officeDocument/2006/relationships/image" Target="../media/image73.png"/><Relationship Id="rId60" Type="http://schemas.openxmlformats.org/officeDocument/2006/relationships/image" Target="../media/image81.png"/><Relationship Id="rId65" Type="http://schemas.openxmlformats.org/officeDocument/2006/relationships/image" Target="../media/image86.svg"/><Relationship Id="rId73" Type="http://schemas.openxmlformats.org/officeDocument/2006/relationships/image" Target="../media/image94.svg"/><Relationship Id="rId78" Type="http://schemas.openxmlformats.org/officeDocument/2006/relationships/image" Target="../media/image99.png"/><Relationship Id="rId81" Type="http://schemas.openxmlformats.org/officeDocument/2006/relationships/image" Target="../media/image102.svg"/><Relationship Id="rId86" Type="http://schemas.openxmlformats.org/officeDocument/2006/relationships/image" Target="../media/image107.png"/><Relationship Id="rId94" Type="http://schemas.openxmlformats.org/officeDocument/2006/relationships/image" Target="../media/image115.png"/><Relationship Id="rId99" Type="http://schemas.openxmlformats.org/officeDocument/2006/relationships/image" Target="../media/image120.svg"/><Relationship Id="rId101" Type="http://schemas.openxmlformats.org/officeDocument/2006/relationships/image" Target="../media/image122.svg"/><Relationship Id="rId122" Type="http://schemas.openxmlformats.org/officeDocument/2006/relationships/image" Target="../media/image143.png"/><Relationship Id="rId130" Type="http://schemas.openxmlformats.org/officeDocument/2006/relationships/image" Target="../media/image151.png"/><Relationship Id="rId135" Type="http://schemas.openxmlformats.org/officeDocument/2006/relationships/image" Target="../media/image156.svg"/><Relationship Id="rId143" Type="http://schemas.openxmlformats.org/officeDocument/2006/relationships/image" Target="../media/image164.png"/><Relationship Id="rId148" Type="http://schemas.openxmlformats.org/officeDocument/2006/relationships/image" Target="../media/image169.png"/><Relationship Id="rId151" Type="http://schemas.openxmlformats.org/officeDocument/2006/relationships/image" Target="../media/image172.png"/><Relationship Id="rId4" Type="http://schemas.openxmlformats.org/officeDocument/2006/relationships/image" Target="../media/image25.png"/><Relationship Id="rId9" Type="http://schemas.openxmlformats.org/officeDocument/2006/relationships/image" Target="../media/image30.svg"/><Relationship Id="rId13" Type="http://schemas.openxmlformats.org/officeDocument/2006/relationships/image" Target="../media/image34.svg"/><Relationship Id="rId18" Type="http://schemas.openxmlformats.org/officeDocument/2006/relationships/image" Target="../media/image39.png"/><Relationship Id="rId39" Type="http://schemas.openxmlformats.org/officeDocument/2006/relationships/image" Target="../media/image60.svg"/><Relationship Id="rId109" Type="http://schemas.openxmlformats.org/officeDocument/2006/relationships/image" Target="../media/image130.svg"/><Relationship Id="rId34" Type="http://schemas.openxmlformats.org/officeDocument/2006/relationships/image" Target="../media/image55.png"/><Relationship Id="rId50" Type="http://schemas.openxmlformats.org/officeDocument/2006/relationships/image" Target="../media/image71.png"/><Relationship Id="rId55" Type="http://schemas.openxmlformats.org/officeDocument/2006/relationships/image" Target="../media/image76.svg"/><Relationship Id="rId76" Type="http://schemas.openxmlformats.org/officeDocument/2006/relationships/image" Target="../media/image97.png"/><Relationship Id="rId97" Type="http://schemas.openxmlformats.org/officeDocument/2006/relationships/image" Target="../media/image118.svg"/><Relationship Id="rId104" Type="http://schemas.openxmlformats.org/officeDocument/2006/relationships/image" Target="../media/image125.png"/><Relationship Id="rId120" Type="http://schemas.openxmlformats.org/officeDocument/2006/relationships/image" Target="../media/image141.png"/><Relationship Id="rId125" Type="http://schemas.openxmlformats.org/officeDocument/2006/relationships/image" Target="../media/image146.svg"/><Relationship Id="rId141" Type="http://schemas.openxmlformats.org/officeDocument/2006/relationships/image" Target="../media/image162.svg"/><Relationship Id="rId146" Type="http://schemas.openxmlformats.org/officeDocument/2006/relationships/image" Target="../media/image167.png"/><Relationship Id="rId7" Type="http://schemas.openxmlformats.org/officeDocument/2006/relationships/image" Target="../media/image28.svg"/><Relationship Id="rId71" Type="http://schemas.openxmlformats.org/officeDocument/2006/relationships/image" Target="../media/image92.svg"/><Relationship Id="rId92" Type="http://schemas.openxmlformats.org/officeDocument/2006/relationships/image" Target="../media/image113.png"/><Relationship Id="rId2" Type="http://schemas.openxmlformats.org/officeDocument/2006/relationships/image" Target="../media/image23.png"/><Relationship Id="rId29" Type="http://schemas.openxmlformats.org/officeDocument/2006/relationships/image" Target="../media/image50.svg"/><Relationship Id="rId24" Type="http://schemas.openxmlformats.org/officeDocument/2006/relationships/image" Target="../media/image45.png"/><Relationship Id="rId40" Type="http://schemas.openxmlformats.org/officeDocument/2006/relationships/image" Target="../media/image61.png"/><Relationship Id="rId45" Type="http://schemas.openxmlformats.org/officeDocument/2006/relationships/image" Target="../media/image66.svg"/><Relationship Id="rId66" Type="http://schemas.openxmlformats.org/officeDocument/2006/relationships/image" Target="../media/image87.png"/><Relationship Id="rId87" Type="http://schemas.openxmlformats.org/officeDocument/2006/relationships/image" Target="../media/image108.svg"/><Relationship Id="rId110" Type="http://schemas.openxmlformats.org/officeDocument/2006/relationships/image" Target="../media/image131.png"/><Relationship Id="rId115" Type="http://schemas.openxmlformats.org/officeDocument/2006/relationships/image" Target="../media/image136.svg"/><Relationship Id="rId131" Type="http://schemas.openxmlformats.org/officeDocument/2006/relationships/image" Target="../media/image152.svg"/><Relationship Id="rId136" Type="http://schemas.openxmlformats.org/officeDocument/2006/relationships/image" Target="../media/image157.png"/><Relationship Id="rId61" Type="http://schemas.openxmlformats.org/officeDocument/2006/relationships/image" Target="../media/image82.svg"/><Relationship Id="rId82" Type="http://schemas.openxmlformats.org/officeDocument/2006/relationships/image" Target="../media/image103.png"/><Relationship Id="rId19" Type="http://schemas.openxmlformats.org/officeDocument/2006/relationships/image" Target="../media/image40.svg"/><Relationship Id="rId14" Type="http://schemas.openxmlformats.org/officeDocument/2006/relationships/image" Target="../media/image35.png"/><Relationship Id="rId30" Type="http://schemas.openxmlformats.org/officeDocument/2006/relationships/image" Target="../media/image51.png"/><Relationship Id="rId35" Type="http://schemas.openxmlformats.org/officeDocument/2006/relationships/image" Target="../media/image56.svg"/><Relationship Id="rId56" Type="http://schemas.openxmlformats.org/officeDocument/2006/relationships/image" Target="../media/image77.png"/><Relationship Id="rId77" Type="http://schemas.openxmlformats.org/officeDocument/2006/relationships/image" Target="../media/image98.svg"/><Relationship Id="rId100" Type="http://schemas.openxmlformats.org/officeDocument/2006/relationships/image" Target="../media/image121.png"/><Relationship Id="rId105" Type="http://schemas.openxmlformats.org/officeDocument/2006/relationships/image" Target="../media/image126.svg"/><Relationship Id="rId126" Type="http://schemas.openxmlformats.org/officeDocument/2006/relationships/image" Target="../media/image147.png"/><Relationship Id="rId147" Type="http://schemas.openxmlformats.org/officeDocument/2006/relationships/image" Target="../media/image168.png"/><Relationship Id="rId8" Type="http://schemas.openxmlformats.org/officeDocument/2006/relationships/image" Target="../media/image29.png"/><Relationship Id="rId51" Type="http://schemas.openxmlformats.org/officeDocument/2006/relationships/image" Target="../media/image72.svg"/><Relationship Id="rId72" Type="http://schemas.openxmlformats.org/officeDocument/2006/relationships/image" Target="../media/image93.png"/><Relationship Id="rId93" Type="http://schemas.openxmlformats.org/officeDocument/2006/relationships/image" Target="../media/image114.svg"/><Relationship Id="rId98" Type="http://schemas.openxmlformats.org/officeDocument/2006/relationships/image" Target="../media/image119.png"/><Relationship Id="rId121" Type="http://schemas.openxmlformats.org/officeDocument/2006/relationships/image" Target="../media/image142.svg"/><Relationship Id="rId142" Type="http://schemas.openxmlformats.org/officeDocument/2006/relationships/image" Target="../media/image163.png"/><Relationship Id="rId3" Type="http://schemas.openxmlformats.org/officeDocument/2006/relationships/image" Target="../media/image24.svg"/></Relationships>
</file>

<file path=ppt/slides/_rels/slide14.xml.rels><?xml version="1.0" encoding="UTF-8" standalone="yes"?>
<Relationships xmlns="http://schemas.openxmlformats.org/package/2006/relationships"><Relationship Id="rId3" Type="http://schemas.openxmlformats.org/officeDocument/2006/relationships/image" Target="../media/image173.jpg"/><Relationship Id="rId7" Type="http://schemas.openxmlformats.org/officeDocument/2006/relationships/image" Target="../media/image177.jpg"/><Relationship Id="rId2" Type="http://schemas.openxmlformats.org/officeDocument/2006/relationships/hyperlink" Target="https://mediabank.utu.fi/" TargetMode="External"/><Relationship Id="rId1" Type="http://schemas.openxmlformats.org/officeDocument/2006/relationships/slideLayout" Target="../slideLayouts/slideLayout2.xml"/><Relationship Id="rId6" Type="http://schemas.openxmlformats.org/officeDocument/2006/relationships/image" Target="../media/image176.jpg"/><Relationship Id="rId5" Type="http://schemas.openxmlformats.org/officeDocument/2006/relationships/image" Target="../media/image175.jpg"/><Relationship Id="rId4" Type="http://schemas.openxmlformats.org/officeDocument/2006/relationships/image" Target="../media/image17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5ADA1C-B037-4712-9E49-21A60326910F}"/>
              </a:ext>
            </a:extLst>
          </p:cNvPr>
          <p:cNvSpPr>
            <a:spLocks noGrp="1"/>
          </p:cNvSpPr>
          <p:nvPr>
            <p:ph type="ctrTitle"/>
          </p:nvPr>
        </p:nvSpPr>
        <p:spPr>
          <a:xfrm>
            <a:off x="504825" y="1529959"/>
            <a:ext cx="11142663" cy="1844001"/>
          </a:xfrm>
        </p:spPr>
        <p:txBody>
          <a:bodyPr>
            <a:normAutofit fontScale="90000"/>
          </a:bodyPr>
          <a:lstStyle/>
          <a:p>
            <a:r>
              <a:rPr lang="en-US" b="1" dirty="0"/>
              <a:t>Towards Governing Generative AI: The Updated Hourglass Model of AI Governance</a:t>
            </a:r>
            <a:endParaRPr lang="fi-FI" b="1" dirty="0"/>
          </a:p>
        </p:txBody>
      </p:sp>
      <p:sp>
        <p:nvSpPr>
          <p:cNvPr id="5" name="Subtitle 4">
            <a:extLst>
              <a:ext uri="{FF2B5EF4-FFF2-40B4-BE49-F238E27FC236}">
                <a16:creationId xmlns:a16="http://schemas.microsoft.com/office/drawing/2014/main" id="{64BB72A8-44F9-4E3C-A7A7-E8E873546D6B}"/>
              </a:ext>
            </a:extLst>
          </p:cNvPr>
          <p:cNvSpPr>
            <a:spLocks noGrp="1"/>
          </p:cNvSpPr>
          <p:nvPr>
            <p:ph type="subTitle" idx="1"/>
          </p:nvPr>
        </p:nvSpPr>
        <p:spPr>
          <a:xfrm>
            <a:off x="504825" y="3373960"/>
            <a:ext cx="11142663" cy="1007540"/>
          </a:xfrm>
        </p:spPr>
        <p:txBody>
          <a:bodyPr/>
          <a:lstStyle/>
          <a:p>
            <a:r>
              <a:rPr lang="en-GB" dirty="0"/>
              <a:t>FLAIG Summit / 3 November 2026</a:t>
            </a:r>
          </a:p>
        </p:txBody>
      </p:sp>
      <p:sp>
        <p:nvSpPr>
          <p:cNvPr id="6" name="Text Placeholder 5">
            <a:extLst>
              <a:ext uri="{FF2B5EF4-FFF2-40B4-BE49-F238E27FC236}">
                <a16:creationId xmlns:a16="http://schemas.microsoft.com/office/drawing/2014/main" id="{2AF626EF-4B76-47F8-970F-C12DBC25BD2D}"/>
              </a:ext>
            </a:extLst>
          </p:cNvPr>
          <p:cNvSpPr>
            <a:spLocks noGrp="1"/>
          </p:cNvSpPr>
          <p:nvPr>
            <p:ph type="body" sz="quarter" idx="13"/>
          </p:nvPr>
        </p:nvSpPr>
        <p:spPr>
          <a:xfrm>
            <a:off x="504825" y="4539185"/>
            <a:ext cx="6143171" cy="538511"/>
          </a:xfrm>
        </p:spPr>
        <p:txBody>
          <a:bodyPr/>
          <a:lstStyle/>
          <a:p>
            <a:r>
              <a:rPr lang="en-US" dirty="0"/>
              <a:t>Henrietta Jylhä</a:t>
            </a:r>
            <a:br>
              <a:rPr lang="en-US" dirty="0"/>
            </a:br>
            <a:r>
              <a:rPr lang="en-US" i="1" dirty="0"/>
              <a:t>Senior Researcher, Information Systems Science</a:t>
            </a:r>
            <a:br>
              <a:rPr lang="en-US" i="1" dirty="0"/>
            </a:br>
            <a:r>
              <a:rPr lang="en-US" i="1" dirty="0"/>
              <a:t>Turku School of Economics, University of Turku</a:t>
            </a:r>
            <a:br>
              <a:rPr lang="en-US" i="1" dirty="0"/>
            </a:br>
            <a:r>
              <a:rPr lang="en-US" i="1" dirty="0"/>
              <a:t>e-mail: henrietta.jylha@utu.fi</a:t>
            </a:r>
            <a:br>
              <a:rPr lang="en-US" dirty="0"/>
            </a:br>
            <a:endParaRPr lang="en-GB" dirty="0"/>
          </a:p>
        </p:txBody>
      </p:sp>
      <p:pic>
        <p:nvPicPr>
          <p:cNvPr id="8" name="Picture 7">
            <a:extLst>
              <a:ext uri="{FF2B5EF4-FFF2-40B4-BE49-F238E27FC236}">
                <a16:creationId xmlns:a16="http://schemas.microsoft.com/office/drawing/2014/main" id="{58621E72-4029-4E66-B219-6BA1D60F2F20}"/>
              </a:ext>
            </a:extLst>
          </p:cNvPr>
          <p:cNvPicPr>
            <a:picLocks noChangeAspect="1"/>
          </p:cNvPicPr>
          <p:nvPr/>
        </p:nvPicPr>
        <p:blipFill rotWithShape="1">
          <a:blip r:embed="rId3"/>
          <a:srcRect t="88868"/>
          <a:stretch/>
        </p:blipFill>
        <p:spPr>
          <a:xfrm>
            <a:off x="0" y="6096000"/>
            <a:ext cx="12192000" cy="763822"/>
          </a:xfrm>
          <a:prstGeom prst="rect">
            <a:avLst/>
          </a:prstGeom>
        </p:spPr>
      </p:pic>
    </p:spTree>
    <p:extLst>
      <p:ext uri="{BB962C8B-B14F-4D97-AF65-F5344CB8AC3E}">
        <p14:creationId xmlns:p14="http://schemas.microsoft.com/office/powerpoint/2010/main" val="3797020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83B83-DB90-2E4E-21EC-848C940D74C7}"/>
              </a:ext>
            </a:extLst>
          </p:cNvPr>
          <p:cNvSpPr>
            <a:spLocks noGrp="1"/>
          </p:cNvSpPr>
          <p:nvPr>
            <p:ph type="title"/>
          </p:nvPr>
        </p:nvSpPr>
        <p:spPr/>
        <p:txBody>
          <a:bodyPr/>
          <a:lstStyle/>
          <a:p>
            <a:r>
              <a:rPr lang="fi-FI" dirty="0" err="1"/>
              <a:t>From</a:t>
            </a:r>
            <a:r>
              <a:rPr lang="fi-FI" dirty="0"/>
              <a:t> </a:t>
            </a:r>
            <a:r>
              <a:rPr lang="fi-FI" dirty="0" err="1"/>
              <a:t>narrow</a:t>
            </a:r>
            <a:r>
              <a:rPr lang="fi-FI" dirty="0"/>
              <a:t> AI to </a:t>
            </a:r>
            <a:r>
              <a:rPr lang="fi-FI" dirty="0" err="1"/>
              <a:t>GenAI</a:t>
            </a:r>
            <a:r>
              <a:rPr lang="fi-FI" dirty="0"/>
              <a:t> </a:t>
            </a:r>
            <a:r>
              <a:rPr lang="fi-FI" dirty="0" err="1"/>
              <a:t>governance</a:t>
            </a:r>
            <a:endParaRPr lang="fi-FI" dirty="0"/>
          </a:p>
        </p:txBody>
      </p:sp>
      <p:sp>
        <p:nvSpPr>
          <p:cNvPr id="3" name="Content Placeholder 2">
            <a:extLst>
              <a:ext uri="{FF2B5EF4-FFF2-40B4-BE49-F238E27FC236}">
                <a16:creationId xmlns:a16="http://schemas.microsoft.com/office/drawing/2014/main" id="{6314D213-620F-1963-DC20-2A1DC67577C6}"/>
              </a:ext>
            </a:extLst>
          </p:cNvPr>
          <p:cNvSpPr>
            <a:spLocks noGrp="1"/>
          </p:cNvSpPr>
          <p:nvPr>
            <p:ph sz="half" idx="2"/>
          </p:nvPr>
        </p:nvSpPr>
        <p:spPr>
          <a:xfrm>
            <a:off x="1699970" y="5717703"/>
            <a:ext cx="9709939" cy="509872"/>
          </a:xfrm>
        </p:spPr>
        <p:txBody>
          <a:bodyPr>
            <a:normAutofit/>
          </a:bodyPr>
          <a:lstStyle/>
          <a:p>
            <a:r>
              <a:rPr lang="fi-FI" sz="1600" b="1" dirty="0" err="1"/>
              <a:t>Governing</a:t>
            </a:r>
            <a:r>
              <a:rPr lang="fi-FI" sz="1600" b="1" dirty="0"/>
              <a:t> </a:t>
            </a:r>
            <a:r>
              <a:rPr lang="fi-FI" sz="1600" b="1" dirty="0" err="1"/>
              <a:t>GenAI</a:t>
            </a:r>
            <a:r>
              <a:rPr lang="fi-FI" sz="1600" b="1" dirty="0"/>
              <a:t> is </a:t>
            </a:r>
            <a:r>
              <a:rPr lang="fi-FI" sz="1600" b="1" dirty="0" err="1"/>
              <a:t>complex</a:t>
            </a:r>
            <a:r>
              <a:rPr lang="fi-FI" sz="1600" b="1" dirty="0"/>
              <a:t>; </a:t>
            </a:r>
            <a:r>
              <a:rPr lang="en-US" sz="1600" b="1" dirty="0"/>
              <a:t>we need to think beyond governing an AI system in isolation.</a:t>
            </a:r>
            <a:endParaRPr lang="fi-FI" sz="1600" b="1" dirty="0"/>
          </a:p>
        </p:txBody>
      </p:sp>
      <p:sp>
        <p:nvSpPr>
          <p:cNvPr id="5" name="Rounded Rectangle 4">
            <a:extLst>
              <a:ext uri="{FF2B5EF4-FFF2-40B4-BE49-F238E27FC236}">
                <a16:creationId xmlns:a16="http://schemas.microsoft.com/office/drawing/2014/main" id="{4C8DF0CE-3AD0-18BA-04D9-3C50F06E8122}"/>
              </a:ext>
            </a:extLst>
          </p:cNvPr>
          <p:cNvSpPr/>
          <p:nvPr/>
        </p:nvSpPr>
        <p:spPr>
          <a:xfrm>
            <a:off x="632460" y="2016955"/>
            <a:ext cx="3429000" cy="3246120"/>
          </a:xfrm>
          <a:prstGeom prst="roundRect">
            <a:avLst/>
          </a:prstGeom>
          <a:solidFill>
            <a:srgbClr val="F1EBDC"/>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146304" tIns="109728" rIns="146304" bIns="73152" rtlCol="0" anchor="ctr"/>
          <a:lstStyle>
            <a:defPPr>
              <a:defRPr lang="en-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Aft>
                <a:spcPts val="700"/>
              </a:spcAft>
              <a:defRPr sz="1700" b="1">
                <a:solidFill>
                  <a:srgbClr val="144437"/>
                </a:solidFill>
                <a:latin typeface="Aptos Display"/>
              </a:defRPr>
            </a:pPr>
            <a:r>
              <a:rPr dirty="0"/>
              <a:t>Earlier governance focus</a:t>
            </a:r>
            <a:r>
              <a:rPr lang="fi-FI" dirty="0"/>
              <a:t> </a:t>
            </a:r>
            <a:br>
              <a:rPr lang="fi-FI" dirty="0"/>
            </a:br>
            <a:r>
              <a:rPr lang="fi-FI" dirty="0"/>
              <a:t>(OECD </a:t>
            </a:r>
            <a:r>
              <a:rPr lang="fi-FI" dirty="0" err="1"/>
              <a:t>lifecycle</a:t>
            </a:r>
            <a:r>
              <a:rPr lang="fi-FI" dirty="0"/>
              <a:t> 2023):</a:t>
            </a:r>
            <a:endParaRPr dirty="0"/>
          </a:p>
          <a:p>
            <a:pPr algn="ctr">
              <a:spcAft>
                <a:spcPts val="0"/>
              </a:spcAft>
              <a:defRPr sz="1800">
                <a:solidFill>
                  <a:srgbClr val="262F2B"/>
                </a:solidFill>
                <a:latin typeface="Aptos"/>
              </a:defRPr>
            </a:pPr>
            <a:r>
              <a:rPr lang="fi-FI" dirty="0" err="1"/>
              <a:t>Deploy</a:t>
            </a:r>
            <a:br>
              <a:rPr dirty="0"/>
            </a:br>
            <a:r>
              <a:rPr dirty="0"/>
              <a:t>↓</a:t>
            </a:r>
            <a:br>
              <a:rPr dirty="0"/>
            </a:br>
            <a:r>
              <a:rPr dirty="0"/>
              <a:t>Validate</a:t>
            </a:r>
            <a:br>
              <a:rPr dirty="0"/>
            </a:br>
            <a:r>
              <a:rPr dirty="0"/>
              <a:t>↓</a:t>
            </a:r>
            <a:br>
              <a:rPr dirty="0"/>
            </a:br>
            <a:r>
              <a:rPr dirty="0"/>
              <a:t>Approve</a:t>
            </a:r>
            <a:br>
              <a:rPr dirty="0"/>
            </a:br>
            <a:r>
              <a:rPr dirty="0"/>
              <a:t>↓</a:t>
            </a:r>
            <a:br>
              <a:rPr dirty="0"/>
            </a:br>
            <a:r>
              <a:rPr dirty="0"/>
              <a:t>Monitor</a:t>
            </a:r>
          </a:p>
        </p:txBody>
      </p:sp>
      <p:sp>
        <p:nvSpPr>
          <p:cNvPr id="6" name="Rounded Rectangle 5">
            <a:extLst>
              <a:ext uri="{FF2B5EF4-FFF2-40B4-BE49-F238E27FC236}">
                <a16:creationId xmlns:a16="http://schemas.microsoft.com/office/drawing/2014/main" id="{6CF28B7D-B505-B269-EE73-482B232B7658}"/>
              </a:ext>
            </a:extLst>
          </p:cNvPr>
          <p:cNvSpPr/>
          <p:nvPr/>
        </p:nvSpPr>
        <p:spPr>
          <a:xfrm>
            <a:off x="4381500" y="2016955"/>
            <a:ext cx="3429000" cy="3246120"/>
          </a:xfrm>
          <a:prstGeom prst="roundRect">
            <a:avLst/>
          </a:prstGeom>
          <a:solidFill>
            <a:srgbClr val="E4EFE7"/>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146304" tIns="109728" rIns="146304" bIns="73152" rtlCol="0" anchor="ctr"/>
          <a:lstStyle>
            <a:defPPr>
              <a:defRPr lang="en-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Aft>
                <a:spcPts val="700"/>
              </a:spcAft>
              <a:defRPr sz="1700" b="1">
                <a:solidFill>
                  <a:srgbClr val="144437"/>
                </a:solidFill>
                <a:latin typeface="Aptos Display"/>
              </a:defRPr>
            </a:pPr>
            <a:r>
              <a:rPr dirty="0"/>
              <a:t>Today’s operating reality</a:t>
            </a:r>
            <a:r>
              <a:rPr lang="fi-FI" dirty="0"/>
              <a:t>:</a:t>
            </a:r>
            <a:endParaRPr dirty="0"/>
          </a:p>
          <a:p>
            <a:pPr marL="285750" indent="-285750">
              <a:spcAft>
                <a:spcPts val="0"/>
              </a:spcAft>
              <a:buFont typeface="Arial" panose="020B0604020202020204" pitchFamily="34" charset="0"/>
              <a:buChar char="•"/>
              <a:defRPr sz="1700">
                <a:solidFill>
                  <a:srgbClr val="262F2B"/>
                </a:solidFill>
                <a:latin typeface="Aptos"/>
              </a:defRPr>
            </a:pPr>
            <a:r>
              <a:rPr dirty="0"/>
              <a:t>Externally sourced models</a:t>
            </a:r>
            <a:endParaRPr lang="fi-FI" dirty="0"/>
          </a:p>
          <a:p>
            <a:pPr marL="285750" indent="-285750">
              <a:buFont typeface="Arial" panose="020B0604020202020204" pitchFamily="34" charset="0"/>
              <a:buChar char="•"/>
              <a:defRPr sz="1700">
                <a:solidFill>
                  <a:srgbClr val="262F2B"/>
                </a:solidFill>
                <a:latin typeface="Aptos"/>
              </a:defRPr>
            </a:pPr>
            <a:r>
              <a:rPr lang="fi-FI" dirty="0"/>
              <a:t>Open-</a:t>
            </a:r>
            <a:r>
              <a:rPr lang="fi-FI" dirty="0" err="1"/>
              <a:t>endedness</a:t>
            </a:r>
            <a:endParaRPr lang="fi-FI" dirty="0"/>
          </a:p>
          <a:p>
            <a:pPr marL="285750" indent="-285750">
              <a:spcAft>
                <a:spcPts val="0"/>
              </a:spcAft>
              <a:buFont typeface="Arial" panose="020B0604020202020204" pitchFamily="34" charset="0"/>
              <a:buChar char="•"/>
              <a:defRPr sz="1700">
                <a:solidFill>
                  <a:srgbClr val="262F2B"/>
                </a:solidFill>
                <a:latin typeface="Aptos"/>
              </a:defRPr>
            </a:pPr>
            <a:r>
              <a:rPr dirty="0"/>
              <a:t>Vendor-led model changes</a:t>
            </a:r>
            <a:endParaRPr lang="fi-FI" dirty="0"/>
          </a:p>
          <a:p>
            <a:pPr marL="285750" indent="-285750">
              <a:spcAft>
                <a:spcPts val="0"/>
              </a:spcAft>
              <a:buFont typeface="Arial" panose="020B0604020202020204" pitchFamily="34" charset="0"/>
              <a:buChar char="•"/>
              <a:defRPr sz="1700">
                <a:solidFill>
                  <a:srgbClr val="262F2B"/>
                </a:solidFill>
                <a:latin typeface="Aptos"/>
              </a:defRPr>
            </a:pPr>
            <a:r>
              <a:rPr dirty="0"/>
              <a:t>Prompt</a:t>
            </a:r>
            <a:r>
              <a:rPr lang="fi-FI" dirty="0"/>
              <a:t>-</a:t>
            </a:r>
            <a:r>
              <a:rPr lang="fi-FI" dirty="0" err="1"/>
              <a:t>dependency</a:t>
            </a:r>
            <a:r>
              <a:rPr dirty="0"/>
              <a:t>,</a:t>
            </a:r>
            <a:r>
              <a:rPr lang="fi-FI" dirty="0"/>
              <a:t> multi-</a:t>
            </a:r>
            <a:r>
              <a:rPr lang="fi-FI" dirty="0" err="1"/>
              <a:t>source</a:t>
            </a:r>
            <a:r>
              <a:rPr dirty="0"/>
              <a:t> retrieval and guardrails</a:t>
            </a:r>
            <a:r>
              <a:rPr lang="fi-FI" dirty="0"/>
              <a:t>.</a:t>
            </a:r>
            <a:endParaRPr dirty="0"/>
          </a:p>
        </p:txBody>
      </p:sp>
      <p:sp>
        <p:nvSpPr>
          <p:cNvPr id="7" name="Rounded Rectangle 6">
            <a:extLst>
              <a:ext uri="{FF2B5EF4-FFF2-40B4-BE49-F238E27FC236}">
                <a16:creationId xmlns:a16="http://schemas.microsoft.com/office/drawing/2014/main" id="{2B527ED6-2D6F-C5C1-4DAE-CF16E91FBB06}"/>
              </a:ext>
            </a:extLst>
          </p:cNvPr>
          <p:cNvSpPr/>
          <p:nvPr/>
        </p:nvSpPr>
        <p:spPr>
          <a:xfrm>
            <a:off x="8130540" y="2016955"/>
            <a:ext cx="3429000" cy="3246120"/>
          </a:xfrm>
          <a:prstGeom prst="roundRect">
            <a:avLst/>
          </a:prstGeom>
          <a:solidFill>
            <a:srgbClr val="F1EBDC"/>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146304" tIns="109728" rIns="146304" bIns="73152" rtlCol="0" anchor="ctr"/>
          <a:lstStyle>
            <a:defPPr>
              <a:defRPr lang="en-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Aft>
                <a:spcPts val="700"/>
              </a:spcAft>
              <a:defRPr sz="1700" b="1">
                <a:solidFill>
                  <a:srgbClr val="144437"/>
                </a:solidFill>
                <a:latin typeface="Aptos Display"/>
              </a:defRPr>
            </a:pPr>
            <a:r>
              <a:rPr dirty="0"/>
              <a:t>The governance challenge</a:t>
            </a:r>
            <a:r>
              <a:rPr lang="fi-FI" dirty="0"/>
              <a:t>:</a:t>
            </a:r>
            <a:endParaRPr dirty="0"/>
          </a:p>
          <a:p>
            <a:pPr algn="ctr">
              <a:spcAft>
                <a:spcPts val="0"/>
              </a:spcAft>
              <a:defRPr sz="1700">
                <a:solidFill>
                  <a:srgbClr val="262F2B"/>
                </a:solidFill>
                <a:latin typeface="Aptos"/>
              </a:defRPr>
            </a:pPr>
            <a:r>
              <a:rPr dirty="0"/>
              <a:t>Responsibility crosses organizational boundaries.</a:t>
            </a:r>
            <a:br>
              <a:rPr dirty="0"/>
            </a:br>
            <a:br>
              <a:rPr dirty="0"/>
            </a:br>
            <a:r>
              <a:rPr dirty="0"/>
              <a:t>Controls must reflect the use context</a:t>
            </a:r>
            <a:r>
              <a:rPr lang="fi-FI" dirty="0"/>
              <a:t> as </a:t>
            </a:r>
            <a:r>
              <a:rPr lang="fi-FI" dirty="0" err="1"/>
              <a:t>well</a:t>
            </a:r>
            <a:r>
              <a:rPr lang="fi-FI" dirty="0"/>
              <a:t> as </a:t>
            </a:r>
            <a:r>
              <a:rPr dirty="0"/>
              <a:t>technology.</a:t>
            </a:r>
          </a:p>
        </p:txBody>
      </p:sp>
      <p:pic>
        <p:nvPicPr>
          <p:cNvPr id="9" name="Graphic 8">
            <a:extLst>
              <a:ext uri="{FF2B5EF4-FFF2-40B4-BE49-F238E27FC236}">
                <a16:creationId xmlns:a16="http://schemas.microsoft.com/office/drawing/2014/main" id="{9DE2A05A-281B-4501-EC6D-0DF8A912B13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4119" y="5501600"/>
            <a:ext cx="371477" cy="530680"/>
          </a:xfrm>
          <a:prstGeom prst="rect">
            <a:avLst/>
          </a:prstGeom>
        </p:spPr>
      </p:pic>
    </p:spTree>
    <p:extLst>
      <p:ext uri="{BB962C8B-B14F-4D97-AF65-F5344CB8AC3E}">
        <p14:creationId xmlns:p14="http://schemas.microsoft.com/office/powerpoint/2010/main" val="386676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FE91FB34-9803-80EE-EF83-1C408A51EFCD}"/>
              </a:ext>
            </a:extLst>
          </p:cNvPr>
          <p:cNvPicPr>
            <a:picLocks noChangeAspect="1"/>
          </p:cNvPicPr>
          <p:nvPr/>
        </p:nvPicPr>
        <p:blipFill>
          <a:blip r:embed="rId3"/>
          <a:stretch>
            <a:fillRect/>
          </a:stretch>
        </p:blipFill>
        <p:spPr>
          <a:xfrm>
            <a:off x="183053" y="1611628"/>
            <a:ext cx="5791881" cy="4891087"/>
          </a:xfrm>
          <a:prstGeom prst="rect">
            <a:avLst/>
          </a:prstGeom>
        </p:spPr>
      </p:pic>
      <p:pic>
        <p:nvPicPr>
          <p:cNvPr id="5" name="Picture Placeholder 5">
            <a:extLst>
              <a:ext uri="{FF2B5EF4-FFF2-40B4-BE49-F238E27FC236}">
                <a16:creationId xmlns:a16="http://schemas.microsoft.com/office/drawing/2014/main" id="{A691D495-FF28-9F37-8AFE-2E9E572EE045}"/>
              </a:ext>
            </a:extLst>
          </p:cNvPr>
          <p:cNvPicPr>
            <a:picLocks noChangeAspect="1"/>
          </p:cNvPicPr>
          <p:nvPr/>
        </p:nvPicPr>
        <p:blipFill>
          <a:blip r:embed="rId4"/>
          <a:srcRect l="7199" r="7199"/>
          <a:stretch/>
        </p:blipFill>
        <p:spPr>
          <a:xfrm>
            <a:off x="7509341" y="747198"/>
            <a:ext cx="4567641" cy="5932170"/>
          </a:xfrm>
          <a:prstGeom prst="rect">
            <a:avLst/>
          </a:prstGeom>
        </p:spPr>
      </p:pic>
      <p:sp>
        <p:nvSpPr>
          <p:cNvPr id="6" name="Rectangle 5">
            <a:extLst>
              <a:ext uri="{FF2B5EF4-FFF2-40B4-BE49-F238E27FC236}">
                <a16:creationId xmlns:a16="http://schemas.microsoft.com/office/drawing/2014/main" id="{173BC966-57A4-3699-DBB4-51319A0FDEC6}"/>
              </a:ext>
            </a:extLst>
          </p:cNvPr>
          <p:cNvSpPr/>
          <p:nvPr/>
        </p:nvSpPr>
        <p:spPr>
          <a:xfrm>
            <a:off x="462481" y="1611630"/>
            <a:ext cx="2133600" cy="7588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Arrow: Right 8">
            <a:extLst>
              <a:ext uri="{FF2B5EF4-FFF2-40B4-BE49-F238E27FC236}">
                <a16:creationId xmlns:a16="http://schemas.microsoft.com/office/drawing/2014/main" id="{4DEECEAF-42C4-C3FF-C236-BCB9A57DEC15}"/>
              </a:ext>
            </a:extLst>
          </p:cNvPr>
          <p:cNvSpPr/>
          <p:nvPr/>
        </p:nvSpPr>
        <p:spPr>
          <a:xfrm>
            <a:off x="6204749" y="3652852"/>
            <a:ext cx="1252577" cy="808637"/>
          </a:xfrm>
          <a:prstGeom prst="rightArrow">
            <a:avLst/>
          </a:prstGeom>
          <a:solidFill>
            <a:srgbClr val="0099FF"/>
          </a:solidFill>
          <a:ln>
            <a:noFill/>
          </a:ln>
          <a:effectLst/>
          <a:scene3d>
            <a:camera prst="orthographicFront">
              <a:rot lat="0" lon="0" rev="0"/>
            </a:camera>
            <a:lightRig rig="glow" dir="t">
              <a:rot lat="0" lon="0" rev="14100000"/>
            </a:lightRig>
          </a:scene3d>
          <a:sp3d prstMaterial="softEdge">
            <a:bevelT w="127000" prst="artDeco"/>
          </a:sp3d>
        </p:spPr>
        <p:style>
          <a:lnRef idx="0">
            <a:scrgbClr r="0" g="0" b="0"/>
          </a:lnRef>
          <a:fillRef idx="0">
            <a:scrgbClr r="0" g="0" b="0"/>
          </a:fillRef>
          <a:effectRef idx="0">
            <a:scrgbClr r="0" g="0" b="0"/>
          </a:effectRef>
          <a:fontRef idx="minor">
            <a:schemeClr val="lt1"/>
          </a:fontRef>
        </p:style>
        <p:txBody>
          <a:bodyPr rtlCol="0" anchor="ctr"/>
          <a:lstStyle/>
          <a:p>
            <a:pPr algn="ctr"/>
            <a:endParaRPr lang="fi-FI">
              <a:ln w="0"/>
              <a:solidFill>
                <a:schemeClr val="accent1"/>
              </a:solidFill>
              <a:effectLst>
                <a:outerShdw blurRad="38100" dist="25400" dir="5400000" algn="ctr" rotWithShape="0">
                  <a:srgbClr val="6E747A">
                    <a:alpha val="43000"/>
                  </a:srgbClr>
                </a:outerShdw>
              </a:effectLst>
            </a:endParaRPr>
          </a:p>
        </p:txBody>
      </p:sp>
      <p:sp>
        <p:nvSpPr>
          <p:cNvPr id="7" name="Title 1">
            <a:extLst>
              <a:ext uri="{FF2B5EF4-FFF2-40B4-BE49-F238E27FC236}">
                <a16:creationId xmlns:a16="http://schemas.microsoft.com/office/drawing/2014/main" id="{2C9C0BC2-D49F-4F08-8537-E6A8BF90803C}"/>
              </a:ext>
            </a:extLst>
          </p:cNvPr>
          <p:cNvSpPr>
            <a:spLocks noGrp="1"/>
          </p:cNvSpPr>
          <p:nvPr>
            <p:ph type="title"/>
          </p:nvPr>
        </p:nvSpPr>
        <p:spPr>
          <a:xfrm>
            <a:off x="533400" y="441326"/>
            <a:ext cx="11142663" cy="1258888"/>
          </a:xfrm>
        </p:spPr>
        <p:txBody>
          <a:bodyPr/>
          <a:lstStyle/>
          <a:p>
            <a:r>
              <a:rPr lang="fi-FI" dirty="0"/>
              <a:t>AI </a:t>
            </a:r>
            <a:r>
              <a:rPr lang="fi-FI" dirty="0" err="1"/>
              <a:t>Governance</a:t>
            </a:r>
            <a:r>
              <a:rPr lang="fi-FI" dirty="0"/>
              <a:t> Framework: </a:t>
            </a:r>
            <a:br>
              <a:rPr lang="fi-FI" dirty="0"/>
            </a:br>
            <a:r>
              <a:rPr lang="fi-FI" dirty="0" err="1"/>
              <a:t>The</a:t>
            </a:r>
            <a:r>
              <a:rPr lang="fi-FI" dirty="0"/>
              <a:t> </a:t>
            </a:r>
            <a:r>
              <a:rPr lang="fi-FI" dirty="0" err="1"/>
              <a:t>Hourglass</a:t>
            </a:r>
            <a:r>
              <a:rPr lang="fi-FI" dirty="0"/>
              <a:t> </a:t>
            </a:r>
            <a:r>
              <a:rPr lang="fi-FI" dirty="0" err="1"/>
              <a:t>Model</a:t>
            </a:r>
            <a:endParaRPr lang="fi-FI" dirty="0"/>
          </a:p>
        </p:txBody>
      </p:sp>
    </p:spTree>
    <p:extLst>
      <p:ext uri="{BB962C8B-B14F-4D97-AF65-F5344CB8AC3E}">
        <p14:creationId xmlns:p14="http://schemas.microsoft.com/office/powerpoint/2010/main" val="3780756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5">
            <a:extLst>
              <a:ext uri="{FF2B5EF4-FFF2-40B4-BE49-F238E27FC236}">
                <a16:creationId xmlns:a16="http://schemas.microsoft.com/office/drawing/2014/main" id="{35A578E6-8FB1-47FC-9D39-21689F39C114}"/>
              </a:ext>
            </a:extLst>
          </p:cNvPr>
          <p:cNvSpPr/>
          <p:nvPr/>
        </p:nvSpPr>
        <p:spPr>
          <a:xfrm>
            <a:off x="957072" y="2404542"/>
            <a:ext cx="2936753" cy="2061526"/>
          </a:xfrm>
          <a:prstGeom prst="roundRect">
            <a:avLst/>
          </a:prstGeom>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lIns="146304" tIns="109728" rIns="146304" bIns="73152" rtlCol="0" anchor="ctr"/>
          <a:lstStyle/>
          <a:p>
            <a:pPr algn="ctr">
              <a:spcAft>
                <a:spcPts val="700"/>
              </a:spcAft>
              <a:defRPr sz="1700" b="1">
                <a:solidFill>
                  <a:srgbClr val="144437"/>
                </a:solidFill>
                <a:latin typeface="Aptos Display"/>
              </a:defRPr>
            </a:pPr>
            <a:r>
              <a:rPr dirty="0"/>
              <a:t>Co-design </a:t>
            </a:r>
            <a:r>
              <a:rPr lang="fi-FI" dirty="0" err="1"/>
              <a:t>experiment</a:t>
            </a:r>
            <a:endParaRPr dirty="0"/>
          </a:p>
          <a:p>
            <a:pPr algn="ctr">
              <a:spcAft>
                <a:spcPts val="0"/>
              </a:spcAft>
              <a:defRPr sz="1500">
                <a:solidFill>
                  <a:srgbClr val="262F2B"/>
                </a:solidFill>
                <a:latin typeface="Aptos"/>
              </a:defRPr>
            </a:pPr>
            <a:r>
              <a:rPr dirty="0"/>
              <a:t>Participants reviewed the earlier focus areas and suggested additions, removals and refinements.</a:t>
            </a:r>
          </a:p>
        </p:txBody>
      </p:sp>
      <p:sp>
        <p:nvSpPr>
          <p:cNvPr id="2" name="Title 1">
            <a:extLst>
              <a:ext uri="{FF2B5EF4-FFF2-40B4-BE49-F238E27FC236}">
                <a16:creationId xmlns:a16="http://schemas.microsoft.com/office/drawing/2014/main" id="{F09CD27E-F0E3-4CB6-BEBE-5F79A799BFC0}"/>
              </a:ext>
            </a:extLst>
          </p:cNvPr>
          <p:cNvSpPr>
            <a:spLocks noGrp="1"/>
          </p:cNvSpPr>
          <p:nvPr>
            <p:ph type="title"/>
          </p:nvPr>
        </p:nvSpPr>
        <p:spPr/>
        <p:txBody>
          <a:bodyPr/>
          <a:lstStyle/>
          <a:p>
            <a:r>
              <a:rPr lang="fi-FI" dirty="0" err="1"/>
              <a:t>From</a:t>
            </a:r>
            <a:r>
              <a:rPr lang="fi-FI" dirty="0"/>
              <a:t> </a:t>
            </a:r>
            <a:r>
              <a:rPr lang="fi-FI" dirty="0" err="1"/>
              <a:t>expert</a:t>
            </a:r>
            <a:r>
              <a:rPr lang="fi-FI" dirty="0"/>
              <a:t> </a:t>
            </a:r>
            <a:r>
              <a:rPr lang="fi-FI" dirty="0" err="1"/>
              <a:t>insight</a:t>
            </a:r>
            <a:r>
              <a:rPr lang="fi-FI" dirty="0"/>
              <a:t> to an </a:t>
            </a:r>
            <a:r>
              <a:rPr lang="fi-FI" dirty="0" err="1"/>
              <a:t>updated</a:t>
            </a:r>
            <a:r>
              <a:rPr lang="fi-FI" dirty="0"/>
              <a:t> </a:t>
            </a:r>
            <a:r>
              <a:rPr lang="fi-FI" dirty="0" err="1"/>
              <a:t>Hourglass</a:t>
            </a:r>
            <a:r>
              <a:rPr lang="fi-FI" dirty="0"/>
              <a:t> </a:t>
            </a:r>
            <a:r>
              <a:rPr lang="fi-FI" dirty="0" err="1"/>
              <a:t>Model</a:t>
            </a:r>
            <a:endParaRPr lang="fi-FI" dirty="0"/>
          </a:p>
        </p:txBody>
      </p:sp>
      <p:pic>
        <p:nvPicPr>
          <p:cNvPr id="14" name="Content Placeholder 13">
            <a:extLst>
              <a:ext uri="{FF2B5EF4-FFF2-40B4-BE49-F238E27FC236}">
                <a16:creationId xmlns:a16="http://schemas.microsoft.com/office/drawing/2014/main" id="{35C1F496-B898-4EFF-B181-74F409A67628}"/>
              </a:ext>
            </a:extLst>
          </p:cNvPr>
          <p:cNvPicPr>
            <a:picLocks noGrp="1" noChangeAspect="1"/>
          </p:cNvPicPr>
          <p:nvPr>
            <p:ph sz="half" idx="1"/>
          </p:nvPr>
        </p:nvPicPr>
        <p:blipFill>
          <a:blip r:embed="rId3"/>
          <a:stretch>
            <a:fillRect/>
          </a:stretch>
        </p:blipFill>
        <p:spPr>
          <a:xfrm>
            <a:off x="4764898" y="2349500"/>
            <a:ext cx="7173880" cy="42037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Rounded Rectangle 4">
            <a:extLst>
              <a:ext uri="{FF2B5EF4-FFF2-40B4-BE49-F238E27FC236}">
                <a16:creationId xmlns:a16="http://schemas.microsoft.com/office/drawing/2014/main" id="{0ED833D3-9686-4408-8349-A71443666CC8}"/>
              </a:ext>
            </a:extLst>
          </p:cNvPr>
          <p:cNvSpPr/>
          <p:nvPr/>
        </p:nvSpPr>
        <p:spPr>
          <a:xfrm>
            <a:off x="957073" y="517584"/>
            <a:ext cx="2936752" cy="1694576"/>
          </a:xfrm>
          <a:prstGeom prst="roundRect">
            <a:avLst/>
          </a:prstGeom>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square" lIns="146304" tIns="109728" rIns="146304" bIns="73152" rtlCol="0" anchor="ctr"/>
          <a:lstStyle/>
          <a:p>
            <a:pPr algn="ctr">
              <a:spcAft>
                <a:spcPts val="700"/>
              </a:spcAft>
              <a:defRPr sz="1700" b="1">
                <a:solidFill>
                  <a:srgbClr val="144437"/>
                </a:solidFill>
                <a:latin typeface="Aptos Display"/>
              </a:defRPr>
            </a:pPr>
            <a:r>
              <a:rPr dirty="0"/>
              <a:t>23 expert interviews</a:t>
            </a:r>
          </a:p>
          <a:p>
            <a:pPr algn="ctr">
              <a:spcAft>
                <a:spcPts val="0"/>
              </a:spcAft>
              <a:defRPr sz="1500">
                <a:solidFill>
                  <a:srgbClr val="262F2B"/>
                </a:solidFill>
                <a:latin typeface="Aptos"/>
              </a:defRPr>
            </a:pPr>
            <a:r>
              <a:rPr dirty="0"/>
              <a:t>Semi-structured interviews with experts working </a:t>
            </a:r>
            <a:r>
              <a:rPr lang="fi-FI" dirty="0"/>
              <a:t>in </a:t>
            </a:r>
            <a:r>
              <a:rPr lang="fi-FI" dirty="0" err="1"/>
              <a:t>the</a:t>
            </a:r>
            <a:r>
              <a:rPr lang="fi-FI" dirty="0"/>
              <a:t> </a:t>
            </a:r>
            <a:r>
              <a:rPr lang="fi-FI" dirty="0" err="1"/>
              <a:t>field</a:t>
            </a:r>
            <a:r>
              <a:rPr lang="fi-FI" dirty="0"/>
              <a:t> of</a:t>
            </a:r>
            <a:r>
              <a:rPr dirty="0"/>
              <a:t> generative AI.</a:t>
            </a:r>
          </a:p>
        </p:txBody>
      </p:sp>
      <p:sp>
        <p:nvSpPr>
          <p:cNvPr id="10" name="Rounded Rectangle 6">
            <a:extLst>
              <a:ext uri="{FF2B5EF4-FFF2-40B4-BE49-F238E27FC236}">
                <a16:creationId xmlns:a16="http://schemas.microsoft.com/office/drawing/2014/main" id="{A90D649A-EF4C-4E96-89EF-DBA55404579B}"/>
              </a:ext>
            </a:extLst>
          </p:cNvPr>
          <p:cNvSpPr/>
          <p:nvPr/>
        </p:nvSpPr>
        <p:spPr>
          <a:xfrm>
            <a:off x="957073" y="4658450"/>
            <a:ext cx="2936754" cy="1748300"/>
          </a:xfrm>
          <a:prstGeom prst="roundRect">
            <a:avLst/>
          </a:prstGeom>
          <a:solidFill>
            <a:srgbClr val="E4EFE7"/>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146304" tIns="109728" rIns="146304" bIns="73152" rtlCol="0" anchor="ctr"/>
          <a:lstStyle/>
          <a:p>
            <a:pPr algn="ctr">
              <a:spcAft>
                <a:spcPts val="700"/>
              </a:spcAft>
              <a:defRPr sz="1700" b="1">
                <a:solidFill>
                  <a:srgbClr val="144437"/>
                </a:solidFill>
                <a:latin typeface="Aptos Display"/>
              </a:defRPr>
            </a:pPr>
            <a:r>
              <a:rPr dirty="0"/>
              <a:t>Follow-up evaluation</a:t>
            </a:r>
          </a:p>
          <a:p>
            <a:pPr algn="ctr">
              <a:spcAft>
                <a:spcPts val="0"/>
              </a:spcAft>
              <a:defRPr sz="1500">
                <a:solidFill>
                  <a:srgbClr val="262F2B"/>
                </a:solidFill>
                <a:latin typeface="Aptos"/>
              </a:defRPr>
            </a:pPr>
            <a:r>
              <a:rPr lang="fi-FI" dirty="0" err="1"/>
              <a:t>Webropol</a:t>
            </a:r>
            <a:r>
              <a:rPr lang="fi-FI" dirty="0"/>
              <a:t> </a:t>
            </a:r>
            <a:r>
              <a:rPr lang="fi-FI" dirty="0" err="1"/>
              <a:t>survey</a:t>
            </a:r>
            <a:r>
              <a:rPr lang="fi-FI" dirty="0"/>
              <a:t> to </a:t>
            </a:r>
            <a:r>
              <a:rPr lang="fi-FI" dirty="0" err="1"/>
              <a:t>all</a:t>
            </a:r>
            <a:r>
              <a:rPr lang="fi-FI" dirty="0"/>
              <a:t> </a:t>
            </a:r>
            <a:r>
              <a:rPr lang="fi-FI" dirty="0" err="1"/>
              <a:t>participants</a:t>
            </a:r>
            <a:r>
              <a:rPr lang="fi-FI" dirty="0"/>
              <a:t> </a:t>
            </a:r>
            <a:r>
              <a:rPr lang="fi-FI" dirty="0" err="1"/>
              <a:t>after</a:t>
            </a:r>
            <a:r>
              <a:rPr lang="fi-FI" dirty="0"/>
              <a:t> </a:t>
            </a:r>
            <a:r>
              <a:rPr lang="fi-FI" dirty="0" err="1"/>
              <a:t>initial</a:t>
            </a:r>
            <a:r>
              <a:rPr lang="fi-FI" dirty="0"/>
              <a:t> </a:t>
            </a:r>
            <a:r>
              <a:rPr lang="fi-FI" dirty="0" err="1"/>
              <a:t>updates</a:t>
            </a:r>
            <a:r>
              <a:rPr lang="fi-FI" dirty="0"/>
              <a:t>.</a:t>
            </a:r>
          </a:p>
        </p:txBody>
      </p:sp>
    </p:spTree>
    <p:extLst>
      <p:ext uri="{BB962C8B-B14F-4D97-AF65-F5344CB8AC3E}">
        <p14:creationId xmlns:p14="http://schemas.microsoft.com/office/powerpoint/2010/main" val="88346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5BED9-5E76-48B8-A01D-AB54C825A735}"/>
              </a:ext>
            </a:extLst>
          </p:cNvPr>
          <p:cNvSpPr>
            <a:spLocks noGrp="1"/>
          </p:cNvSpPr>
          <p:nvPr>
            <p:ph type="title"/>
          </p:nvPr>
        </p:nvSpPr>
        <p:spPr/>
        <p:txBody>
          <a:bodyPr>
            <a:normAutofit fontScale="90000"/>
          </a:bodyPr>
          <a:lstStyle/>
          <a:p>
            <a:r>
              <a:rPr lang="fi-FI" dirty="0" err="1"/>
              <a:t>What</a:t>
            </a:r>
            <a:r>
              <a:rPr lang="fi-FI" dirty="0"/>
              <a:t> </a:t>
            </a:r>
            <a:r>
              <a:rPr lang="fi-FI" dirty="0" err="1"/>
              <a:t>changed</a:t>
            </a:r>
            <a:r>
              <a:rPr lang="fi-FI" dirty="0"/>
              <a:t> in </a:t>
            </a:r>
            <a:r>
              <a:rPr lang="fi-FI" dirty="0" err="1"/>
              <a:t>the</a:t>
            </a:r>
            <a:r>
              <a:rPr lang="fi-FI" dirty="0"/>
              <a:t> </a:t>
            </a:r>
            <a:r>
              <a:rPr lang="fi-FI" dirty="0" err="1"/>
              <a:t>updated</a:t>
            </a:r>
            <a:r>
              <a:rPr lang="fi-FI" dirty="0"/>
              <a:t> AI </a:t>
            </a:r>
            <a:r>
              <a:rPr lang="fi-FI" dirty="0" err="1"/>
              <a:t>Governance</a:t>
            </a:r>
            <a:r>
              <a:rPr lang="fi-FI" dirty="0"/>
              <a:t> Framework?</a:t>
            </a:r>
          </a:p>
        </p:txBody>
      </p:sp>
      <p:sp>
        <p:nvSpPr>
          <p:cNvPr id="3" name="Content Placeholder 2">
            <a:extLst>
              <a:ext uri="{FF2B5EF4-FFF2-40B4-BE49-F238E27FC236}">
                <a16:creationId xmlns:a16="http://schemas.microsoft.com/office/drawing/2014/main" id="{83536540-DB52-4D0D-B657-ED70AA98A44B}"/>
              </a:ext>
            </a:extLst>
          </p:cNvPr>
          <p:cNvSpPr>
            <a:spLocks noGrp="1"/>
          </p:cNvSpPr>
          <p:nvPr>
            <p:ph sz="half" idx="1"/>
          </p:nvPr>
        </p:nvSpPr>
        <p:spPr>
          <a:xfrm>
            <a:off x="533401" y="2171568"/>
            <a:ext cx="6380967" cy="3810778"/>
          </a:xfrm>
        </p:spPr>
        <p:txBody>
          <a:bodyPr>
            <a:normAutofit fontScale="92500" lnSpcReduction="10000"/>
          </a:bodyPr>
          <a:lstStyle/>
          <a:p>
            <a:pPr marL="514350" indent="-514350">
              <a:spcAft>
                <a:spcPts val="1200"/>
              </a:spcAft>
              <a:buFont typeface="+mj-lt"/>
              <a:buAutoNum type="arabicPeriod"/>
            </a:pPr>
            <a:r>
              <a:rPr lang="fi-FI" sz="1700" b="1" dirty="0" err="1"/>
              <a:t>Generative</a:t>
            </a:r>
            <a:r>
              <a:rPr lang="fi-FI" sz="1700" b="1" dirty="0"/>
              <a:t> AI and general-</a:t>
            </a:r>
            <a:r>
              <a:rPr lang="fi-FI" sz="1700" b="1" dirty="0" err="1"/>
              <a:t>purpose</a:t>
            </a:r>
            <a:r>
              <a:rPr lang="fi-FI" sz="1700" b="1" dirty="0"/>
              <a:t> </a:t>
            </a:r>
            <a:r>
              <a:rPr lang="fi-FI" sz="1700" b="1" dirty="0" err="1"/>
              <a:t>model</a:t>
            </a:r>
            <a:r>
              <a:rPr lang="fi-FI" sz="1700" b="1" dirty="0"/>
              <a:t> </a:t>
            </a:r>
            <a:r>
              <a:rPr lang="fi-FI" sz="1700" b="1" dirty="0" err="1"/>
              <a:t>risks</a:t>
            </a:r>
            <a:r>
              <a:rPr lang="fi-FI" sz="1700" b="1" dirty="0"/>
              <a:t>: </a:t>
            </a:r>
            <a:r>
              <a:rPr lang="en-US" sz="1700" dirty="0"/>
              <a:t>Prompts and guardrails, model changes, output evaluation and GPAI risk assessment.</a:t>
            </a:r>
            <a:endParaRPr lang="fi-FI" sz="1700" dirty="0"/>
          </a:p>
          <a:p>
            <a:pPr marL="514350" indent="-514350">
              <a:spcAft>
                <a:spcPts val="1200"/>
              </a:spcAft>
              <a:buFont typeface="+mj-lt"/>
              <a:buAutoNum type="arabicPeriod"/>
            </a:pPr>
            <a:r>
              <a:rPr lang="fi-FI" sz="1700" b="1" dirty="0" err="1"/>
              <a:t>Stronger</a:t>
            </a:r>
            <a:r>
              <a:rPr lang="fi-FI" sz="1700" b="1" dirty="0"/>
              <a:t> </a:t>
            </a:r>
            <a:r>
              <a:rPr lang="fi-FI" sz="1700" b="1" dirty="0" err="1"/>
              <a:t>vendor</a:t>
            </a:r>
            <a:r>
              <a:rPr lang="fi-FI" sz="1700" b="1" dirty="0"/>
              <a:t> and </a:t>
            </a:r>
            <a:r>
              <a:rPr lang="fi-FI" sz="1700" b="1" dirty="0" err="1"/>
              <a:t>sourcing</a:t>
            </a:r>
            <a:r>
              <a:rPr lang="fi-FI" sz="1700" b="1" dirty="0"/>
              <a:t> </a:t>
            </a:r>
            <a:r>
              <a:rPr lang="fi-FI" sz="1700" b="1" dirty="0" err="1"/>
              <a:t>governance</a:t>
            </a:r>
            <a:r>
              <a:rPr lang="fi-FI" sz="1700" b="1" dirty="0"/>
              <a:t>: </a:t>
            </a:r>
            <a:r>
              <a:rPr lang="fi-FI" sz="1700" dirty="0" err="1"/>
              <a:t>Sourcing</a:t>
            </a:r>
            <a:r>
              <a:rPr lang="fi-FI" sz="1700" dirty="0"/>
              <a:t> </a:t>
            </a:r>
            <a:r>
              <a:rPr lang="fi-FI" sz="1700" dirty="0" err="1"/>
              <a:t>responsibilities</a:t>
            </a:r>
            <a:r>
              <a:rPr lang="fi-FI" sz="1700" dirty="0"/>
              <a:t>, </a:t>
            </a:r>
            <a:r>
              <a:rPr lang="fi-FI" sz="1700" dirty="0" err="1"/>
              <a:t>documentation</a:t>
            </a:r>
            <a:r>
              <a:rPr lang="fi-FI" sz="1700" dirty="0"/>
              <a:t>, </a:t>
            </a:r>
            <a:r>
              <a:rPr lang="fi-FI" sz="1700" dirty="0" err="1"/>
              <a:t>information</a:t>
            </a:r>
            <a:r>
              <a:rPr lang="fi-FI" sz="1700" dirty="0"/>
              <a:t> </a:t>
            </a:r>
            <a:r>
              <a:rPr lang="fi-FI" sz="1700" dirty="0" err="1"/>
              <a:t>duties</a:t>
            </a:r>
            <a:r>
              <a:rPr lang="fi-FI" sz="1700" dirty="0"/>
              <a:t> and </a:t>
            </a:r>
            <a:r>
              <a:rPr lang="fi-FI" sz="1700" dirty="0" err="1"/>
              <a:t>change</a:t>
            </a:r>
            <a:r>
              <a:rPr lang="fi-FI" sz="1700" dirty="0"/>
              <a:t> </a:t>
            </a:r>
            <a:r>
              <a:rPr lang="fi-FI" sz="1700" dirty="0" err="1"/>
              <a:t>notifications</a:t>
            </a:r>
            <a:r>
              <a:rPr lang="fi-FI" sz="1700" dirty="0"/>
              <a:t>.</a:t>
            </a:r>
          </a:p>
          <a:p>
            <a:pPr marL="514350" indent="-514350">
              <a:spcAft>
                <a:spcPts val="1200"/>
              </a:spcAft>
              <a:buFont typeface="+mj-lt"/>
              <a:buAutoNum type="arabicPeriod"/>
            </a:pPr>
            <a:r>
              <a:rPr lang="fi-FI" sz="1700" b="1" dirty="0" err="1"/>
              <a:t>The</a:t>
            </a:r>
            <a:r>
              <a:rPr lang="fi-FI" sz="1700" b="1" dirty="0"/>
              <a:t> </a:t>
            </a:r>
            <a:r>
              <a:rPr lang="fi-FI" sz="1700" b="1" dirty="0" err="1"/>
              <a:t>provider</a:t>
            </a:r>
            <a:r>
              <a:rPr lang="fi-FI" sz="1700" b="1" dirty="0"/>
              <a:t> and </a:t>
            </a:r>
            <a:r>
              <a:rPr lang="fi-FI" sz="1700" b="1" dirty="0" err="1"/>
              <a:t>deployer</a:t>
            </a:r>
            <a:r>
              <a:rPr lang="fi-FI" sz="1700" b="1" dirty="0"/>
              <a:t> </a:t>
            </a:r>
            <a:r>
              <a:rPr lang="fi-FI" sz="1700" b="1" dirty="0" err="1"/>
              <a:t>roles</a:t>
            </a:r>
            <a:r>
              <a:rPr lang="fi-FI" sz="1700" b="1" dirty="0"/>
              <a:t>: </a:t>
            </a:r>
            <a:r>
              <a:rPr lang="en-US" sz="1800" dirty="0"/>
              <a:t>Clearer conventions for applying tasks proportionately.</a:t>
            </a:r>
            <a:endParaRPr lang="fi-FI" sz="1700" b="1" dirty="0"/>
          </a:p>
          <a:p>
            <a:pPr marL="514350" indent="-514350">
              <a:spcAft>
                <a:spcPts val="1200"/>
              </a:spcAft>
              <a:buFont typeface="+mj-lt"/>
              <a:buAutoNum type="arabicPeriod"/>
            </a:pPr>
            <a:r>
              <a:rPr lang="fi-FI" sz="1700" b="1" dirty="0" err="1"/>
              <a:t>Clearer</a:t>
            </a:r>
            <a:r>
              <a:rPr lang="fi-FI" sz="1700" b="1" dirty="0"/>
              <a:t> </a:t>
            </a:r>
            <a:r>
              <a:rPr lang="fi-FI" sz="1700" b="1" dirty="0" err="1"/>
              <a:t>human</a:t>
            </a:r>
            <a:r>
              <a:rPr lang="fi-FI" sz="1700" b="1" dirty="0"/>
              <a:t> </a:t>
            </a:r>
            <a:r>
              <a:rPr lang="fi-FI" sz="1700" b="1" dirty="0" err="1"/>
              <a:t>oversight</a:t>
            </a:r>
            <a:r>
              <a:rPr lang="fi-FI" sz="1700" b="1" dirty="0"/>
              <a:t> and AI </a:t>
            </a:r>
            <a:r>
              <a:rPr lang="fi-FI" sz="1700" b="1" dirty="0" err="1"/>
              <a:t>competence</a:t>
            </a:r>
            <a:r>
              <a:rPr lang="fi-FI" sz="1700" b="1" dirty="0"/>
              <a:t>: </a:t>
            </a:r>
            <a:r>
              <a:rPr lang="en-US" sz="1700" dirty="0"/>
              <a:t>More explicit ownership, human oversight, competence and training.</a:t>
            </a:r>
            <a:endParaRPr lang="fi-FI" sz="1700" dirty="0"/>
          </a:p>
          <a:p>
            <a:pPr marL="514350" indent="-514350">
              <a:spcAft>
                <a:spcPts val="1200"/>
              </a:spcAft>
              <a:buFont typeface="+mj-lt"/>
              <a:buAutoNum type="arabicPeriod"/>
            </a:pPr>
            <a:r>
              <a:rPr lang="fi-FI" sz="1700" b="1" dirty="0" err="1"/>
              <a:t>Transparency</a:t>
            </a:r>
            <a:r>
              <a:rPr lang="fi-FI" sz="1700" b="1" dirty="0"/>
              <a:t> and </a:t>
            </a:r>
            <a:r>
              <a:rPr lang="fi-FI" sz="1700" b="1" dirty="0" err="1"/>
              <a:t>explainability</a:t>
            </a:r>
            <a:r>
              <a:rPr lang="fi-FI" sz="1700" b="1" dirty="0"/>
              <a:t>: </a:t>
            </a:r>
            <a:r>
              <a:rPr lang="en-US" sz="1700" dirty="0"/>
              <a:t>Grounded in what stakeholders need.</a:t>
            </a:r>
          </a:p>
        </p:txBody>
      </p:sp>
      <p:pic>
        <p:nvPicPr>
          <p:cNvPr id="8" name="Picture Placeholder 7">
            <a:extLst>
              <a:ext uri="{FF2B5EF4-FFF2-40B4-BE49-F238E27FC236}">
                <a16:creationId xmlns:a16="http://schemas.microsoft.com/office/drawing/2014/main" id="{5815CBB1-A1CD-44E3-A553-E78554C12BAE}"/>
              </a:ext>
            </a:extLst>
          </p:cNvPr>
          <p:cNvPicPr>
            <a:picLocks noGrp="1" noChangeAspect="1"/>
          </p:cNvPicPr>
          <p:nvPr>
            <p:ph type="pic" sz="quarter" idx="13"/>
          </p:nvPr>
        </p:nvPicPr>
        <p:blipFill>
          <a:blip r:embed="rId3"/>
          <a:srcRect l="10780" r="10780"/>
          <a:stretch/>
        </p:blipFill>
        <p:spPr>
          <a:xfrm>
            <a:off x="7670800" y="711572"/>
            <a:ext cx="4241800" cy="6012000"/>
          </a:xfrm>
        </p:spPr>
      </p:pic>
    </p:spTree>
    <p:extLst>
      <p:ext uri="{BB962C8B-B14F-4D97-AF65-F5344CB8AC3E}">
        <p14:creationId xmlns:p14="http://schemas.microsoft.com/office/powerpoint/2010/main" val="471571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BEC9-0D60-4413-9484-887ADA7C9AE5}"/>
              </a:ext>
            </a:extLst>
          </p:cNvPr>
          <p:cNvSpPr>
            <a:spLocks noGrp="1"/>
          </p:cNvSpPr>
          <p:nvPr>
            <p:ph type="title"/>
          </p:nvPr>
        </p:nvSpPr>
        <p:spPr/>
        <p:txBody>
          <a:bodyPr/>
          <a:lstStyle/>
          <a:p>
            <a:r>
              <a:rPr lang="fi-FI" dirty="0"/>
              <a:t>A </a:t>
            </a:r>
            <a:r>
              <a:rPr lang="fi-FI" dirty="0" err="1"/>
              <a:t>few</a:t>
            </a:r>
            <a:r>
              <a:rPr lang="fi-FI" dirty="0"/>
              <a:t> </a:t>
            </a:r>
            <a:r>
              <a:rPr lang="fi-FI" dirty="0" err="1"/>
              <a:t>concrete</a:t>
            </a:r>
            <a:r>
              <a:rPr lang="fi-FI" dirty="0"/>
              <a:t> </a:t>
            </a:r>
            <a:r>
              <a:rPr lang="fi-FI" dirty="0" err="1"/>
              <a:t>examples</a:t>
            </a:r>
            <a:r>
              <a:rPr lang="fi-FI" dirty="0"/>
              <a:t> of </a:t>
            </a:r>
            <a:r>
              <a:rPr lang="fi-FI" dirty="0" err="1"/>
              <a:t>changes</a:t>
            </a:r>
            <a:r>
              <a:rPr lang="fi-FI" dirty="0"/>
              <a:t>…</a:t>
            </a:r>
          </a:p>
        </p:txBody>
      </p:sp>
      <p:sp>
        <p:nvSpPr>
          <p:cNvPr id="5" name="Rounded Rectangle 3">
            <a:extLst>
              <a:ext uri="{FF2B5EF4-FFF2-40B4-BE49-F238E27FC236}">
                <a16:creationId xmlns:a16="http://schemas.microsoft.com/office/drawing/2014/main" id="{0235CB9D-DDA1-4D15-911B-0244EDEE4BE9}"/>
              </a:ext>
            </a:extLst>
          </p:cNvPr>
          <p:cNvSpPr/>
          <p:nvPr/>
        </p:nvSpPr>
        <p:spPr>
          <a:xfrm>
            <a:off x="475488" y="1760220"/>
            <a:ext cx="3675887" cy="1993392"/>
          </a:xfrm>
          <a:prstGeom prst="roundRect">
            <a:avLst/>
          </a:prstGeom>
          <a:solidFill>
            <a:srgbClr val="FFFFFF"/>
          </a:solidFill>
          <a:ln w="13970">
            <a:solidFill>
              <a:srgbClr val="BEDC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E3ED188E-D0B7-43FE-A3F7-396E75FE3A68}"/>
              </a:ext>
            </a:extLst>
          </p:cNvPr>
          <p:cNvSpPr/>
          <p:nvPr/>
        </p:nvSpPr>
        <p:spPr>
          <a:xfrm>
            <a:off x="493776" y="1778508"/>
            <a:ext cx="3639311" cy="50292"/>
          </a:xfrm>
          <a:prstGeom prst="rect">
            <a:avLst/>
          </a:prstGeom>
          <a:solidFill>
            <a:srgbClr val="0069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a:extLst>
              <a:ext uri="{FF2B5EF4-FFF2-40B4-BE49-F238E27FC236}">
                <a16:creationId xmlns:a16="http://schemas.microsoft.com/office/drawing/2014/main" id="{4E150D8B-1C59-4560-9F5D-7DCE3C3C26AE}"/>
              </a:ext>
            </a:extLst>
          </p:cNvPr>
          <p:cNvSpPr/>
          <p:nvPr/>
        </p:nvSpPr>
        <p:spPr>
          <a:xfrm>
            <a:off x="594360" y="1952244"/>
            <a:ext cx="493776" cy="493776"/>
          </a:xfrm>
          <a:prstGeom prst="ellipse">
            <a:avLst/>
          </a:prstGeom>
          <a:solidFill>
            <a:srgbClr val="EBF6FF"/>
          </a:solidFill>
          <a:ln w="12700">
            <a:solidFill>
              <a:srgbClr val="BEDC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6">
            <a:extLst>
              <a:ext uri="{FF2B5EF4-FFF2-40B4-BE49-F238E27FC236}">
                <a16:creationId xmlns:a16="http://schemas.microsoft.com/office/drawing/2014/main" id="{BD74399A-1B3E-42A0-AE1A-0F99FA5C7CA2}"/>
              </a:ext>
            </a:extLst>
          </p:cNvPr>
          <p:cNvSpPr/>
          <p:nvPr/>
        </p:nvSpPr>
        <p:spPr>
          <a:xfrm>
            <a:off x="745236" y="2103120"/>
            <a:ext cx="192024" cy="192024"/>
          </a:xfrm>
          <a:prstGeom prst="roundRect">
            <a:avLst/>
          </a:prstGeom>
          <a:noFill/>
          <a:ln w="17780">
            <a:solidFill>
              <a:srgbClr val="0031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9" name="Connector 7">
            <a:extLst>
              <a:ext uri="{FF2B5EF4-FFF2-40B4-BE49-F238E27FC236}">
                <a16:creationId xmlns:a16="http://schemas.microsoft.com/office/drawing/2014/main" id="{B210C013-BD2B-4467-937E-9BA2AC8120BE}"/>
              </a:ext>
            </a:extLst>
          </p:cNvPr>
          <p:cNvCxnSpPr/>
          <p:nvPr/>
        </p:nvCxnSpPr>
        <p:spPr>
          <a:xfrm>
            <a:off x="713232" y="2025396"/>
            <a:ext cx="0" cy="73152"/>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10" name="Connector 8">
            <a:extLst>
              <a:ext uri="{FF2B5EF4-FFF2-40B4-BE49-F238E27FC236}">
                <a16:creationId xmlns:a16="http://schemas.microsoft.com/office/drawing/2014/main" id="{2C38FF74-912D-425A-BC5C-C496D4FD2CDC}"/>
              </a:ext>
            </a:extLst>
          </p:cNvPr>
          <p:cNvCxnSpPr/>
          <p:nvPr/>
        </p:nvCxnSpPr>
        <p:spPr>
          <a:xfrm>
            <a:off x="713232" y="2299716"/>
            <a:ext cx="0" cy="73152"/>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11" name="Connector 9">
            <a:extLst>
              <a:ext uri="{FF2B5EF4-FFF2-40B4-BE49-F238E27FC236}">
                <a16:creationId xmlns:a16="http://schemas.microsoft.com/office/drawing/2014/main" id="{AB19B7FB-0BF2-41CE-8156-08632583AC08}"/>
              </a:ext>
            </a:extLst>
          </p:cNvPr>
          <p:cNvCxnSpPr/>
          <p:nvPr/>
        </p:nvCxnSpPr>
        <p:spPr>
          <a:xfrm>
            <a:off x="667512" y="2071116"/>
            <a:ext cx="73152" cy="0"/>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12" name="Connector 10">
            <a:extLst>
              <a:ext uri="{FF2B5EF4-FFF2-40B4-BE49-F238E27FC236}">
                <a16:creationId xmlns:a16="http://schemas.microsoft.com/office/drawing/2014/main" id="{C7EA748D-E9E1-448A-B396-F693333897B1}"/>
              </a:ext>
            </a:extLst>
          </p:cNvPr>
          <p:cNvCxnSpPr/>
          <p:nvPr/>
        </p:nvCxnSpPr>
        <p:spPr>
          <a:xfrm>
            <a:off x="941832" y="2071116"/>
            <a:ext cx="73152" cy="0"/>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13" name="Connector 11">
            <a:extLst>
              <a:ext uri="{FF2B5EF4-FFF2-40B4-BE49-F238E27FC236}">
                <a16:creationId xmlns:a16="http://schemas.microsoft.com/office/drawing/2014/main" id="{A9ADFC71-E075-40B5-8189-E0BEC6236D73}"/>
              </a:ext>
            </a:extLst>
          </p:cNvPr>
          <p:cNvCxnSpPr/>
          <p:nvPr/>
        </p:nvCxnSpPr>
        <p:spPr>
          <a:xfrm>
            <a:off x="800100" y="2025396"/>
            <a:ext cx="0" cy="73152"/>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14" name="Connector 12">
            <a:extLst>
              <a:ext uri="{FF2B5EF4-FFF2-40B4-BE49-F238E27FC236}">
                <a16:creationId xmlns:a16="http://schemas.microsoft.com/office/drawing/2014/main" id="{6B9D5147-4CF4-4C50-9F68-424C4B923C22}"/>
              </a:ext>
            </a:extLst>
          </p:cNvPr>
          <p:cNvCxnSpPr/>
          <p:nvPr/>
        </p:nvCxnSpPr>
        <p:spPr>
          <a:xfrm>
            <a:off x="800100" y="2299716"/>
            <a:ext cx="0" cy="73152"/>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15" name="Connector 13">
            <a:extLst>
              <a:ext uri="{FF2B5EF4-FFF2-40B4-BE49-F238E27FC236}">
                <a16:creationId xmlns:a16="http://schemas.microsoft.com/office/drawing/2014/main" id="{0A8219E7-62EC-4A47-A571-831389AEC507}"/>
              </a:ext>
            </a:extLst>
          </p:cNvPr>
          <p:cNvCxnSpPr/>
          <p:nvPr/>
        </p:nvCxnSpPr>
        <p:spPr>
          <a:xfrm>
            <a:off x="667512" y="2157984"/>
            <a:ext cx="73152" cy="0"/>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16" name="Connector 14">
            <a:extLst>
              <a:ext uri="{FF2B5EF4-FFF2-40B4-BE49-F238E27FC236}">
                <a16:creationId xmlns:a16="http://schemas.microsoft.com/office/drawing/2014/main" id="{F9A75F31-D981-42CB-8770-C124EBE72E4C}"/>
              </a:ext>
            </a:extLst>
          </p:cNvPr>
          <p:cNvCxnSpPr/>
          <p:nvPr/>
        </p:nvCxnSpPr>
        <p:spPr>
          <a:xfrm>
            <a:off x="941832" y="2157984"/>
            <a:ext cx="73152" cy="0"/>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17" name="Connector 15">
            <a:extLst>
              <a:ext uri="{FF2B5EF4-FFF2-40B4-BE49-F238E27FC236}">
                <a16:creationId xmlns:a16="http://schemas.microsoft.com/office/drawing/2014/main" id="{3780E903-B03D-4D7B-8C37-D95CB2EE6D6B}"/>
              </a:ext>
            </a:extLst>
          </p:cNvPr>
          <p:cNvCxnSpPr/>
          <p:nvPr/>
        </p:nvCxnSpPr>
        <p:spPr>
          <a:xfrm>
            <a:off x="882396" y="2025396"/>
            <a:ext cx="0" cy="73152"/>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18" name="Connector 16">
            <a:extLst>
              <a:ext uri="{FF2B5EF4-FFF2-40B4-BE49-F238E27FC236}">
                <a16:creationId xmlns:a16="http://schemas.microsoft.com/office/drawing/2014/main" id="{5DBC9130-98EC-4A36-B0B0-939390712A02}"/>
              </a:ext>
            </a:extLst>
          </p:cNvPr>
          <p:cNvCxnSpPr/>
          <p:nvPr/>
        </p:nvCxnSpPr>
        <p:spPr>
          <a:xfrm>
            <a:off x="882396" y="2299716"/>
            <a:ext cx="0" cy="73152"/>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19" name="Connector 17">
            <a:extLst>
              <a:ext uri="{FF2B5EF4-FFF2-40B4-BE49-F238E27FC236}">
                <a16:creationId xmlns:a16="http://schemas.microsoft.com/office/drawing/2014/main" id="{0876DAB0-4E12-4E89-875E-F43548857020}"/>
              </a:ext>
            </a:extLst>
          </p:cNvPr>
          <p:cNvCxnSpPr/>
          <p:nvPr/>
        </p:nvCxnSpPr>
        <p:spPr>
          <a:xfrm>
            <a:off x="667512" y="2240280"/>
            <a:ext cx="73152" cy="0"/>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20" name="Connector 18">
            <a:extLst>
              <a:ext uri="{FF2B5EF4-FFF2-40B4-BE49-F238E27FC236}">
                <a16:creationId xmlns:a16="http://schemas.microsoft.com/office/drawing/2014/main" id="{C1036322-9DFC-47D7-87C8-235C33795818}"/>
              </a:ext>
            </a:extLst>
          </p:cNvPr>
          <p:cNvCxnSpPr/>
          <p:nvPr/>
        </p:nvCxnSpPr>
        <p:spPr>
          <a:xfrm>
            <a:off x="941832" y="2240280"/>
            <a:ext cx="73152" cy="0"/>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21" name="Connector 19">
            <a:extLst>
              <a:ext uri="{FF2B5EF4-FFF2-40B4-BE49-F238E27FC236}">
                <a16:creationId xmlns:a16="http://schemas.microsoft.com/office/drawing/2014/main" id="{C769C76A-258C-4DF3-A533-9D43A48F4693}"/>
              </a:ext>
            </a:extLst>
          </p:cNvPr>
          <p:cNvCxnSpPr/>
          <p:nvPr/>
        </p:nvCxnSpPr>
        <p:spPr>
          <a:xfrm>
            <a:off x="969264" y="2025396"/>
            <a:ext cx="0" cy="73152"/>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22" name="Connector 20">
            <a:extLst>
              <a:ext uri="{FF2B5EF4-FFF2-40B4-BE49-F238E27FC236}">
                <a16:creationId xmlns:a16="http://schemas.microsoft.com/office/drawing/2014/main" id="{4ABC3622-D87F-440E-980B-2BBD00222055}"/>
              </a:ext>
            </a:extLst>
          </p:cNvPr>
          <p:cNvCxnSpPr/>
          <p:nvPr/>
        </p:nvCxnSpPr>
        <p:spPr>
          <a:xfrm>
            <a:off x="969264" y="2299716"/>
            <a:ext cx="0" cy="73152"/>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23" name="Connector 21">
            <a:extLst>
              <a:ext uri="{FF2B5EF4-FFF2-40B4-BE49-F238E27FC236}">
                <a16:creationId xmlns:a16="http://schemas.microsoft.com/office/drawing/2014/main" id="{2BFADDA7-04FC-46D1-AECB-1514AFA24E5C}"/>
              </a:ext>
            </a:extLst>
          </p:cNvPr>
          <p:cNvCxnSpPr/>
          <p:nvPr/>
        </p:nvCxnSpPr>
        <p:spPr>
          <a:xfrm>
            <a:off x="667512" y="2327148"/>
            <a:ext cx="73152" cy="0"/>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24" name="Connector 22">
            <a:extLst>
              <a:ext uri="{FF2B5EF4-FFF2-40B4-BE49-F238E27FC236}">
                <a16:creationId xmlns:a16="http://schemas.microsoft.com/office/drawing/2014/main" id="{E9972063-4A3B-4EF2-835F-FB90B78E3D8F}"/>
              </a:ext>
            </a:extLst>
          </p:cNvPr>
          <p:cNvCxnSpPr/>
          <p:nvPr/>
        </p:nvCxnSpPr>
        <p:spPr>
          <a:xfrm>
            <a:off x="941832" y="2327148"/>
            <a:ext cx="73152" cy="0"/>
          </a:xfrm>
          <a:prstGeom prst="line">
            <a:avLst/>
          </a:prstGeom>
          <a:ln w="1397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25" name="Connector 23">
            <a:extLst>
              <a:ext uri="{FF2B5EF4-FFF2-40B4-BE49-F238E27FC236}">
                <a16:creationId xmlns:a16="http://schemas.microsoft.com/office/drawing/2014/main" id="{F39B9D58-7BF7-4023-A586-D89CCC318C27}"/>
              </a:ext>
            </a:extLst>
          </p:cNvPr>
          <p:cNvCxnSpPr/>
          <p:nvPr/>
        </p:nvCxnSpPr>
        <p:spPr>
          <a:xfrm>
            <a:off x="800100" y="2199132"/>
            <a:ext cx="82296" cy="0"/>
          </a:xfrm>
          <a:prstGeom prst="line">
            <a:avLst/>
          </a:prstGeom>
          <a:ln w="15240">
            <a:solidFill>
              <a:srgbClr val="003170"/>
            </a:solidFill>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69C9E7FD-7FB6-40D2-A1DB-245D4ED03DDC}"/>
              </a:ext>
            </a:extLst>
          </p:cNvPr>
          <p:cNvSpPr txBox="1"/>
          <p:nvPr/>
        </p:nvSpPr>
        <p:spPr>
          <a:xfrm>
            <a:off x="1188720" y="1961388"/>
            <a:ext cx="2798063" cy="502920"/>
          </a:xfrm>
          <a:prstGeom prst="rect">
            <a:avLst/>
          </a:prstGeom>
          <a:noFill/>
        </p:spPr>
        <p:txBody>
          <a:bodyPr wrap="square">
            <a:spAutoFit/>
          </a:bodyPr>
          <a:lstStyle/>
          <a:p>
            <a:pPr>
              <a:spcAft>
                <a:spcPts val="0"/>
              </a:spcAft>
              <a:defRPr sz="1700" b="1">
                <a:solidFill>
                  <a:srgbClr val="005249"/>
                </a:solidFill>
                <a:latin typeface="Arial"/>
              </a:defRPr>
            </a:pPr>
            <a:r>
              <a:rPr dirty="0"/>
              <a:t>GenAI &amp; GPAI risks</a:t>
            </a:r>
          </a:p>
        </p:txBody>
      </p:sp>
      <p:sp>
        <p:nvSpPr>
          <p:cNvPr id="27" name="TextBox 26">
            <a:extLst>
              <a:ext uri="{FF2B5EF4-FFF2-40B4-BE49-F238E27FC236}">
                <a16:creationId xmlns:a16="http://schemas.microsoft.com/office/drawing/2014/main" id="{EBF22CC7-8695-4E7C-BD7B-235E93BC662D}"/>
              </a:ext>
            </a:extLst>
          </p:cNvPr>
          <p:cNvSpPr txBox="1"/>
          <p:nvPr/>
        </p:nvSpPr>
        <p:spPr>
          <a:xfrm>
            <a:off x="694944" y="2592324"/>
            <a:ext cx="3236975" cy="292608"/>
          </a:xfrm>
          <a:prstGeom prst="rect">
            <a:avLst/>
          </a:prstGeom>
          <a:noFill/>
        </p:spPr>
        <p:txBody>
          <a:bodyPr wrap="none">
            <a:spAutoFit/>
          </a:bodyPr>
          <a:lstStyle/>
          <a:p>
            <a:pPr>
              <a:defRPr sz="1050" b="1">
                <a:solidFill>
                  <a:srgbClr val="003170"/>
                </a:solidFill>
                <a:latin typeface="Arial"/>
              </a:defRPr>
            </a:pPr>
            <a:r>
              <a:t>E2 · expanded task</a:t>
            </a:r>
          </a:p>
        </p:txBody>
      </p:sp>
      <p:sp>
        <p:nvSpPr>
          <p:cNvPr id="28" name="TextBox 27">
            <a:extLst>
              <a:ext uri="{FF2B5EF4-FFF2-40B4-BE49-F238E27FC236}">
                <a16:creationId xmlns:a16="http://schemas.microsoft.com/office/drawing/2014/main" id="{A91C3F4E-B60E-49B8-B47D-313837EC078A}"/>
              </a:ext>
            </a:extLst>
          </p:cNvPr>
          <p:cNvSpPr txBox="1"/>
          <p:nvPr/>
        </p:nvSpPr>
        <p:spPr>
          <a:xfrm>
            <a:off x="694944" y="2912364"/>
            <a:ext cx="3236975" cy="477054"/>
          </a:xfrm>
          <a:prstGeom prst="rect">
            <a:avLst/>
          </a:prstGeom>
          <a:noFill/>
        </p:spPr>
        <p:txBody>
          <a:bodyPr wrap="square" lIns="9144" rIns="9144">
            <a:spAutoFit/>
          </a:bodyPr>
          <a:lstStyle/>
          <a:p>
            <a:pPr>
              <a:spcAft>
                <a:spcPts val="0"/>
              </a:spcAft>
              <a:defRPr sz="1250">
                <a:solidFill>
                  <a:srgbClr val="203643"/>
                </a:solidFill>
                <a:latin typeface="Arial"/>
              </a:defRPr>
            </a:pPr>
            <a:r>
              <a:rPr dirty="0"/>
              <a:t>Assess systemic risks, capability limits, misuse, and fine-tuning risks.</a:t>
            </a:r>
          </a:p>
        </p:txBody>
      </p:sp>
      <p:sp>
        <p:nvSpPr>
          <p:cNvPr id="29" name="Rounded Rectangle 27">
            <a:extLst>
              <a:ext uri="{FF2B5EF4-FFF2-40B4-BE49-F238E27FC236}">
                <a16:creationId xmlns:a16="http://schemas.microsoft.com/office/drawing/2014/main" id="{FCA00ADC-0F82-4FC7-8CFB-B03A22E8036B}"/>
              </a:ext>
            </a:extLst>
          </p:cNvPr>
          <p:cNvSpPr/>
          <p:nvPr/>
        </p:nvSpPr>
        <p:spPr>
          <a:xfrm>
            <a:off x="4261104" y="1760220"/>
            <a:ext cx="3675887" cy="1993392"/>
          </a:xfrm>
          <a:prstGeom prst="roundRect">
            <a:avLst/>
          </a:prstGeom>
          <a:solidFill>
            <a:srgbClr val="FFFFFF"/>
          </a:solidFill>
          <a:ln w="13970">
            <a:solidFill>
              <a:srgbClr val="BEDC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a:extLst>
              <a:ext uri="{FF2B5EF4-FFF2-40B4-BE49-F238E27FC236}">
                <a16:creationId xmlns:a16="http://schemas.microsoft.com/office/drawing/2014/main" id="{01C19D82-0616-4C98-A406-3DED21A964FB}"/>
              </a:ext>
            </a:extLst>
          </p:cNvPr>
          <p:cNvSpPr/>
          <p:nvPr/>
        </p:nvSpPr>
        <p:spPr>
          <a:xfrm>
            <a:off x="4279392" y="1778508"/>
            <a:ext cx="3639311" cy="50292"/>
          </a:xfrm>
          <a:prstGeom prst="rect">
            <a:avLst/>
          </a:prstGeom>
          <a:solidFill>
            <a:srgbClr val="0069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a:extLst>
              <a:ext uri="{FF2B5EF4-FFF2-40B4-BE49-F238E27FC236}">
                <a16:creationId xmlns:a16="http://schemas.microsoft.com/office/drawing/2014/main" id="{0E959CD3-DEDD-4853-870D-4B2FA968DBAE}"/>
              </a:ext>
            </a:extLst>
          </p:cNvPr>
          <p:cNvSpPr/>
          <p:nvPr/>
        </p:nvSpPr>
        <p:spPr>
          <a:xfrm>
            <a:off x="4379976" y="1952244"/>
            <a:ext cx="493776" cy="493776"/>
          </a:xfrm>
          <a:prstGeom prst="ellipse">
            <a:avLst/>
          </a:prstGeom>
          <a:solidFill>
            <a:srgbClr val="EBF6FF"/>
          </a:solidFill>
          <a:ln w="12700">
            <a:solidFill>
              <a:srgbClr val="BEDC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2" name="Connector 30">
            <a:extLst>
              <a:ext uri="{FF2B5EF4-FFF2-40B4-BE49-F238E27FC236}">
                <a16:creationId xmlns:a16="http://schemas.microsoft.com/office/drawing/2014/main" id="{2CCE5339-5E8E-4451-9D1A-34FA20E0D542}"/>
              </a:ext>
            </a:extLst>
          </p:cNvPr>
          <p:cNvCxnSpPr/>
          <p:nvPr/>
        </p:nvCxnSpPr>
        <p:spPr>
          <a:xfrm>
            <a:off x="4462272" y="2162556"/>
            <a:ext cx="100584" cy="91440"/>
          </a:xfrm>
          <a:prstGeom prst="line">
            <a:avLst/>
          </a:prstGeom>
          <a:ln w="2540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33" name="Connector 31">
            <a:extLst>
              <a:ext uri="{FF2B5EF4-FFF2-40B4-BE49-F238E27FC236}">
                <a16:creationId xmlns:a16="http://schemas.microsoft.com/office/drawing/2014/main" id="{AD6F409D-493A-4E46-8CEF-A066FC598AE6}"/>
              </a:ext>
            </a:extLst>
          </p:cNvPr>
          <p:cNvCxnSpPr/>
          <p:nvPr/>
        </p:nvCxnSpPr>
        <p:spPr>
          <a:xfrm flipV="1">
            <a:off x="4562856" y="2189988"/>
            <a:ext cx="77724" cy="64008"/>
          </a:xfrm>
          <a:prstGeom prst="line">
            <a:avLst/>
          </a:prstGeom>
          <a:ln w="2540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34" name="Connector 32">
            <a:extLst>
              <a:ext uri="{FF2B5EF4-FFF2-40B4-BE49-F238E27FC236}">
                <a16:creationId xmlns:a16="http://schemas.microsoft.com/office/drawing/2014/main" id="{8D33C522-CC11-4B23-8151-08C419C7895C}"/>
              </a:ext>
            </a:extLst>
          </p:cNvPr>
          <p:cNvCxnSpPr/>
          <p:nvPr/>
        </p:nvCxnSpPr>
        <p:spPr>
          <a:xfrm>
            <a:off x="4640580" y="2189988"/>
            <a:ext cx="68580" cy="50292"/>
          </a:xfrm>
          <a:prstGeom prst="line">
            <a:avLst/>
          </a:prstGeom>
          <a:ln w="2540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35" name="Connector 33">
            <a:extLst>
              <a:ext uri="{FF2B5EF4-FFF2-40B4-BE49-F238E27FC236}">
                <a16:creationId xmlns:a16="http://schemas.microsoft.com/office/drawing/2014/main" id="{876FE246-CE78-40F1-98CD-88070D088517}"/>
              </a:ext>
            </a:extLst>
          </p:cNvPr>
          <p:cNvCxnSpPr/>
          <p:nvPr/>
        </p:nvCxnSpPr>
        <p:spPr>
          <a:xfrm flipV="1">
            <a:off x="4709160" y="2167128"/>
            <a:ext cx="82296" cy="73152"/>
          </a:xfrm>
          <a:prstGeom prst="line">
            <a:avLst/>
          </a:prstGeom>
          <a:ln w="2540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36" name="Connector 34">
            <a:extLst>
              <a:ext uri="{FF2B5EF4-FFF2-40B4-BE49-F238E27FC236}">
                <a16:creationId xmlns:a16="http://schemas.microsoft.com/office/drawing/2014/main" id="{91C9437B-312B-4073-980D-FD0E252B3A7B}"/>
              </a:ext>
            </a:extLst>
          </p:cNvPr>
          <p:cNvCxnSpPr/>
          <p:nvPr/>
        </p:nvCxnSpPr>
        <p:spPr>
          <a:xfrm flipV="1">
            <a:off x="4462272" y="2080260"/>
            <a:ext cx="0" cy="82296"/>
          </a:xfrm>
          <a:prstGeom prst="line">
            <a:avLst/>
          </a:prstGeom>
          <a:ln w="2032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37" name="Connector 35">
            <a:extLst>
              <a:ext uri="{FF2B5EF4-FFF2-40B4-BE49-F238E27FC236}">
                <a16:creationId xmlns:a16="http://schemas.microsoft.com/office/drawing/2014/main" id="{697FCF13-69AA-45CC-8070-337DD0A1CFE4}"/>
              </a:ext>
            </a:extLst>
          </p:cNvPr>
          <p:cNvCxnSpPr/>
          <p:nvPr/>
        </p:nvCxnSpPr>
        <p:spPr>
          <a:xfrm flipV="1">
            <a:off x="4791456" y="2080260"/>
            <a:ext cx="0" cy="86868"/>
          </a:xfrm>
          <a:prstGeom prst="line">
            <a:avLst/>
          </a:prstGeom>
          <a:ln w="2032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38" name="Connector 36">
            <a:extLst>
              <a:ext uri="{FF2B5EF4-FFF2-40B4-BE49-F238E27FC236}">
                <a16:creationId xmlns:a16="http://schemas.microsoft.com/office/drawing/2014/main" id="{BC938832-C49B-4F37-AA74-E3AEA86192E5}"/>
              </a:ext>
            </a:extLst>
          </p:cNvPr>
          <p:cNvCxnSpPr/>
          <p:nvPr/>
        </p:nvCxnSpPr>
        <p:spPr>
          <a:xfrm flipV="1">
            <a:off x="4462272" y="2034540"/>
            <a:ext cx="73152" cy="45720"/>
          </a:xfrm>
          <a:prstGeom prst="line">
            <a:avLst/>
          </a:prstGeom>
          <a:ln w="2032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39" name="Connector 37">
            <a:extLst>
              <a:ext uri="{FF2B5EF4-FFF2-40B4-BE49-F238E27FC236}">
                <a16:creationId xmlns:a16="http://schemas.microsoft.com/office/drawing/2014/main" id="{996AF151-5570-4847-86DD-8B9410C1D760}"/>
              </a:ext>
            </a:extLst>
          </p:cNvPr>
          <p:cNvCxnSpPr/>
          <p:nvPr/>
        </p:nvCxnSpPr>
        <p:spPr>
          <a:xfrm flipH="1" flipV="1">
            <a:off x="4718304" y="2034540"/>
            <a:ext cx="73152" cy="45720"/>
          </a:xfrm>
          <a:prstGeom prst="line">
            <a:avLst/>
          </a:prstGeom>
          <a:ln w="2032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40" name="Connector 38">
            <a:extLst>
              <a:ext uri="{FF2B5EF4-FFF2-40B4-BE49-F238E27FC236}">
                <a16:creationId xmlns:a16="http://schemas.microsoft.com/office/drawing/2014/main" id="{CB0D47BA-951F-46B0-AED8-384DC53E6108}"/>
              </a:ext>
            </a:extLst>
          </p:cNvPr>
          <p:cNvCxnSpPr/>
          <p:nvPr/>
        </p:nvCxnSpPr>
        <p:spPr>
          <a:xfrm>
            <a:off x="4608576" y="2217420"/>
            <a:ext cx="68580" cy="64008"/>
          </a:xfrm>
          <a:prstGeom prst="line">
            <a:avLst/>
          </a:prstGeom>
          <a:ln w="19050">
            <a:solidFill>
              <a:srgbClr val="003170"/>
            </a:solidFill>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5853BBF5-5AA2-457C-B66E-EC84B5399BCF}"/>
              </a:ext>
            </a:extLst>
          </p:cNvPr>
          <p:cNvSpPr txBox="1"/>
          <p:nvPr/>
        </p:nvSpPr>
        <p:spPr>
          <a:xfrm>
            <a:off x="4974336" y="1961388"/>
            <a:ext cx="2798063" cy="502920"/>
          </a:xfrm>
          <a:prstGeom prst="rect">
            <a:avLst/>
          </a:prstGeom>
          <a:noFill/>
        </p:spPr>
        <p:txBody>
          <a:bodyPr wrap="square">
            <a:spAutoFit/>
          </a:bodyPr>
          <a:lstStyle/>
          <a:p>
            <a:pPr>
              <a:spcAft>
                <a:spcPts val="0"/>
              </a:spcAft>
              <a:defRPr sz="1700" b="1">
                <a:solidFill>
                  <a:srgbClr val="005249"/>
                </a:solidFill>
                <a:latin typeface="Arial"/>
              </a:defRPr>
            </a:pPr>
            <a:r>
              <a:t>Vendor &amp; sourcing</a:t>
            </a:r>
          </a:p>
        </p:txBody>
      </p:sp>
      <p:sp>
        <p:nvSpPr>
          <p:cNvPr id="42" name="TextBox 41">
            <a:extLst>
              <a:ext uri="{FF2B5EF4-FFF2-40B4-BE49-F238E27FC236}">
                <a16:creationId xmlns:a16="http://schemas.microsoft.com/office/drawing/2014/main" id="{EC694E45-7238-4C95-A1E1-05C43BE37460}"/>
              </a:ext>
            </a:extLst>
          </p:cNvPr>
          <p:cNvSpPr txBox="1"/>
          <p:nvPr/>
        </p:nvSpPr>
        <p:spPr>
          <a:xfrm>
            <a:off x="4480560" y="2592324"/>
            <a:ext cx="3236975" cy="292608"/>
          </a:xfrm>
          <a:prstGeom prst="rect">
            <a:avLst/>
          </a:prstGeom>
          <a:noFill/>
        </p:spPr>
        <p:txBody>
          <a:bodyPr wrap="none">
            <a:spAutoFit/>
          </a:bodyPr>
          <a:lstStyle/>
          <a:p>
            <a:pPr>
              <a:defRPr sz="1050" b="1">
                <a:solidFill>
                  <a:srgbClr val="003170"/>
                </a:solidFill>
                <a:latin typeface="Arial"/>
              </a:defRPr>
            </a:pPr>
            <a:r>
              <a:t>A6, B3 · dedicated task content</a:t>
            </a:r>
          </a:p>
        </p:txBody>
      </p:sp>
      <p:sp>
        <p:nvSpPr>
          <p:cNvPr id="43" name="TextBox 42">
            <a:extLst>
              <a:ext uri="{FF2B5EF4-FFF2-40B4-BE49-F238E27FC236}">
                <a16:creationId xmlns:a16="http://schemas.microsoft.com/office/drawing/2014/main" id="{06CBEDF6-F1B3-4080-A0AF-443907F8B022}"/>
              </a:ext>
            </a:extLst>
          </p:cNvPr>
          <p:cNvSpPr txBox="1"/>
          <p:nvPr/>
        </p:nvSpPr>
        <p:spPr>
          <a:xfrm>
            <a:off x="4480560" y="2912364"/>
            <a:ext cx="3236975" cy="713232"/>
          </a:xfrm>
          <a:prstGeom prst="rect">
            <a:avLst/>
          </a:prstGeom>
          <a:noFill/>
        </p:spPr>
        <p:txBody>
          <a:bodyPr wrap="square" lIns="9144" rIns="9144">
            <a:spAutoFit/>
          </a:bodyPr>
          <a:lstStyle/>
          <a:p>
            <a:pPr>
              <a:spcAft>
                <a:spcPts val="0"/>
              </a:spcAft>
              <a:defRPr sz="1250">
                <a:solidFill>
                  <a:srgbClr val="203643"/>
                </a:solidFill>
                <a:latin typeface="Arial"/>
              </a:defRPr>
            </a:pPr>
            <a:r>
              <a:t>Clarify vendor responsibilities, information duties, change notifications and incident cooperation.</a:t>
            </a:r>
          </a:p>
        </p:txBody>
      </p:sp>
      <p:sp>
        <p:nvSpPr>
          <p:cNvPr id="44" name="Rounded Rectangle 42">
            <a:extLst>
              <a:ext uri="{FF2B5EF4-FFF2-40B4-BE49-F238E27FC236}">
                <a16:creationId xmlns:a16="http://schemas.microsoft.com/office/drawing/2014/main" id="{FBDFFD2A-99DF-4AAD-A19A-1C00AEF3F1D9}"/>
              </a:ext>
            </a:extLst>
          </p:cNvPr>
          <p:cNvSpPr/>
          <p:nvPr/>
        </p:nvSpPr>
        <p:spPr>
          <a:xfrm>
            <a:off x="8046720" y="1760220"/>
            <a:ext cx="3675887" cy="1993392"/>
          </a:xfrm>
          <a:prstGeom prst="roundRect">
            <a:avLst/>
          </a:prstGeom>
          <a:solidFill>
            <a:srgbClr val="FFFFFF"/>
          </a:solidFill>
          <a:ln w="13970">
            <a:solidFill>
              <a:srgbClr val="BEDC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ectangle 44">
            <a:extLst>
              <a:ext uri="{FF2B5EF4-FFF2-40B4-BE49-F238E27FC236}">
                <a16:creationId xmlns:a16="http://schemas.microsoft.com/office/drawing/2014/main" id="{DAC09C0C-11BC-4A16-A127-754452F83A5A}"/>
              </a:ext>
            </a:extLst>
          </p:cNvPr>
          <p:cNvSpPr/>
          <p:nvPr/>
        </p:nvSpPr>
        <p:spPr>
          <a:xfrm>
            <a:off x="8065008" y="1778508"/>
            <a:ext cx="3639311" cy="50292"/>
          </a:xfrm>
          <a:prstGeom prst="rect">
            <a:avLst/>
          </a:prstGeom>
          <a:solidFill>
            <a:srgbClr val="0069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a:extLst>
              <a:ext uri="{FF2B5EF4-FFF2-40B4-BE49-F238E27FC236}">
                <a16:creationId xmlns:a16="http://schemas.microsoft.com/office/drawing/2014/main" id="{1C5760A4-F51F-44A2-AAED-535C78EF6371}"/>
              </a:ext>
            </a:extLst>
          </p:cNvPr>
          <p:cNvSpPr/>
          <p:nvPr/>
        </p:nvSpPr>
        <p:spPr>
          <a:xfrm>
            <a:off x="8165592" y="1952244"/>
            <a:ext cx="493776" cy="493776"/>
          </a:xfrm>
          <a:prstGeom prst="ellipse">
            <a:avLst/>
          </a:prstGeom>
          <a:solidFill>
            <a:srgbClr val="EBF6FF"/>
          </a:solidFill>
          <a:ln w="12700">
            <a:solidFill>
              <a:srgbClr val="BEDC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Oval 46">
            <a:extLst>
              <a:ext uri="{FF2B5EF4-FFF2-40B4-BE49-F238E27FC236}">
                <a16:creationId xmlns:a16="http://schemas.microsoft.com/office/drawing/2014/main" id="{B7AA7DDC-D637-4539-8DEE-67301675597B}"/>
              </a:ext>
            </a:extLst>
          </p:cNvPr>
          <p:cNvSpPr/>
          <p:nvPr/>
        </p:nvSpPr>
        <p:spPr>
          <a:xfrm>
            <a:off x="8252460" y="2061972"/>
            <a:ext cx="100584" cy="100584"/>
          </a:xfrm>
          <a:prstGeom prst="ellipse">
            <a:avLst/>
          </a:prstGeom>
          <a:noFill/>
          <a:ln w="17780">
            <a:solidFill>
              <a:srgbClr val="0031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8" name="Connector 46">
            <a:extLst>
              <a:ext uri="{FF2B5EF4-FFF2-40B4-BE49-F238E27FC236}">
                <a16:creationId xmlns:a16="http://schemas.microsoft.com/office/drawing/2014/main" id="{99F78D04-F508-4474-8D4D-106E0326E08B}"/>
              </a:ext>
            </a:extLst>
          </p:cNvPr>
          <p:cNvCxnSpPr/>
          <p:nvPr/>
        </p:nvCxnSpPr>
        <p:spPr>
          <a:xfrm>
            <a:off x="8302752" y="2162556"/>
            <a:ext cx="0" cy="86868"/>
          </a:xfrm>
          <a:prstGeom prst="line">
            <a:avLst/>
          </a:prstGeom>
          <a:ln w="1778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49" name="Connector 47">
            <a:extLst>
              <a:ext uri="{FF2B5EF4-FFF2-40B4-BE49-F238E27FC236}">
                <a16:creationId xmlns:a16="http://schemas.microsoft.com/office/drawing/2014/main" id="{6E46E35A-D3C6-483A-AFE0-1E3B93034411}"/>
              </a:ext>
            </a:extLst>
          </p:cNvPr>
          <p:cNvCxnSpPr/>
          <p:nvPr/>
        </p:nvCxnSpPr>
        <p:spPr>
          <a:xfrm>
            <a:off x="8243316" y="2249424"/>
            <a:ext cx="118872" cy="0"/>
          </a:xfrm>
          <a:prstGeom prst="line">
            <a:avLst/>
          </a:prstGeom>
          <a:ln w="17780">
            <a:solidFill>
              <a:srgbClr val="003170"/>
            </a:solidFill>
          </a:ln>
        </p:spPr>
        <p:style>
          <a:lnRef idx="2">
            <a:schemeClr val="accent1"/>
          </a:lnRef>
          <a:fillRef idx="0">
            <a:schemeClr val="accent1"/>
          </a:fillRef>
          <a:effectRef idx="1">
            <a:schemeClr val="accent1"/>
          </a:effectRef>
          <a:fontRef idx="minor">
            <a:schemeClr val="tx1"/>
          </a:fontRef>
        </p:style>
      </p:cxnSp>
      <p:sp>
        <p:nvSpPr>
          <p:cNvPr id="50" name="Oval 49">
            <a:extLst>
              <a:ext uri="{FF2B5EF4-FFF2-40B4-BE49-F238E27FC236}">
                <a16:creationId xmlns:a16="http://schemas.microsoft.com/office/drawing/2014/main" id="{DF2E1754-C84D-40AF-83AB-FFC88FD2458C}"/>
              </a:ext>
            </a:extLst>
          </p:cNvPr>
          <p:cNvSpPr/>
          <p:nvPr/>
        </p:nvSpPr>
        <p:spPr>
          <a:xfrm>
            <a:off x="8471916" y="2061972"/>
            <a:ext cx="100584" cy="100584"/>
          </a:xfrm>
          <a:prstGeom prst="ellipse">
            <a:avLst/>
          </a:prstGeom>
          <a:noFill/>
          <a:ln w="17780">
            <a:solidFill>
              <a:srgbClr val="0031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1" name="Connector 49">
            <a:extLst>
              <a:ext uri="{FF2B5EF4-FFF2-40B4-BE49-F238E27FC236}">
                <a16:creationId xmlns:a16="http://schemas.microsoft.com/office/drawing/2014/main" id="{D8683F1C-4198-4D1F-82CC-9B352C19E80F}"/>
              </a:ext>
            </a:extLst>
          </p:cNvPr>
          <p:cNvCxnSpPr/>
          <p:nvPr/>
        </p:nvCxnSpPr>
        <p:spPr>
          <a:xfrm>
            <a:off x="8522208" y="2162556"/>
            <a:ext cx="0" cy="86868"/>
          </a:xfrm>
          <a:prstGeom prst="line">
            <a:avLst/>
          </a:prstGeom>
          <a:ln w="1778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52" name="Connector 50">
            <a:extLst>
              <a:ext uri="{FF2B5EF4-FFF2-40B4-BE49-F238E27FC236}">
                <a16:creationId xmlns:a16="http://schemas.microsoft.com/office/drawing/2014/main" id="{A2C4FD41-F6D2-4BC5-954D-95AAD19C6094}"/>
              </a:ext>
            </a:extLst>
          </p:cNvPr>
          <p:cNvCxnSpPr/>
          <p:nvPr/>
        </p:nvCxnSpPr>
        <p:spPr>
          <a:xfrm>
            <a:off x="8462772" y="2249424"/>
            <a:ext cx="118872" cy="0"/>
          </a:xfrm>
          <a:prstGeom prst="line">
            <a:avLst/>
          </a:prstGeom>
          <a:ln w="1778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53" name="Connector 51">
            <a:extLst>
              <a:ext uri="{FF2B5EF4-FFF2-40B4-BE49-F238E27FC236}">
                <a16:creationId xmlns:a16="http://schemas.microsoft.com/office/drawing/2014/main" id="{66D9251A-B2B7-46E2-AF55-3ED41A02D3D9}"/>
              </a:ext>
            </a:extLst>
          </p:cNvPr>
          <p:cNvCxnSpPr/>
          <p:nvPr/>
        </p:nvCxnSpPr>
        <p:spPr>
          <a:xfrm>
            <a:off x="8371332" y="2089404"/>
            <a:ext cx="82296" cy="0"/>
          </a:xfrm>
          <a:prstGeom prst="line">
            <a:avLst/>
          </a:prstGeom>
          <a:ln w="16510">
            <a:solidFill>
              <a:srgbClr val="0069CD"/>
            </a:solidFill>
          </a:ln>
        </p:spPr>
        <p:style>
          <a:lnRef idx="2">
            <a:schemeClr val="accent1"/>
          </a:lnRef>
          <a:fillRef idx="0">
            <a:schemeClr val="accent1"/>
          </a:fillRef>
          <a:effectRef idx="1">
            <a:schemeClr val="accent1"/>
          </a:effectRef>
          <a:fontRef idx="minor">
            <a:schemeClr val="tx1"/>
          </a:fontRef>
        </p:style>
      </p:cxnSp>
      <p:cxnSp>
        <p:nvCxnSpPr>
          <p:cNvPr id="54" name="Connector 52">
            <a:extLst>
              <a:ext uri="{FF2B5EF4-FFF2-40B4-BE49-F238E27FC236}">
                <a16:creationId xmlns:a16="http://schemas.microsoft.com/office/drawing/2014/main" id="{13C672DB-E096-4614-AC61-FF2DB6A011AA}"/>
              </a:ext>
            </a:extLst>
          </p:cNvPr>
          <p:cNvCxnSpPr/>
          <p:nvPr/>
        </p:nvCxnSpPr>
        <p:spPr>
          <a:xfrm>
            <a:off x="8435340" y="2061972"/>
            <a:ext cx="18288" cy="27432"/>
          </a:xfrm>
          <a:prstGeom prst="line">
            <a:avLst/>
          </a:prstGeom>
          <a:ln w="16510">
            <a:solidFill>
              <a:srgbClr val="0069CD"/>
            </a:solidFill>
          </a:ln>
        </p:spPr>
        <p:style>
          <a:lnRef idx="2">
            <a:schemeClr val="accent1"/>
          </a:lnRef>
          <a:fillRef idx="0">
            <a:schemeClr val="accent1"/>
          </a:fillRef>
          <a:effectRef idx="1">
            <a:schemeClr val="accent1"/>
          </a:effectRef>
          <a:fontRef idx="minor">
            <a:schemeClr val="tx1"/>
          </a:fontRef>
        </p:style>
      </p:cxnSp>
      <p:cxnSp>
        <p:nvCxnSpPr>
          <p:cNvPr id="55" name="Connector 53">
            <a:extLst>
              <a:ext uri="{FF2B5EF4-FFF2-40B4-BE49-F238E27FC236}">
                <a16:creationId xmlns:a16="http://schemas.microsoft.com/office/drawing/2014/main" id="{4B7F82D1-A0B7-4820-B9A6-ACE3B1268546}"/>
              </a:ext>
            </a:extLst>
          </p:cNvPr>
          <p:cNvCxnSpPr/>
          <p:nvPr/>
        </p:nvCxnSpPr>
        <p:spPr>
          <a:xfrm flipV="1">
            <a:off x="8435340" y="2089404"/>
            <a:ext cx="18288" cy="27432"/>
          </a:xfrm>
          <a:prstGeom prst="line">
            <a:avLst/>
          </a:prstGeom>
          <a:ln w="16510">
            <a:solidFill>
              <a:srgbClr val="0069CD"/>
            </a:solidFill>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C49EF793-233C-4DD8-8F81-346259566C22}"/>
              </a:ext>
            </a:extLst>
          </p:cNvPr>
          <p:cNvSpPr txBox="1"/>
          <p:nvPr/>
        </p:nvSpPr>
        <p:spPr>
          <a:xfrm>
            <a:off x="8759952" y="1961388"/>
            <a:ext cx="2798063" cy="502920"/>
          </a:xfrm>
          <a:prstGeom prst="rect">
            <a:avLst/>
          </a:prstGeom>
          <a:noFill/>
        </p:spPr>
        <p:txBody>
          <a:bodyPr wrap="square">
            <a:spAutoFit/>
          </a:bodyPr>
          <a:lstStyle/>
          <a:p>
            <a:pPr>
              <a:spcAft>
                <a:spcPts val="0"/>
              </a:spcAft>
              <a:defRPr sz="1700" b="1">
                <a:solidFill>
                  <a:srgbClr val="005249"/>
                </a:solidFill>
                <a:latin typeface="Arial"/>
              </a:defRPr>
            </a:pPr>
            <a:r>
              <a:t>Provider &amp; deployer roles</a:t>
            </a:r>
          </a:p>
        </p:txBody>
      </p:sp>
      <p:sp>
        <p:nvSpPr>
          <p:cNvPr id="57" name="TextBox 56">
            <a:extLst>
              <a:ext uri="{FF2B5EF4-FFF2-40B4-BE49-F238E27FC236}">
                <a16:creationId xmlns:a16="http://schemas.microsoft.com/office/drawing/2014/main" id="{DDC6DD13-42F2-433D-B853-982E4385115F}"/>
              </a:ext>
            </a:extLst>
          </p:cNvPr>
          <p:cNvSpPr txBox="1"/>
          <p:nvPr/>
        </p:nvSpPr>
        <p:spPr>
          <a:xfrm>
            <a:off x="8266176" y="2592324"/>
            <a:ext cx="3236975" cy="292608"/>
          </a:xfrm>
          <a:prstGeom prst="rect">
            <a:avLst/>
          </a:prstGeom>
          <a:noFill/>
        </p:spPr>
        <p:txBody>
          <a:bodyPr wrap="none">
            <a:spAutoFit/>
          </a:bodyPr>
          <a:lstStyle/>
          <a:p>
            <a:pPr>
              <a:defRPr sz="1050" b="1">
                <a:solidFill>
                  <a:srgbClr val="003170"/>
                </a:solidFill>
                <a:latin typeface="Arial"/>
              </a:defRPr>
            </a:pPr>
            <a:r>
              <a:t>A2, C, G1 · application conventions</a:t>
            </a:r>
          </a:p>
        </p:txBody>
      </p:sp>
      <p:sp>
        <p:nvSpPr>
          <p:cNvPr id="58" name="TextBox 57">
            <a:extLst>
              <a:ext uri="{FF2B5EF4-FFF2-40B4-BE49-F238E27FC236}">
                <a16:creationId xmlns:a16="http://schemas.microsoft.com/office/drawing/2014/main" id="{FE603729-5F7D-4251-8515-6E15982076CC}"/>
              </a:ext>
            </a:extLst>
          </p:cNvPr>
          <p:cNvSpPr txBox="1"/>
          <p:nvPr/>
        </p:nvSpPr>
        <p:spPr>
          <a:xfrm>
            <a:off x="8266176" y="2912364"/>
            <a:ext cx="3236975" cy="713232"/>
          </a:xfrm>
          <a:prstGeom prst="rect">
            <a:avLst/>
          </a:prstGeom>
          <a:noFill/>
        </p:spPr>
        <p:txBody>
          <a:bodyPr wrap="square" lIns="9144" rIns="9144">
            <a:spAutoFit/>
          </a:bodyPr>
          <a:lstStyle/>
          <a:p>
            <a:pPr>
              <a:spcAft>
                <a:spcPts val="0"/>
              </a:spcAft>
              <a:defRPr sz="1250">
                <a:solidFill>
                  <a:srgbClr val="203643"/>
                </a:solidFill>
                <a:latin typeface="Arial"/>
              </a:defRPr>
            </a:pPr>
            <a:r>
              <a:t>Apply tasks to the organization’s role and access; document gaps and compensating measures.</a:t>
            </a:r>
          </a:p>
        </p:txBody>
      </p:sp>
      <p:sp>
        <p:nvSpPr>
          <p:cNvPr id="59" name="Rounded Rectangle 57">
            <a:extLst>
              <a:ext uri="{FF2B5EF4-FFF2-40B4-BE49-F238E27FC236}">
                <a16:creationId xmlns:a16="http://schemas.microsoft.com/office/drawing/2014/main" id="{0CAA1E68-7903-41DE-89FE-DC1879CC54FC}"/>
              </a:ext>
            </a:extLst>
          </p:cNvPr>
          <p:cNvSpPr/>
          <p:nvPr/>
        </p:nvSpPr>
        <p:spPr>
          <a:xfrm>
            <a:off x="2368296" y="3982212"/>
            <a:ext cx="3675887" cy="1993392"/>
          </a:xfrm>
          <a:prstGeom prst="roundRect">
            <a:avLst/>
          </a:prstGeom>
          <a:solidFill>
            <a:srgbClr val="FFFFFF"/>
          </a:solidFill>
          <a:ln w="13970">
            <a:solidFill>
              <a:srgbClr val="BEDC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Rectangle 59">
            <a:extLst>
              <a:ext uri="{FF2B5EF4-FFF2-40B4-BE49-F238E27FC236}">
                <a16:creationId xmlns:a16="http://schemas.microsoft.com/office/drawing/2014/main" id="{0FF30F1D-87B3-4374-87D3-85F3952D1E8B}"/>
              </a:ext>
            </a:extLst>
          </p:cNvPr>
          <p:cNvSpPr/>
          <p:nvPr/>
        </p:nvSpPr>
        <p:spPr>
          <a:xfrm>
            <a:off x="2386584" y="4000500"/>
            <a:ext cx="3639311" cy="50292"/>
          </a:xfrm>
          <a:prstGeom prst="rect">
            <a:avLst/>
          </a:prstGeom>
          <a:solidFill>
            <a:srgbClr val="0069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Oval 60">
            <a:extLst>
              <a:ext uri="{FF2B5EF4-FFF2-40B4-BE49-F238E27FC236}">
                <a16:creationId xmlns:a16="http://schemas.microsoft.com/office/drawing/2014/main" id="{87D93287-780E-4CE3-AD2F-514697551093}"/>
              </a:ext>
            </a:extLst>
          </p:cNvPr>
          <p:cNvSpPr/>
          <p:nvPr/>
        </p:nvSpPr>
        <p:spPr>
          <a:xfrm>
            <a:off x="2487168" y="4174235"/>
            <a:ext cx="493776" cy="493776"/>
          </a:xfrm>
          <a:prstGeom prst="ellipse">
            <a:avLst/>
          </a:prstGeom>
          <a:solidFill>
            <a:srgbClr val="EBF6FF"/>
          </a:solidFill>
          <a:ln w="12700">
            <a:solidFill>
              <a:srgbClr val="BEDC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Oval 61">
            <a:extLst>
              <a:ext uri="{FF2B5EF4-FFF2-40B4-BE49-F238E27FC236}">
                <a16:creationId xmlns:a16="http://schemas.microsoft.com/office/drawing/2014/main" id="{E740BE4F-3736-44A3-A693-6E6624BF77C6}"/>
              </a:ext>
            </a:extLst>
          </p:cNvPr>
          <p:cNvSpPr/>
          <p:nvPr/>
        </p:nvSpPr>
        <p:spPr>
          <a:xfrm>
            <a:off x="2679191" y="4274820"/>
            <a:ext cx="109728" cy="109728"/>
          </a:xfrm>
          <a:prstGeom prst="ellipse">
            <a:avLst/>
          </a:prstGeom>
          <a:noFill/>
          <a:ln w="19050">
            <a:solidFill>
              <a:srgbClr val="0031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63" name="Connector 61">
            <a:extLst>
              <a:ext uri="{FF2B5EF4-FFF2-40B4-BE49-F238E27FC236}">
                <a16:creationId xmlns:a16="http://schemas.microsoft.com/office/drawing/2014/main" id="{7661CCE6-A835-4B85-8F0C-6EC2546EDEC2}"/>
              </a:ext>
            </a:extLst>
          </p:cNvPr>
          <p:cNvCxnSpPr/>
          <p:nvPr/>
        </p:nvCxnSpPr>
        <p:spPr>
          <a:xfrm>
            <a:off x="2734056" y="4389120"/>
            <a:ext cx="0" cy="132588"/>
          </a:xfrm>
          <a:prstGeom prst="line">
            <a:avLst/>
          </a:prstGeom>
          <a:ln w="2159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64" name="Connector 62">
            <a:extLst>
              <a:ext uri="{FF2B5EF4-FFF2-40B4-BE49-F238E27FC236}">
                <a16:creationId xmlns:a16="http://schemas.microsoft.com/office/drawing/2014/main" id="{3AF05C27-294C-442F-BEAF-A8EB7225D79B}"/>
              </a:ext>
            </a:extLst>
          </p:cNvPr>
          <p:cNvCxnSpPr/>
          <p:nvPr/>
        </p:nvCxnSpPr>
        <p:spPr>
          <a:xfrm>
            <a:off x="2624327" y="4439411"/>
            <a:ext cx="219457" cy="0"/>
          </a:xfrm>
          <a:prstGeom prst="line">
            <a:avLst/>
          </a:prstGeom>
          <a:ln w="2159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65" name="Connector 63">
            <a:extLst>
              <a:ext uri="{FF2B5EF4-FFF2-40B4-BE49-F238E27FC236}">
                <a16:creationId xmlns:a16="http://schemas.microsoft.com/office/drawing/2014/main" id="{048984F2-9FE3-4307-A079-CB7D7FDCC228}"/>
              </a:ext>
            </a:extLst>
          </p:cNvPr>
          <p:cNvCxnSpPr/>
          <p:nvPr/>
        </p:nvCxnSpPr>
        <p:spPr>
          <a:xfrm>
            <a:off x="2802636" y="4530852"/>
            <a:ext cx="41148" cy="36576"/>
          </a:xfrm>
          <a:prstGeom prst="line">
            <a:avLst/>
          </a:prstGeom>
          <a:ln w="22860">
            <a:solidFill>
              <a:srgbClr val="0069CD"/>
            </a:solidFill>
          </a:ln>
        </p:spPr>
        <p:style>
          <a:lnRef idx="2">
            <a:schemeClr val="accent1"/>
          </a:lnRef>
          <a:fillRef idx="0">
            <a:schemeClr val="accent1"/>
          </a:fillRef>
          <a:effectRef idx="1">
            <a:schemeClr val="accent1"/>
          </a:effectRef>
          <a:fontRef idx="minor">
            <a:schemeClr val="tx1"/>
          </a:fontRef>
        </p:style>
      </p:cxnSp>
      <p:cxnSp>
        <p:nvCxnSpPr>
          <p:cNvPr id="66" name="Connector 64">
            <a:extLst>
              <a:ext uri="{FF2B5EF4-FFF2-40B4-BE49-F238E27FC236}">
                <a16:creationId xmlns:a16="http://schemas.microsoft.com/office/drawing/2014/main" id="{E6C3FDC2-83DC-4D3F-99AB-1CE75D50B178}"/>
              </a:ext>
            </a:extLst>
          </p:cNvPr>
          <p:cNvCxnSpPr/>
          <p:nvPr/>
        </p:nvCxnSpPr>
        <p:spPr>
          <a:xfrm flipV="1">
            <a:off x="2843784" y="4485132"/>
            <a:ext cx="73152" cy="82296"/>
          </a:xfrm>
          <a:prstGeom prst="line">
            <a:avLst/>
          </a:prstGeom>
          <a:ln w="22860">
            <a:solidFill>
              <a:srgbClr val="0069CD"/>
            </a:solidFill>
          </a:ln>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5005C9F1-F7F2-4A46-94D3-F72503206686}"/>
              </a:ext>
            </a:extLst>
          </p:cNvPr>
          <p:cNvSpPr txBox="1"/>
          <p:nvPr/>
        </p:nvSpPr>
        <p:spPr>
          <a:xfrm>
            <a:off x="3081528" y="4183380"/>
            <a:ext cx="2798063" cy="502920"/>
          </a:xfrm>
          <a:prstGeom prst="rect">
            <a:avLst/>
          </a:prstGeom>
          <a:noFill/>
        </p:spPr>
        <p:txBody>
          <a:bodyPr wrap="square">
            <a:spAutoFit/>
          </a:bodyPr>
          <a:lstStyle/>
          <a:p>
            <a:pPr>
              <a:spcAft>
                <a:spcPts val="0"/>
              </a:spcAft>
              <a:defRPr sz="1700" b="1">
                <a:solidFill>
                  <a:srgbClr val="005249"/>
                </a:solidFill>
                <a:latin typeface="Arial"/>
              </a:defRPr>
            </a:pPr>
            <a:r>
              <a:t>Human oversight &amp; competence</a:t>
            </a:r>
          </a:p>
        </p:txBody>
      </p:sp>
      <p:sp>
        <p:nvSpPr>
          <p:cNvPr id="68" name="TextBox 67">
            <a:extLst>
              <a:ext uri="{FF2B5EF4-FFF2-40B4-BE49-F238E27FC236}">
                <a16:creationId xmlns:a16="http://schemas.microsoft.com/office/drawing/2014/main" id="{A04123CB-E0E6-4A50-A73A-B72B9F721F02}"/>
              </a:ext>
            </a:extLst>
          </p:cNvPr>
          <p:cNvSpPr txBox="1"/>
          <p:nvPr/>
        </p:nvSpPr>
        <p:spPr>
          <a:xfrm>
            <a:off x="2587752" y="4814316"/>
            <a:ext cx="3236975" cy="292608"/>
          </a:xfrm>
          <a:prstGeom prst="rect">
            <a:avLst/>
          </a:prstGeom>
          <a:noFill/>
        </p:spPr>
        <p:txBody>
          <a:bodyPr wrap="none">
            <a:spAutoFit/>
          </a:bodyPr>
          <a:lstStyle/>
          <a:p>
            <a:pPr>
              <a:defRPr sz="1050" b="1">
                <a:solidFill>
                  <a:srgbClr val="003170"/>
                </a:solidFill>
                <a:latin typeface="Arial"/>
              </a:defRPr>
            </a:pPr>
            <a:r>
              <a:t>A4, A5 · new dedicated tasks</a:t>
            </a:r>
          </a:p>
        </p:txBody>
      </p:sp>
      <p:sp>
        <p:nvSpPr>
          <p:cNvPr id="69" name="TextBox 68">
            <a:extLst>
              <a:ext uri="{FF2B5EF4-FFF2-40B4-BE49-F238E27FC236}">
                <a16:creationId xmlns:a16="http://schemas.microsoft.com/office/drawing/2014/main" id="{AB2C2BDA-AC24-41D2-971E-118CC5950B51}"/>
              </a:ext>
            </a:extLst>
          </p:cNvPr>
          <p:cNvSpPr txBox="1"/>
          <p:nvPr/>
        </p:nvSpPr>
        <p:spPr>
          <a:xfrm>
            <a:off x="2587752" y="5134356"/>
            <a:ext cx="3236975" cy="713232"/>
          </a:xfrm>
          <a:prstGeom prst="rect">
            <a:avLst/>
          </a:prstGeom>
          <a:noFill/>
        </p:spPr>
        <p:txBody>
          <a:bodyPr wrap="square" lIns="9144" rIns="9144">
            <a:spAutoFit/>
          </a:bodyPr>
          <a:lstStyle/>
          <a:p>
            <a:pPr>
              <a:spcAft>
                <a:spcPts val="0"/>
              </a:spcAft>
              <a:defRPr sz="1250">
                <a:solidFill>
                  <a:srgbClr val="203643"/>
                </a:solidFill>
                <a:latin typeface="Arial"/>
              </a:defRPr>
            </a:pPr>
            <a:r>
              <a:rPr dirty="0"/>
              <a:t>Define oversight responsibilities and equip people to understand, supervise and respond to AI risks.</a:t>
            </a:r>
          </a:p>
        </p:txBody>
      </p:sp>
      <p:sp>
        <p:nvSpPr>
          <p:cNvPr id="70" name="Rounded Rectangle 68">
            <a:extLst>
              <a:ext uri="{FF2B5EF4-FFF2-40B4-BE49-F238E27FC236}">
                <a16:creationId xmlns:a16="http://schemas.microsoft.com/office/drawing/2014/main" id="{80D9019A-A472-4E56-9F77-85CA76B7FCE2}"/>
              </a:ext>
            </a:extLst>
          </p:cNvPr>
          <p:cNvSpPr/>
          <p:nvPr/>
        </p:nvSpPr>
        <p:spPr>
          <a:xfrm>
            <a:off x="6153912" y="3982212"/>
            <a:ext cx="3675887" cy="1993392"/>
          </a:xfrm>
          <a:prstGeom prst="roundRect">
            <a:avLst/>
          </a:prstGeom>
          <a:solidFill>
            <a:srgbClr val="FFFFFF"/>
          </a:solidFill>
          <a:ln w="13970">
            <a:solidFill>
              <a:srgbClr val="BEDC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Rectangle 70">
            <a:extLst>
              <a:ext uri="{FF2B5EF4-FFF2-40B4-BE49-F238E27FC236}">
                <a16:creationId xmlns:a16="http://schemas.microsoft.com/office/drawing/2014/main" id="{1D9ADC78-CC6F-4DB4-9949-A5286CB70CDF}"/>
              </a:ext>
            </a:extLst>
          </p:cNvPr>
          <p:cNvSpPr/>
          <p:nvPr/>
        </p:nvSpPr>
        <p:spPr>
          <a:xfrm>
            <a:off x="6172200" y="4000500"/>
            <a:ext cx="3639311" cy="50292"/>
          </a:xfrm>
          <a:prstGeom prst="rect">
            <a:avLst/>
          </a:prstGeom>
          <a:solidFill>
            <a:srgbClr val="0069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Oval 71">
            <a:extLst>
              <a:ext uri="{FF2B5EF4-FFF2-40B4-BE49-F238E27FC236}">
                <a16:creationId xmlns:a16="http://schemas.microsoft.com/office/drawing/2014/main" id="{F8957D98-7064-44EC-B9E2-B2B41615275C}"/>
              </a:ext>
            </a:extLst>
          </p:cNvPr>
          <p:cNvSpPr/>
          <p:nvPr/>
        </p:nvSpPr>
        <p:spPr>
          <a:xfrm>
            <a:off x="6272784" y="4174235"/>
            <a:ext cx="493776" cy="493776"/>
          </a:xfrm>
          <a:prstGeom prst="ellipse">
            <a:avLst/>
          </a:prstGeom>
          <a:solidFill>
            <a:srgbClr val="EBF6FF"/>
          </a:solidFill>
          <a:ln w="12700">
            <a:solidFill>
              <a:srgbClr val="BEDC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Rounded Rectangle 71">
            <a:extLst>
              <a:ext uri="{FF2B5EF4-FFF2-40B4-BE49-F238E27FC236}">
                <a16:creationId xmlns:a16="http://schemas.microsoft.com/office/drawing/2014/main" id="{C4C12945-F83A-4FB3-ABA1-3CDC4F87B8A9}"/>
              </a:ext>
            </a:extLst>
          </p:cNvPr>
          <p:cNvSpPr/>
          <p:nvPr/>
        </p:nvSpPr>
        <p:spPr>
          <a:xfrm>
            <a:off x="6364224" y="4302252"/>
            <a:ext cx="310896" cy="210312"/>
          </a:xfrm>
          <a:prstGeom prst="roundRect">
            <a:avLst/>
          </a:prstGeom>
          <a:noFill/>
          <a:ln w="17780">
            <a:solidFill>
              <a:srgbClr val="0031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4" name="Connector 72">
            <a:extLst>
              <a:ext uri="{FF2B5EF4-FFF2-40B4-BE49-F238E27FC236}">
                <a16:creationId xmlns:a16="http://schemas.microsoft.com/office/drawing/2014/main" id="{8A8F09F0-5567-4D16-9257-F8D9225A1AAC}"/>
              </a:ext>
            </a:extLst>
          </p:cNvPr>
          <p:cNvCxnSpPr/>
          <p:nvPr/>
        </p:nvCxnSpPr>
        <p:spPr>
          <a:xfrm flipH="1">
            <a:off x="6409944" y="4512563"/>
            <a:ext cx="45720" cy="64009"/>
          </a:xfrm>
          <a:prstGeom prst="line">
            <a:avLst/>
          </a:prstGeom>
          <a:ln w="17780">
            <a:solidFill>
              <a:srgbClr val="003170"/>
            </a:solidFill>
          </a:ln>
        </p:spPr>
        <p:style>
          <a:lnRef idx="2">
            <a:schemeClr val="accent1"/>
          </a:lnRef>
          <a:fillRef idx="0">
            <a:schemeClr val="accent1"/>
          </a:fillRef>
          <a:effectRef idx="1">
            <a:schemeClr val="accent1"/>
          </a:effectRef>
          <a:fontRef idx="minor">
            <a:schemeClr val="tx1"/>
          </a:fontRef>
        </p:style>
      </p:cxnSp>
      <p:cxnSp>
        <p:nvCxnSpPr>
          <p:cNvPr id="75" name="Connector 73">
            <a:extLst>
              <a:ext uri="{FF2B5EF4-FFF2-40B4-BE49-F238E27FC236}">
                <a16:creationId xmlns:a16="http://schemas.microsoft.com/office/drawing/2014/main" id="{714CFEF7-AFAB-420C-BED4-2224540DED43}"/>
              </a:ext>
            </a:extLst>
          </p:cNvPr>
          <p:cNvCxnSpPr/>
          <p:nvPr/>
        </p:nvCxnSpPr>
        <p:spPr>
          <a:xfrm>
            <a:off x="6455664" y="4370832"/>
            <a:ext cx="128016" cy="0"/>
          </a:xfrm>
          <a:prstGeom prst="line">
            <a:avLst/>
          </a:prstGeom>
          <a:ln w="19050">
            <a:solidFill>
              <a:srgbClr val="0069CD"/>
            </a:solidFill>
          </a:ln>
        </p:spPr>
        <p:style>
          <a:lnRef idx="2">
            <a:schemeClr val="accent1"/>
          </a:lnRef>
          <a:fillRef idx="0">
            <a:schemeClr val="accent1"/>
          </a:fillRef>
          <a:effectRef idx="1">
            <a:schemeClr val="accent1"/>
          </a:effectRef>
          <a:fontRef idx="minor">
            <a:schemeClr val="tx1"/>
          </a:fontRef>
        </p:style>
      </p:cxnSp>
      <p:cxnSp>
        <p:nvCxnSpPr>
          <p:cNvPr id="76" name="Connector 74">
            <a:extLst>
              <a:ext uri="{FF2B5EF4-FFF2-40B4-BE49-F238E27FC236}">
                <a16:creationId xmlns:a16="http://schemas.microsoft.com/office/drawing/2014/main" id="{E081883E-0C65-436D-BC8F-8AFFAA5B2A2F}"/>
              </a:ext>
            </a:extLst>
          </p:cNvPr>
          <p:cNvCxnSpPr/>
          <p:nvPr/>
        </p:nvCxnSpPr>
        <p:spPr>
          <a:xfrm>
            <a:off x="6455664" y="4425696"/>
            <a:ext cx="100584" cy="0"/>
          </a:xfrm>
          <a:prstGeom prst="line">
            <a:avLst/>
          </a:prstGeom>
          <a:ln w="19050">
            <a:solidFill>
              <a:srgbClr val="0069CD"/>
            </a:solidFill>
          </a:ln>
        </p:spPr>
        <p:style>
          <a:lnRef idx="2">
            <a:schemeClr val="accent1"/>
          </a:lnRef>
          <a:fillRef idx="0">
            <a:schemeClr val="accent1"/>
          </a:fillRef>
          <a:effectRef idx="1">
            <a:schemeClr val="accent1"/>
          </a:effectRef>
          <a:fontRef idx="minor">
            <a:schemeClr val="tx1"/>
          </a:fontRef>
        </p:style>
      </p:cxnSp>
      <p:sp>
        <p:nvSpPr>
          <p:cNvPr id="77" name="TextBox 76">
            <a:extLst>
              <a:ext uri="{FF2B5EF4-FFF2-40B4-BE49-F238E27FC236}">
                <a16:creationId xmlns:a16="http://schemas.microsoft.com/office/drawing/2014/main" id="{08F89150-250F-4F42-8285-702922A0DF7D}"/>
              </a:ext>
            </a:extLst>
          </p:cNvPr>
          <p:cNvSpPr txBox="1"/>
          <p:nvPr/>
        </p:nvSpPr>
        <p:spPr>
          <a:xfrm>
            <a:off x="6867144" y="4183380"/>
            <a:ext cx="2798063" cy="615553"/>
          </a:xfrm>
          <a:prstGeom prst="rect">
            <a:avLst/>
          </a:prstGeom>
          <a:noFill/>
        </p:spPr>
        <p:txBody>
          <a:bodyPr wrap="square">
            <a:spAutoFit/>
          </a:bodyPr>
          <a:lstStyle/>
          <a:p>
            <a:pPr>
              <a:spcAft>
                <a:spcPts val="0"/>
              </a:spcAft>
              <a:defRPr sz="1700" b="1">
                <a:solidFill>
                  <a:srgbClr val="005249"/>
                </a:solidFill>
                <a:latin typeface="Arial"/>
              </a:defRPr>
            </a:pPr>
            <a:r>
              <a:rPr lang="fi-FI" dirty="0" err="1"/>
              <a:t>Transparency</a:t>
            </a:r>
            <a:r>
              <a:rPr dirty="0"/>
              <a:t> &amp; </a:t>
            </a:r>
            <a:r>
              <a:rPr lang="fi-FI" dirty="0" err="1"/>
              <a:t>explainability</a:t>
            </a:r>
            <a:endParaRPr dirty="0"/>
          </a:p>
        </p:txBody>
      </p:sp>
      <p:sp>
        <p:nvSpPr>
          <p:cNvPr id="78" name="TextBox 77">
            <a:extLst>
              <a:ext uri="{FF2B5EF4-FFF2-40B4-BE49-F238E27FC236}">
                <a16:creationId xmlns:a16="http://schemas.microsoft.com/office/drawing/2014/main" id="{1C906774-2638-4B3E-B789-46F881AAB909}"/>
              </a:ext>
            </a:extLst>
          </p:cNvPr>
          <p:cNvSpPr txBox="1"/>
          <p:nvPr/>
        </p:nvSpPr>
        <p:spPr>
          <a:xfrm>
            <a:off x="6373368" y="4814316"/>
            <a:ext cx="3236975" cy="292608"/>
          </a:xfrm>
          <a:prstGeom prst="rect">
            <a:avLst/>
          </a:prstGeom>
          <a:noFill/>
        </p:spPr>
        <p:txBody>
          <a:bodyPr wrap="none">
            <a:spAutoFit/>
          </a:bodyPr>
          <a:lstStyle/>
          <a:p>
            <a:pPr>
              <a:defRPr sz="1050" b="1">
                <a:solidFill>
                  <a:srgbClr val="003170"/>
                </a:solidFill>
                <a:latin typeface="Arial"/>
              </a:defRPr>
            </a:pPr>
            <a:r>
              <a:t>F1–F5 · clarified and extended</a:t>
            </a:r>
          </a:p>
        </p:txBody>
      </p:sp>
      <p:sp>
        <p:nvSpPr>
          <p:cNvPr id="79" name="TextBox 78">
            <a:extLst>
              <a:ext uri="{FF2B5EF4-FFF2-40B4-BE49-F238E27FC236}">
                <a16:creationId xmlns:a16="http://schemas.microsoft.com/office/drawing/2014/main" id="{1798C673-A273-409E-92C6-D13D9F6A9D22}"/>
              </a:ext>
            </a:extLst>
          </p:cNvPr>
          <p:cNvSpPr txBox="1"/>
          <p:nvPr/>
        </p:nvSpPr>
        <p:spPr>
          <a:xfrm>
            <a:off x="6373368" y="5134356"/>
            <a:ext cx="3236975" cy="669414"/>
          </a:xfrm>
          <a:prstGeom prst="rect">
            <a:avLst/>
          </a:prstGeom>
          <a:noFill/>
        </p:spPr>
        <p:txBody>
          <a:bodyPr wrap="square" lIns="9144" rIns="9144">
            <a:spAutoFit/>
          </a:bodyPr>
          <a:lstStyle/>
          <a:p>
            <a:pPr>
              <a:spcAft>
                <a:spcPts val="0"/>
              </a:spcAft>
              <a:defRPr sz="1250">
                <a:solidFill>
                  <a:srgbClr val="203643"/>
                </a:solidFill>
                <a:latin typeface="Arial"/>
              </a:defRPr>
            </a:pPr>
            <a:r>
              <a:rPr dirty="0"/>
              <a:t>Assess stakeholder needs, design suitable measures and validate, monitor and review them.</a:t>
            </a:r>
          </a:p>
        </p:txBody>
      </p:sp>
    </p:spTree>
    <p:extLst>
      <p:ext uri="{BB962C8B-B14F-4D97-AF65-F5344CB8AC3E}">
        <p14:creationId xmlns:p14="http://schemas.microsoft.com/office/powerpoint/2010/main" val="9021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BEC9-0D60-4413-9484-887ADA7C9AE5}"/>
              </a:ext>
            </a:extLst>
          </p:cNvPr>
          <p:cNvSpPr>
            <a:spLocks noGrp="1"/>
          </p:cNvSpPr>
          <p:nvPr>
            <p:ph type="title"/>
          </p:nvPr>
        </p:nvSpPr>
        <p:spPr/>
        <p:txBody>
          <a:bodyPr/>
          <a:lstStyle/>
          <a:p>
            <a:r>
              <a:rPr lang="fi-FI" dirty="0" err="1"/>
              <a:t>First</a:t>
            </a:r>
            <a:r>
              <a:rPr lang="fi-FI" dirty="0"/>
              <a:t> </a:t>
            </a:r>
            <a:r>
              <a:rPr lang="fi-FI" dirty="0" err="1"/>
              <a:t>impressions</a:t>
            </a:r>
            <a:r>
              <a:rPr lang="fi-FI" dirty="0"/>
              <a:t> of </a:t>
            </a:r>
            <a:r>
              <a:rPr lang="fi-FI" dirty="0" err="1"/>
              <a:t>the</a:t>
            </a:r>
            <a:r>
              <a:rPr lang="fi-FI" dirty="0"/>
              <a:t> </a:t>
            </a:r>
            <a:r>
              <a:rPr lang="fi-FI" dirty="0" err="1"/>
              <a:t>updated</a:t>
            </a:r>
            <a:r>
              <a:rPr lang="fi-FI" dirty="0"/>
              <a:t> </a:t>
            </a:r>
            <a:r>
              <a:rPr lang="fi-FI" dirty="0" err="1"/>
              <a:t>Hourglass</a:t>
            </a:r>
            <a:r>
              <a:rPr lang="fi-FI" dirty="0"/>
              <a:t> </a:t>
            </a:r>
            <a:r>
              <a:rPr lang="fi-FI" dirty="0" err="1"/>
              <a:t>Model</a:t>
            </a:r>
            <a:r>
              <a:rPr lang="fi-FI" dirty="0"/>
              <a:t> </a:t>
            </a:r>
            <a:r>
              <a:rPr lang="fi-FI" dirty="0" err="1"/>
              <a:t>from</a:t>
            </a:r>
            <a:r>
              <a:rPr lang="fi-FI" dirty="0"/>
              <a:t> </a:t>
            </a:r>
            <a:r>
              <a:rPr lang="fi-FI" dirty="0" err="1"/>
              <a:t>experts</a:t>
            </a:r>
            <a:r>
              <a:rPr lang="fi-FI" dirty="0"/>
              <a:t> (</a:t>
            </a:r>
            <a:r>
              <a:rPr lang="fi-FI" dirty="0" err="1"/>
              <a:t>survey</a:t>
            </a:r>
            <a:r>
              <a:rPr lang="fi-FI" dirty="0"/>
              <a:t> </a:t>
            </a:r>
            <a:r>
              <a:rPr lang="fi-FI" dirty="0" err="1"/>
              <a:t>results</a:t>
            </a:r>
            <a:r>
              <a:rPr lang="fi-FI" dirty="0"/>
              <a:t>)</a:t>
            </a:r>
          </a:p>
        </p:txBody>
      </p:sp>
      <p:sp>
        <p:nvSpPr>
          <p:cNvPr id="4" name="Rounded Rectangle 4">
            <a:extLst>
              <a:ext uri="{FF2B5EF4-FFF2-40B4-BE49-F238E27FC236}">
                <a16:creationId xmlns:a16="http://schemas.microsoft.com/office/drawing/2014/main" id="{27449D4E-2BDF-4C80-963C-E6CEEEAFF099}"/>
              </a:ext>
            </a:extLst>
          </p:cNvPr>
          <p:cNvSpPr/>
          <p:nvPr/>
        </p:nvSpPr>
        <p:spPr>
          <a:xfrm>
            <a:off x="640080" y="2137410"/>
            <a:ext cx="5349240" cy="1508760"/>
          </a:xfrm>
          <a:prstGeom prst="roundRect">
            <a:avLst/>
          </a:prstGeom>
          <a:solidFill>
            <a:srgbClr val="E4EFE7"/>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146304" tIns="109728" rIns="146304" bIns="73152" rtlCol="0" anchor="ctr"/>
          <a:lstStyle/>
          <a:p>
            <a:pPr algn="ctr">
              <a:spcAft>
                <a:spcPts val="700"/>
              </a:spcAft>
              <a:defRPr sz="1700" b="1">
                <a:solidFill>
                  <a:srgbClr val="144437"/>
                </a:solidFill>
                <a:latin typeface="Aptos Display"/>
              </a:defRPr>
            </a:pPr>
            <a:r>
              <a:rPr lang="fi-FI" dirty="0"/>
              <a:t>1. </a:t>
            </a:r>
            <a:r>
              <a:rPr dirty="0"/>
              <a:t>What was welcomed</a:t>
            </a:r>
            <a:r>
              <a:rPr lang="fi-FI" dirty="0"/>
              <a:t>:</a:t>
            </a:r>
            <a:endParaRPr dirty="0"/>
          </a:p>
          <a:p>
            <a:pPr>
              <a:spcAft>
                <a:spcPts val="0"/>
              </a:spcAft>
              <a:defRPr sz="1500">
                <a:solidFill>
                  <a:srgbClr val="262F2B"/>
                </a:solidFill>
                <a:latin typeface="Aptos"/>
              </a:defRPr>
            </a:pPr>
            <a:r>
              <a:rPr lang="fi-FI" dirty="0" err="1"/>
              <a:t>Usefulness</a:t>
            </a:r>
            <a:r>
              <a:rPr lang="fi-FI" dirty="0"/>
              <a:t> and </a:t>
            </a:r>
            <a:r>
              <a:rPr dirty="0"/>
              <a:t>organizational relevance</a:t>
            </a:r>
            <a:r>
              <a:rPr lang="fi-FI" dirty="0"/>
              <a:t>,</a:t>
            </a:r>
            <a:r>
              <a:rPr dirty="0"/>
              <a:t> a clear top-down structure</a:t>
            </a:r>
            <a:r>
              <a:rPr lang="fi-FI" dirty="0"/>
              <a:t>,</a:t>
            </a:r>
            <a:r>
              <a:rPr dirty="0"/>
              <a:t> and</a:t>
            </a:r>
            <a:r>
              <a:rPr lang="fi-FI" dirty="0"/>
              <a:t> </a:t>
            </a:r>
            <a:r>
              <a:rPr lang="fi-FI" dirty="0" err="1"/>
              <a:t>changes</a:t>
            </a:r>
            <a:r>
              <a:rPr lang="fi-FI" dirty="0"/>
              <a:t> in</a:t>
            </a:r>
            <a:r>
              <a:rPr dirty="0"/>
              <a:t> transparency </a:t>
            </a:r>
            <a:r>
              <a:rPr lang="fi-FI" dirty="0"/>
              <a:t>&amp;</a:t>
            </a:r>
            <a:r>
              <a:rPr dirty="0"/>
              <a:t> explainability.</a:t>
            </a:r>
          </a:p>
        </p:txBody>
      </p:sp>
      <p:sp>
        <p:nvSpPr>
          <p:cNvPr id="5" name="Rounded Rectangle 5">
            <a:extLst>
              <a:ext uri="{FF2B5EF4-FFF2-40B4-BE49-F238E27FC236}">
                <a16:creationId xmlns:a16="http://schemas.microsoft.com/office/drawing/2014/main" id="{1FE89A18-A9E1-4033-876E-1ABEB91325E6}"/>
              </a:ext>
            </a:extLst>
          </p:cNvPr>
          <p:cNvSpPr/>
          <p:nvPr/>
        </p:nvSpPr>
        <p:spPr>
          <a:xfrm>
            <a:off x="6217920" y="2137410"/>
            <a:ext cx="5349240" cy="1508760"/>
          </a:xfrm>
          <a:prstGeom prst="roundRect">
            <a:avLst/>
          </a:prstGeom>
          <a:solidFill>
            <a:srgbClr val="F1EBDC"/>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146304" tIns="109728" rIns="146304" bIns="73152" rtlCol="0" anchor="ctr"/>
          <a:lstStyle/>
          <a:p>
            <a:pPr algn="ctr">
              <a:spcAft>
                <a:spcPts val="700"/>
              </a:spcAft>
              <a:defRPr sz="1700" b="1">
                <a:solidFill>
                  <a:srgbClr val="144437"/>
                </a:solidFill>
                <a:latin typeface="Aptos Display"/>
              </a:defRPr>
            </a:pPr>
            <a:r>
              <a:rPr lang="fi-FI" dirty="0"/>
              <a:t>2. </a:t>
            </a:r>
            <a:r>
              <a:rPr dirty="0" err="1"/>
              <a:t>Wh</a:t>
            </a:r>
            <a:r>
              <a:rPr lang="fi-FI" dirty="0"/>
              <a:t>at </a:t>
            </a:r>
            <a:r>
              <a:rPr lang="fi-FI" dirty="0" err="1"/>
              <a:t>could</a:t>
            </a:r>
            <a:r>
              <a:rPr lang="fi-FI" dirty="0"/>
              <a:t> </a:t>
            </a:r>
            <a:r>
              <a:rPr lang="fi-FI" dirty="0" err="1"/>
              <a:t>be</a:t>
            </a:r>
            <a:r>
              <a:rPr lang="fi-FI" dirty="0"/>
              <a:t> </a:t>
            </a:r>
            <a:r>
              <a:rPr lang="fi-FI" dirty="0" err="1"/>
              <a:t>clarified</a:t>
            </a:r>
            <a:r>
              <a:rPr lang="fi-FI" dirty="0"/>
              <a:t>:</a:t>
            </a:r>
            <a:endParaRPr dirty="0"/>
          </a:p>
          <a:p>
            <a:pPr>
              <a:spcAft>
                <a:spcPts val="0"/>
              </a:spcAft>
              <a:defRPr sz="1500">
                <a:solidFill>
                  <a:srgbClr val="262F2B"/>
                </a:solidFill>
                <a:latin typeface="Aptos"/>
              </a:defRPr>
            </a:pPr>
            <a:r>
              <a:rPr lang="fi-FI" dirty="0"/>
              <a:t>Some t</a:t>
            </a:r>
            <a:r>
              <a:rPr dirty="0"/>
              <a:t>asks may be too high-level</a:t>
            </a:r>
            <a:r>
              <a:rPr lang="fi-FI" dirty="0"/>
              <a:t>,</a:t>
            </a:r>
            <a:r>
              <a:rPr dirty="0"/>
              <a:t> AI system vs. AI model distinction</a:t>
            </a:r>
            <a:r>
              <a:rPr lang="fi-FI" dirty="0"/>
              <a:t>,</a:t>
            </a:r>
            <a:r>
              <a:rPr dirty="0"/>
              <a:t> and overlapping impact tasks need clarification.</a:t>
            </a:r>
          </a:p>
        </p:txBody>
      </p:sp>
      <p:sp>
        <p:nvSpPr>
          <p:cNvPr id="6" name="Rounded Rectangle 6">
            <a:extLst>
              <a:ext uri="{FF2B5EF4-FFF2-40B4-BE49-F238E27FC236}">
                <a16:creationId xmlns:a16="http://schemas.microsoft.com/office/drawing/2014/main" id="{E911009F-1EE6-483F-9D6B-428E8B468F2A}"/>
              </a:ext>
            </a:extLst>
          </p:cNvPr>
          <p:cNvSpPr/>
          <p:nvPr/>
        </p:nvSpPr>
        <p:spPr>
          <a:xfrm>
            <a:off x="640080" y="3966210"/>
            <a:ext cx="5349240" cy="1508760"/>
          </a:xfrm>
          <a:prstGeom prst="roundRect">
            <a:avLst/>
          </a:prstGeom>
          <a:solidFill>
            <a:srgbClr val="F1EBDC"/>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146304" tIns="109728" rIns="146304" bIns="73152" rtlCol="0" anchor="ctr"/>
          <a:lstStyle/>
          <a:p>
            <a:pPr algn="ctr">
              <a:spcAft>
                <a:spcPts val="700"/>
              </a:spcAft>
              <a:defRPr sz="1700" b="1">
                <a:solidFill>
                  <a:srgbClr val="144437"/>
                </a:solidFill>
                <a:latin typeface="Aptos Display"/>
              </a:defRPr>
            </a:pPr>
            <a:r>
              <a:rPr lang="fi-FI" dirty="0"/>
              <a:t>3. </a:t>
            </a:r>
            <a:r>
              <a:rPr dirty="0"/>
              <a:t>What needs more attention</a:t>
            </a:r>
            <a:r>
              <a:rPr lang="fi-FI" dirty="0"/>
              <a:t>:</a:t>
            </a:r>
            <a:endParaRPr dirty="0"/>
          </a:p>
          <a:p>
            <a:pPr>
              <a:spcAft>
                <a:spcPts val="0"/>
              </a:spcAft>
              <a:defRPr sz="1500">
                <a:solidFill>
                  <a:srgbClr val="262F2B"/>
                </a:solidFill>
                <a:latin typeface="Aptos"/>
              </a:defRPr>
            </a:pPr>
            <a:r>
              <a:rPr dirty="0"/>
              <a:t>Agent autonomy and access rights</a:t>
            </a:r>
            <a:r>
              <a:rPr lang="fi-FI" dirty="0"/>
              <a:t>, </a:t>
            </a:r>
            <a:r>
              <a:rPr dirty="0"/>
              <a:t>cybersecurity incidents</a:t>
            </a:r>
            <a:r>
              <a:rPr lang="fi-FI" dirty="0"/>
              <a:t>,</a:t>
            </a:r>
            <a:r>
              <a:rPr dirty="0"/>
              <a:t> stakeholder engagement</a:t>
            </a:r>
            <a:r>
              <a:rPr lang="fi-FI" dirty="0"/>
              <a:t>,</a:t>
            </a:r>
            <a:r>
              <a:rPr dirty="0"/>
              <a:t> and lifecycle issues.</a:t>
            </a:r>
          </a:p>
        </p:txBody>
      </p:sp>
      <p:sp>
        <p:nvSpPr>
          <p:cNvPr id="7" name="Rounded Rectangle 7">
            <a:extLst>
              <a:ext uri="{FF2B5EF4-FFF2-40B4-BE49-F238E27FC236}">
                <a16:creationId xmlns:a16="http://schemas.microsoft.com/office/drawing/2014/main" id="{9F3B67B4-B522-4B0A-B04A-E155564750A4}"/>
              </a:ext>
            </a:extLst>
          </p:cNvPr>
          <p:cNvSpPr/>
          <p:nvPr/>
        </p:nvSpPr>
        <p:spPr>
          <a:xfrm>
            <a:off x="6217920" y="3966210"/>
            <a:ext cx="5349240" cy="1508760"/>
          </a:xfrm>
          <a:prstGeom prst="roundRect">
            <a:avLst/>
          </a:prstGeom>
          <a:solidFill>
            <a:srgbClr val="E4EFE7"/>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146304" tIns="109728" rIns="146304" bIns="73152" rtlCol="0" anchor="ctr"/>
          <a:lstStyle/>
          <a:p>
            <a:pPr algn="ctr">
              <a:spcAft>
                <a:spcPts val="700"/>
              </a:spcAft>
              <a:defRPr sz="1700" b="1">
                <a:solidFill>
                  <a:srgbClr val="144437"/>
                </a:solidFill>
                <a:latin typeface="Aptos Display"/>
              </a:defRPr>
            </a:pPr>
            <a:r>
              <a:rPr lang="fi-FI" dirty="0"/>
              <a:t>4. P</a:t>
            </a:r>
            <a:r>
              <a:rPr dirty="0" err="1"/>
              <a:t>ractical</a:t>
            </a:r>
            <a:r>
              <a:rPr dirty="0"/>
              <a:t> </a:t>
            </a:r>
            <a:r>
              <a:rPr lang="fi-FI" dirty="0" err="1"/>
              <a:t>concern</a:t>
            </a:r>
            <a:r>
              <a:rPr lang="fi-FI" dirty="0"/>
              <a:t>:</a:t>
            </a:r>
            <a:endParaRPr dirty="0"/>
          </a:p>
          <a:p>
            <a:pPr>
              <a:spcAft>
                <a:spcPts val="0"/>
              </a:spcAft>
              <a:defRPr sz="1500">
                <a:solidFill>
                  <a:srgbClr val="262F2B"/>
                </a:solidFill>
                <a:latin typeface="Aptos"/>
              </a:defRPr>
            </a:pPr>
            <a:r>
              <a:rPr dirty="0"/>
              <a:t>Governance can become a tick-box exercise if tasks are not translated into context-specific practice.</a:t>
            </a:r>
          </a:p>
        </p:txBody>
      </p:sp>
    </p:spTree>
    <p:extLst>
      <p:ext uri="{BB962C8B-B14F-4D97-AF65-F5344CB8AC3E}">
        <p14:creationId xmlns:p14="http://schemas.microsoft.com/office/powerpoint/2010/main" val="3016614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7EF35-3438-455D-AB8F-A02C020BDE8E}"/>
              </a:ext>
            </a:extLst>
          </p:cNvPr>
          <p:cNvSpPr>
            <a:spLocks noGrp="1"/>
          </p:cNvSpPr>
          <p:nvPr>
            <p:ph type="title"/>
          </p:nvPr>
        </p:nvSpPr>
        <p:spPr/>
        <p:txBody>
          <a:bodyPr/>
          <a:lstStyle/>
          <a:p>
            <a:r>
              <a:rPr lang="fi-FI" dirty="0" err="1"/>
              <a:t>Who</a:t>
            </a:r>
            <a:r>
              <a:rPr lang="fi-FI" dirty="0"/>
              <a:t> is </a:t>
            </a:r>
            <a:r>
              <a:rPr lang="fi-FI" dirty="0" err="1"/>
              <a:t>the</a:t>
            </a:r>
            <a:r>
              <a:rPr lang="fi-FI" dirty="0"/>
              <a:t> </a:t>
            </a:r>
            <a:r>
              <a:rPr lang="fi-FI" dirty="0" err="1"/>
              <a:t>model</a:t>
            </a:r>
            <a:r>
              <a:rPr lang="fi-FI" dirty="0"/>
              <a:t> for and </a:t>
            </a:r>
            <a:r>
              <a:rPr lang="fi-FI" dirty="0" err="1"/>
              <a:t>how</a:t>
            </a:r>
            <a:r>
              <a:rPr lang="fi-FI" dirty="0"/>
              <a:t> to </a:t>
            </a:r>
            <a:r>
              <a:rPr lang="fi-FI" dirty="0" err="1"/>
              <a:t>utilize</a:t>
            </a:r>
            <a:r>
              <a:rPr lang="fi-FI" dirty="0"/>
              <a:t> it?</a:t>
            </a:r>
          </a:p>
        </p:txBody>
      </p:sp>
      <p:sp>
        <p:nvSpPr>
          <p:cNvPr id="4" name="Picture Placeholder 3">
            <a:extLst>
              <a:ext uri="{FF2B5EF4-FFF2-40B4-BE49-F238E27FC236}">
                <a16:creationId xmlns:a16="http://schemas.microsoft.com/office/drawing/2014/main" id="{7A8B880B-7971-4928-B9B7-52D829950F28}"/>
              </a:ext>
            </a:extLst>
          </p:cNvPr>
          <p:cNvSpPr>
            <a:spLocks noGrp="1"/>
          </p:cNvSpPr>
          <p:nvPr>
            <p:ph type="pic" sz="quarter" idx="13"/>
          </p:nvPr>
        </p:nvSpPr>
        <p:spPr>
          <a:xfrm>
            <a:off x="7246297" y="0"/>
            <a:ext cx="4838700" cy="6858000"/>
          </a:xfrm>
        </p:spPr>
        <p:txBody>
          <a:bodyPr/>
          <a:lstStyle/>
          <a:p>
            <a:endParaRPr lang="fi-FI"/>
          </a:p>
        </p:txBody>
      </p:sp>
      <p:sp>
        <p:nvSpPr>
          <p:cNvPr id="13" name="Content Placeholder 2">
            <a:extLst>
              <a:ext uri="{FF2B5EF4-FFF2-40B4-BE49-F238E27FC236}">
                <a16:creationId xmlns:a16="http://schemas.microsoft.com/office/drawing/2014/main" id="{0E302388-9A7B-4810-AABC-28602EF06E2B}"/>
              </a:ext>
            </a:extLst>
          </p:cNvPr>
          <p:cNvSpPr>
            <a:spLocks noGrp="1"/>
          </p:cNvSpPr>
          <p:nvPr>
            <p:ph sz="half" idx="1"/>
          </p:nvPr>
        </p:nvSpPr>
        <p:spPr>
          <a:xfrm>
            <a:off x="7247844" y="1632599"/>
            <a:ext cx="4588018" cy="4558196"/>
          </a:xfrm>
        </p:spPr>
        <p:txBody>
          <a:bodyPr>
            <a:normAutofit/>
          </a:bodyPr>
          <a:lstStyle/>
          <a:p>
            <a:pPr marL="0" indent="0">
              <a:spcAft>
                <a:spcPts val="1200"/>
              </a:spcAft>
              <a:buNone/>
            </a:pPr>
            <a:r>
              <a:rPr lang="fi-FI" sz="2400" b="1" dirty="0"/>
              <a:t>In </a:t>
            </a:r>
            <a:r>
              <a:rPr lang="fi-FI" sz="2400" b="1" dirty="0" err="1"/>
              <a:t>practice</a:t>
            </a:r>
            <a:r>
              <a:rPr lang="fi-FI" sz="2400" b="1" dirty="0"/>
              <a:t>: </a:t>
            </a:r>
          </a:p>
          <a:p>
            <a:pPr marL="457200" indent="-457200">
              <a:spcAft>
                <a:spcPts val="1200"/>
              </a:spcAft>
              <a:buFont typeface="+mj-lt"/>
              <a:buAutoNum type="arabicPeriod"/>
            </a:pPr>
            <a:r>
              <a:rPr lang="fi-FI" sz="2000" dirty="0" err="1"/>
              <a:t>Map</a:t>
            </a:r>
            <a:r>
              <a:rPr lang="fi-FI" sz="2000" dirty="0"/>
              <a:t> </a:t>
            </a:r>
            <a:r>
              <a:rPr lang="fi-FI" sz="2000" dirty="0" err="1"/>
              <a:t>existing</a:t>
            </a:r>
            <a:r>
              <a:rPr lang="fi-FI" sz="2000" dirty="0"/>
              <a:t> </a:t>
            </a:r>
            <a:r>
              <a:rPr lang="fi-FI" sz="2000" dirty="0" err="1"/>
              <a:t>practices</a:t>
            </a:r>
            <a:r>
              <a:rPr lang="fi-FI" sz="2000" dirty="0"/>
              <a:t> </a:t>
            </a:r>
            <a:r>
              <a:rPr lang="fi-FI" sz="2000" dirty="0" err="1"/>
              <a:t>against</a:t>
            </a:r>
            <a:r>
              <a:rPr lang="fi-FI" sz="2000" dirty="0"/>
              <a:t> </a:t>
            </a:r>
            <a:r>
              <a:rPr lang="fi-FI" sz="2000" dirty="0" err="1"/>
              <a:t>relevant</a:t>
            </a:r>
            <a:r>
              <a:rPr lang="fi-FI" sz="2000" dirty="0"/>
              <a:t> </a:t>
            </a:r>
            <a:r>
              <a:rPr lang="fi-FI" sz="2000" dirty="0" err="1"/>
              <a:t>tasks</a:t>
            </a:r>
            <a:endParaRPr lang="fi-FI" sz="2000" dirty="0"/>
          </a:p>
          <a:p>
            <a:pPr marL="457200" indent="-457200">
              <a:spcAft>
                <a:spcPts val="1200"/>
              </a:spcAft>
              <a:buFont typeface="+mj-lt"/>
              <a:buAutoNum type="arabicPeriod"/>
            </a:pPr>
            <a:r>
              <a:rPr lang="fi-FI" sz="2000" dirty="0" err="1"/>
              <a:t>Identify</a:t>
            </a:r>
            <a:r>
              <a:rPr lang="fi-FI" sz="2000" dirty="0"/>
              <a:t> </a:t>
            </a:r>
            <a:r>
              <a:rPr lang="fi-FI" sz="2000" dirty="0" err="1"/>
              <a:t>gaps</a:t>
            </a:r>
            <a:r>
              <a:rPr lang="fi-FI" sz="2000" dirty="0"/>
              <a:t> for </a:t>
            </a:r>
            <a:r>
              <a:rPr lang="fi-FI" sz="2000" dirty="0" err="1"/>
              <a:t>the</a:t>
            </a:r>
            <a:r>
              <a:rPr lang="fi-FI" sz="2000" dirty="0"/>
              <a:t> </a:t>
            </a:r>
            <a:r>
              <a:rPr lang="fi-FI" sz="2000" dirty="0" err="1"/>
              <a:t>specific</a:t>
            </a:r>
            <a:r>
              <a:rPr lang="fi-FI" sz="2000" dirty="0"/>
              <a:t> </a:t>
            </a:r>
            <a:r>
              <a:rPr lang="fi-FI" sz="2000" dirty="0" err="1"/>
              <a:t>system</a:t>
            </a:r>
            <a:r>
              <a:rPr lang="fi-FI" sz="2000" dirty="0"/>
              <a:t> and </a:t>
            </a:r>
            <a:r>
              <a:rPr lang="fi-FI" sz="2000" dirty="0" err="1"/>
              <a:t>use</a:t>
            </a:r>
            <a:r>
              <a:rPr lang="fi-FI" sz="2000" dirty="0"/>
              <a:t> case</a:t>
            </a:r>
          </a:p>
          <a:p>
            <a:pPr marL="457200" indent="-457200">
              <a:spcAft>
                <a:spcPts val="1200"/>
              </a:spcAft>
              <a:buFont typeface="+mj-lt"/>
              <a:buAutoNum type="arabicPeriod"/>
            </a:pPr>
            <a:r>
              <a:rPr lang="fi-FI" sz="2000" dirty="0" err="1"/>
              <a:t>Assign</a:t>
            </a:r>
            <a:r>
              <a:rPr lang="fi-FI" sz="2000" dirty="0"/>
              <a:t> </a:t>
            </a:r>
            <a:r>
              <a:rPr lang="fi-FI" sz="2000" dirty="0" err="1"/>
              <a:t>owners</a:t>
            </a:r>
            <a:r>
              <a:rPr lang="fi-FI" sz="2000" dirty="0"/>
              <a:t>, </a:t>
            </a:r>
            <a:r>
              <a:rPr lang="fi-FI" sz="2000" dirty="0" err="1"/>
              <a:t>document</a:t>
            </a:r>
            <a:r>
              <a:rPr lang="fi-FI" sz="2000" dirty="0"/>
              <a:t> </a:t>
            </a:r>
            <a:r>
              <a:rPr lang="fi-FI" sz="2000" dirty="0" err="1"/>
              <a:t>constraints</a:t>
            </a:r>
            <a:r>
              <a:rPr lang="fi-FI" sz="2000" dirty="0"/>
              <a:t> and </a:t>
            </a:r>
            <a:r>
              <a:rPr lang="fi-FI" sz="2000" dirty="0" err="1"/>
              <a:t>compensating</a:t>
            </a:r>
            <a:r>
              <a:rPr lang="fi-FI" sz="2000" dirty="0"/>
              <a:t> </a:t>
            </a:r>
            <a:r>
              <a:rPr lang="fi-FI" sz="2000" dirty="0" err="1"/>
              <a:t>measures</a:t>
            </a:r>
            <a:r>
              <a:rPr lang="fi-FI" sz="2000" dirty="0"/>
              <a:t>, </a:t>
            </a:r>
            <a:r>
              <a:rPr lang="fi-FI" sz="2000" dirty="0" err="1"/>
              <a:t>then</a:t>
            </a:r>
            <a:r>
              <a:rPr lang="fi-FI" sz="2000" dirty="0"/>
              <a:t> </a:t>
            </a:r>
            <a:r>
              <a:rPr lang="fi-FI" sz="2000" dirty="0" err="1"/>
              <a:t>revisit</a:t>
            </a:r>
            <a:r>
              <a:rPr lang="fi-FI" sz="2000" dirty="0"/>
              <a:t>.</a:t>
            </a:r>
          </a:p>
          <a:p>
            <a:pPr marL="457200" indent="-457200">
              <a:spcAft>
                <a:spcPts val="1200"/>
              </a:spcAft>
              <a:buFont typeface="+mj-lt"/>
              <a:buAutoNum type="arabicPeriod"/>
            </a:pPr>
            <a:endParaRPr lang="fi-FI" sz="2400" b="1" dirty="0"/>
          </a:p>
          <a:p>
            <a:endParaRPr lang="fi-FI" sz="1700" b="1" dirty="0"/>
          </a:p>
          <a:p>
            <a:pPr marL="0" indent="0">
              <a:buNone/>
            </a:pPr>
            <a:endParaRPr lang="fi-FI" dirty="0"/>
          </a:p>
        </p:txBody>
      </p:sp>
      <p:sp>
        <p:nvSpPr>
          <p:cNvPr id="14" name="Content Placeholder 2">
            <a:extLst>
              <a:ext uri="{FF2B5EF4-FFF2-40B4-BE49-F238E27FC236}">
                <a16:creationId xmlns:a16="http://schemas.microsoft.com/office/drawing/2014/main" id="{F3D6AD3F-1BC7-4F03-9C0C-3305F09EB6FD}"/>
              </a:ext>
            </a:extLst>
          </p:cNvPr>
          <p:cNvSpPr txBox="1">
            <a:spLocks/>
          </p:cNvSpPr>
          <p:nvPr/>
        </p:nvSpPr>
        <p:spPr>
          <a:xfrm>
            <a:off x="7775095" y="5361624"/>
            <a:ext cx="4277424" cy="509872"/>
          </a:xfrm>
          <a:prstGeom prst="rect">
            <a:avLst/>
          </a:prstGeom>
        </p:spPr>
        <p:txBody>
          <a:bodyPr>
            <a:normAutofit fontScale="85000" lnSpcReduction="20000"/>
          </a:bodyPr>
          <a:lstStyle>
            <a:lvl1pPr marL="228600" indent="-228600" algn="l" defTabSz="914400" rtl="0" eaLnBrk="1" latinLnBrk="0" hangingPunct="1">
              <a:lnSpc>
                <a:spcPct val="100000"/>
              </a:lnSpc>
              <a:spcBef>
                <a:spcPts val="1000"/>
              </a:spcBef>
              <a:buFont typeface="Arial" panose="020B0604020202020204" pitchFamily="34" charset="0"/>
              <a:buChar char="•"/>
              <a:defRPr sz="1800" b="0" i="0" kern="1200">
                <a:solidFill>
                  <a:srgbClr val="004A43"/>
                </a:solidFill>
                <a:latin typeface="+mn-lt"/>
                <a:ea typeface="Noto Sans" panose="020B0502040504020204" pitchFamily="34" charset="0"/>
                <a:cs typeface="Noto Sans" panose="020B050204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1600" b="0" i="0" kern="1200">
                <a:solidFill>
                  <a:srgbClr val="004A43"/>
                </a:solidFill>
                <a:latin typeface="+mn-lt"/>
                <a:ea typeface="Noto Sans" panose="020B0502040504020204" pitchFamily="34" charset="0"/>
                <a:cs typeface="Noto Sans" panose="020B050204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panose="020B0502040504020204" pitchFamily="34" charset="0"/>
                <a:cs typeface="Noto Sans" panose="020B050204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panose="020B0502040504020204" pitchFamily="34" charset="0"/>
                <a:cs typeface="Noto Sans" panose="020B050204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2000" b="1" dirty="0" err="1">
                <a:solidFill>
                  <a:schemeClr val="tx2"/>
                </a:solidFill>
              </a:rPr>
              <a:t>Reference</a:t>
            </a:r>
            <a:r>
              <a:rPr lang="fi-FI" sz="2000" b="1" dirty="0">
                <a:solidFill>
                  <a:schemeClr val="tx2"/>
                </a:solidFill>
              </a:rPr>
              <a:t> </a:t>
            </a:r>
            <a:r>
              <a:rPr lang="fi-FI" sz="2000" b="1" dirty="0" err="1">
                <a:solidFill>
                  <a:schemeClr val="tx2"/>
                </a:solidFill>
              </a:rPr>
              <a:t>model</a:t>
            </a:r>
            <a:r>
              <a:rPr lang="fi-FI" sz="2000" b="1" dirty="0">
                <a:solidFill>
                  <a:schemeClr val="tx2"/>
                </a:solidFill>
              </a:rPr>
              <a:t> – </a:t>
            </a:r>
            <a:r>
              <a:rPr lang="fi-FI" sz="2000" b="1" dirty="0" err="1">
                <a:solidFill>
                  <a:schemeClr val="tx2"/>
                </a:solidFill>
              </a:rPr>
              <a:t>not</a:t>
            </a:r>
            <a:r>
              <a:rPr lang="fi-FI" sz="2000" b="1" dirty="0">
                <a:solidFill>
                  <a:schemeClr val="tx2"/>
                </a:solidFill>
              </a:rPr>
              <a:t> a </a:t>
            </a:r>
            <a:r>
              <a:rPr lang="fi-FI" sz="2000" b="1" dirty="0" err="1">
                <a:solidFill>
                  <a:schemeClr val="tx2"/>
                </a:solidFill>
              </a:rPr>
              <a:t>mandatory</a:t>
            </a:r>
            <a:r>
              <a:rPr lang="fi-FI" sz="2000" b="1" dirty="0">
                <a:solidFill>
                  <a:schemeClr val="tx2"/>
                </a:solidFill>
              </a:rPr>
              <a:t> </a:t>
            </a:r>
            <a:r>
              <a:rPr lang="fi-FI" sz="2000" b="1" dirty="0" err="1">
                <a:solidFill>
                  <a:schemeClr val="tx2"/>
                </a:solidFill>
              </a:rPr>
              <a:t>checklist</a:t>
            </a:r>
            <a:r>
              <a:rPr lang="fi-FI" sz="2000" b="1" dirty="0">
                <a:solidFill>
                  <a:schemeClr val="tx2"/>
                </a:solidFill>
              </a:rPr>
              <a:t>.</a:t>
            </a:r>
          </a:p>
        </p:txBody>
      </p:sp>
      <p:sp>
        <p:nvSpPr>
          <p:cNvPr id="16" name="Rounded Rectangle 4">
            <a:extLst>
              <a:ext uri="{FF2B5EF4-FFF2-40B4-BE49-F238E27FC236}">
                <a16:creationId xmlns:a16="http://schemas.microsoft.com/office/drawing/2014/main" id="{5BCF386E-879F-4F45-BE59-EE694291E2BE}"/>
              </a:ext>
            </a:extLst>
          </p:cNvPr>
          <p:cNvSpPr/>
          <p:nvPr/>
        </p:nvSpPr>
        <p:spPr>
          <a:xfrm>
            <a:off x="312010" y="2029545"/>
            <a:ext cx="2977290" cy="1700213"/>
          </a:xfrm>
          <a:prstGeom prst="roundRect">
            <a:avLst>
              <a:gd name="adj" fmla="val 12000"/>
            </a:avLst>
          </a:prstGeom>
          <a:solidFill>
            <a:srgbClr val="E8F4F5"/>
          </a:solidFill>
          <a:ln w="19050">
            <a:solidFill>
              <a:schemeClr val="tx2"/>
            </a:solidFill>
          </a:ln>
        </p:spPr>
        <p:style>
          <a:lnRef idx="1">
            <a:schemeClr val="accent6"/>
          </a:lnRef>
          <a:fillRef idx="2">
            <a:schemeClr val="accent6"/>
          </a:fillRef>
          <a:effectRef idx="1">
            <a:schemeClr val="accent6"/>
          </a:effectRef>
          <a:fontRef idx="minor">
            <a:schemeClr val="dk1"/>
          </a:fontRef>
        </p:style>
        <p:txBody>
          <a:bodyPr wrap="square" lIns="868680" tIns="73152" rIns="146304" bIns="73152" rtlCol="0" anchor="ctr"/>
          <a:lstStyle/>
          <a:p>
            <a:pPr algn="ctr">
              <a:spcAft>
                <a:spcPts val="700"/>
              </a:spcAft>
              <a:defRPr sz="1800" b="1">
                <a:solidFill>
                  <a:srgbClr val="005555"/>
                </a:solidFill>
                <a:latin typeface="Aptos Display"/>
              </a:defRPr>
            </a:pPr>
            <a:r>
              <a:rPr dirty="0">
                <a:solidFill>
                  <a:schemeClr val="tx2"/>
                </a:solidFill>
              </a:rPr>
              <a:t>Organizations in</a:t>
            </a:r>
            <a:br>
              <a:rPr dirty="0">
                <a:solidFill>
                  <a:schemeClr val="tx2"/>
                </a:solidFill>
              </a:rPr>
            </a:br>
            <a:r>
              <a:rPr dirty="0">
                <a:solidFill>
                  <a:schemeClr val="tx2"/>
                </a:solidFill>
              </a:rPr>
              <a:t>finance</a:t>
            </a:r>
            <a:endParaRPr lang="fi-FI" dirty="0">
              <a:solidFill>
                <a:schemeClr val="tx2"/>
              </a:solidFill>
            </a:endParaRPr>
          </a:p>
          <a:p>
            <a:pPr algn="ctr">
              <a:spcAft>
                <a:spcPts val="700"/>
              </a:spcAft>
              <a:defRPr sz="1800" b="1">
                <a:solidFill>
                  <a:srgbClr val="005555"/>
                </a:solidFill>
                <a:latin typeface="Aptos Display"/>
              </a:defRPr>
            </a:pPr>
            <a:endParaRPr dirty="0"/>
          </a:p>
        </p:txBody>
      </p:sp>
      <p:sp>
        <p:nvSpPr>
          <p:cNvPr id="17" name="Rounded Rectangle 5">
            <a:extLst>
              <a:ext uri="{FF2B5EF4-FFF2-40B4-BE49-F238E27FC236}">
                <a16:creationId xmlns:a16="http://schemas.microsoft.com/office/drawing/2014/main" id="{AE8C99B8-98D5-4971-BF43-8F3FC0DDAB0E}"/>
              </a:ext>
            </a:extLst>
          </p:cNvPr>
          <p:cNvSpPr/>
          <p:nvPr/>
        </p:nvSpPr>
        <p:spPr>
          <a:xfrm>
            <a:off x="3430329" y="1983750"/>
            <a:ext cx="2967287" cy="1746008"/>
          </a:xfrm>
          <a:prstGeom prst="roundRect">
            <a:avLst>
              <a:gd name="adj" fmla="val 12000"/>
            </a:avLst>
          </a:prstGeom>
          <a:solidFill>
            <a:srgbClr val="E8F0F8"/>
          </a:solidFill>
          <a:ln w="19050">
            <a:solidFill>
              <a:srgbClr val="2870A8"/>
            </a:solidFill>
          </a:ln>
        </p:spPr>
        <p:style>
          <a:lnRef idx="1">
            <a:schemeClr val="accent4"/>
          </a:lnRef>
          <a:fillRef idx="2">
            <a:schemeClr val="accent4"/>
          </a:fillRef>
          <a:effectRef idx="1">
            <a:schemeClr val="accent4"/>
          </a:effectRef>
          <a:fontRef idx="minor">
            <a:schemeClr val="dk1"/>
          </a:fontRef>
        </p:style>
        <p:txBody>
          <a:bodyPr wrap="square" lIns="868680" tIns="73152" rIns="146304" bIns="73152" rtlCol="0" anchor="ctr"/>
          <a:lstStyle/>
          <a:p>
            <a:pPr algn="ctr">
              <a:spcAft>
                <a:spcPts val="700"/>
              </a:spcAft>
              <a:defRPr sz="1800" b="1">
                <a:solidFill>
                  <a:srgbClr val="005555"/>
                </a:solidFill>
                <a:latin typeface="Aptos Display"/>
              </a:defRPr>
            </a:pPr>
            <a:r>
              <a:rPr dirty="0">
                <a:solidFill>
                  <a:schemeClr val="tx2"/>
                </a:solidFill>
              </a:rPr>
              <a:t>The public sector</a:t>
            </a:r>
            <a:endParaRPr lang="fi-FI" dirty="0">
              <a:solidFill>
                <a:schemeClr val="tx2"/>
              </a:solidFill>
            </a:endParaRPr>
          </a:p>
          <a:p>
            <a:pPr algn="ctr">
              <a:spcAft>
                <a:spcPts val="700"/>
              </a:spcAft>
              <a:defRPr sz="1800" b="1">
                <a:solidFill>
                  <a:srgbClr val="005555"/>
                </a:solidFill>
                <a:latin typeface="Aptos Display"/>
              </a:defRPr>
            </a:pPr>
            <a:endParaRPr lang="fi-FI" sz="1700" dirty="0">
              <a:solidFill>
                <a:schemeClr val="tx2"/>
              </a:solidFill>
              <a:latin typeface="Aptos Display"/>
            </a:endParaRPr>
          </a:p>
        </p:txBody>
      </p:sp>
      <p:sp>
        <p:nvSpPr>
          <p:cNvPr id="18" name="Rounded Rectangle 6">
            <a:extLst>
              <a:ext uri="{FF2B5EF4-FFF2-40B4-BE49-F238E27FC236}">
                <a16:creationId xmlns:a16="http://schemas.microsoft.com/office/drawing/2014/main" id="{C2E548CA-29BB-43D8-8756-2A9B9A1A4E46}"/>
              </a:ext>
            </a:extLst>
          </p:cNvPr>
          <p:cNvSpPr/>
          <p:nvPr/>
        </p:nvSpPr>
        <p:spPr>
          <a:xfrm>
            <a:off x="1800655" y="3886298"/>
            <a:ext cx="2977290" cy="1746009"/>
          </a:xfrm>
          <a:prstGeom prst="roundRect">
            <a:avLst>
              <a:gd name="adj" fmla="val 12000"/>
            </a:avLst>
          </a:prstGeom>
          <a:solidFill>
            <a:srgbClr val="EFF4F3"/>
          </a:solidFill>
          <a:ln w="19050">
            <a:solidFill>
              <a:srgbClr val="005555"/>
            </a:solidFill>
          </a:ln>
        </p:spPr>
        <p:style>
          <a:lnRef idx="1">
            <a:schemeClr val="accent3"/>
          </a:lnRef>
          <a:fillRef idx="2">
            <a:schemeClr val="accent3"/>
          </a:fillRef>
          <a:effectRef idx="1">
            <a:schemeClr val="accent3"/>
          </a:effectRef>
          <a:fontRef idx="minor">
            <a:schemeClr val="dk1"/>
          </a:fontRef>
        </p:style>
        <p:txBody>
          <a:bodyPr wrap="square" lIns="868680" tIns="73152" rIns="146304" bIns="73152" rtlCol="0" anchor="ctr"/>
          <a:lstStyle/>
          <a:p>
            <a:pPr algn="ctr">
              <a:spcAft>
                <a:spcPts val="700"/>
              </a:spcAft>
              <a:defRPr sz="1800" b="1">
                <a:solidFill>
                  <a:srgbClr val="005555"/>
                </a:solidFill>
                <a:latin typeface="Aptos Display"/>
              </a:defRPr>
            </a:pPr>
            <a:r>
              <a:rPr dirty="0">
                <a:solidFill>
                  <a:schemeClr val="tx2"/>
                </a:solidFill>
              </a:rPr>
              <a:t>IT services</a:t>
            </a:r>
            <a:endParaRPr lang="fi-FI" dirty="0">
              <a:solidFill>
                <a:schemeClr val="tx2"/>
              </a:solidFill>
            </a:endParaRPr>
          </a:p>
          <a:p>
            <a:pPr algn="ctr">
              <a:spcAft>
                <a:spcPts val="700"/>
              </a:spcAft>
              <a:defRPr sz="1800" b="1">
                <a:solidFill>
                  <a:srgbClr val="005555"/>
                </a:solidFill>
                <a:latin typeface="Aptos Display"/>
              </a:defRPr>
            </a:pPr>
            <a:endParaRPr lang="fi-FI" sz="1700" dirty="0">
              <a:solidFill>
                <a:schemeClr val="tx2"/>
              </a:solidFill>
              <a:latin typeface="Aptos Display"/>
            </a:endParaRPr>
          </a:p>
        </p:txBody>
      </p:sp>
      <p:pic>
        <p:nvPicPr>
          <p:cNvPr id="20" name="Graphic 19">
            <a:extLst>
              <a:ext uri="{FF2B5EF4-FFF2-40B4-BE49-F238E27FC236}">
                <a16:creationId xmlns:a16="http://schemas.microsoft.com/office/drawing/2014/main" id="{9383D691-2117-4E85-BB4A-5C89B09EA21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42466" y="5318889"/>
            <a:ext cx="473002" cy="477611"/>
          </a:xfrm>
          <a:prstGeom prst="rect">
            <a:avLst/>
          </a:prstGeom>
        </p:spPr>
      </p:pic>
      <p:pic>
        <p:nvPicPr>
          <p:cNvPr id="8" name="Graphic 7">
            <a:extLst>
              <a:ext uri="{FF2B5EF4-FFF2-40B4-BE49-F238E27FC236}">
                <a16:creationId xmlns:a16="http://schemas.microsoft.com/office/drawing/2014/main" id="{50F2B3B6-062A-705C-3B26-C622F82E8DC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3940" y="2412653"/>
            <a:ext cx="466998" cy="466998"/>
          </a:xfrm>
          <a:prstGeom prst="rect">
            <a:avLst/>
          </a:prstGeom>
        </p:spPr>
      </p:pic>
      <p:pic>
        <p:nvPicPr>
          <p:cNvPr id="10" name="Graphic 9">
            <a:extLst>
              <a:ext uri="{FF2B5EF4-FFF2-40B4-BE49-F238E27FC236}">
                <a16:creationId xmlns:a16="http://schemas.microsoft.com/office/drawing/2014/main" id="{8F3E2DA5-29DE-7556-2D1C-6F1AB3BE1702}"/>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77984" y="2468313"/>
            <a:ext cx="466998" cy="477611"/>
          </a:xfrm>
          <a:prstGeom prst="rect">
            <a:avLst/>
          </a:prstGeom>
        </p:spPr>
      </p:pic>
      <p:pic>
        <p:nvPicPr>
          <p:cNvPr id="12" name="Graphic 11">
            <a:extLst>
              <a:ext uri="{FF2B5EF4-FFF2-40B4-BE49-F238E27FC236}">
                <a16:creationId xmlns:a16="http://schemas.microsoft.com/office/drawing/2014/main" id="{1CC792A8-86E0-08D8-FFEB-E093A569CFD2}"/>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035466" y="4271076"/>
            <a:ext cx="488226" cy="488226"/>
          </a:xfrm>
          <a:prstGeom prst="rect">
            <a:avLst/>
          </a:prstGeom>
        </p:spPr>
      </p:pic>
      <p:sp>
        <p:nvSpPr>
          <p:cNvPr id="19" name="TextBox 18">
            <a:extLst>
              <a:ext uri="{FF2B5EF4-FFF2-40B4-BE49-F238E27FC236}">
                <a16:creationId xmlns:a16="http://schemas.microsoft.com/office/drawing/2014/main" id="{CA57F5BE-0B97-783A-037D-27651239D19F}"/>
              </a:ext>
            </a:extLst>
          </p:cNvPr>
          <p:cNvSpPr txBox="1"/>
          <p:nvPr/>
        </p:nvSpPr>
        <p:spPr>
          <a:xfrm>
            <a:off x="134026" y="3076420"/>
            <a:ext cx="3236975" cy="477054"/>
          </a:xfrm>
          <a:prstGeom prst="rect">
            <a:avLst/>
          </a:prstGeom>
          <a:noFill/>
        </p:spPr>
        <p:txBody>
          <a:bodyPr wrap="square" lIns="9144" rIns="9144">
            <a:spAutoFit/>
          </a:bodyPr>
          <a:lstStyle/>
          <a:p>
            <a:pPr algn="ctr">
              <a:spcAft>
                <a:spcPts val="0"/>
              </a:spcAft>
              <a:defRPr sz="1250">
                <a:solidFill>
                  <a:srgbClr val="203643"/>
                </a:solidFill>
                <a:latin typeface="Arial"/>
              </a:defRPr>
            </a:pPr>
            <a:r>
              <a:rPr lang="fi-FI" sz="1200" dirty="0">
                <a:solidFill>
                  <a:srgbClr val="203643"/>
                </a:solidFill>
                <a:latin typeface="Arial"/>
              </a:rPr>
              <a:t>Credit </a:t>
            </a:r>
            <a:r>
              <a:rPr lang="fi-FI" sz="1200" dirty="0" err="1">
                <a:solidFill>
                  <a:srgbClr val="203643"/>
                </a:solidFill>
                <a:latin typeface="Arial"/>
              </a:rPr>
              <a:t>assessment</a:t>
            </a:r>
            <a:r>
              <a:rPr lang="fi-FI" sz="1200" dirty="0">
                <a:solidFill>
                  <a:srgbClr val="203643"/>
                </a:solidFill>
                <a:latin typeface="Arial"/>
              </a:rPr>
              <a:t>, </a:t>
            </a:r>
            <a:r>
              <a:rPr lang="fi-FI" sz="1200" dirty="0" err="1">
                <a:solidFill>
                  <a:srgbClr val="203643"/>
                </a:solidFill>
                <a:latin typeface="Arial"/>
              </a:rPr>
              <a:t>fraud</a:t>
            </a:r>
            <a:r>
              <a:rPr lang="fi-FI" sz="1200" dirty="0">
                <a:solidFill>
                  <a:srgbClr val="203643"/>
                </a:solidFill>
                <a:latin typeface="Arial"/>
              </a:rPr>
              <a:t> </a:t>
            </a:r>
            <a:r>
              <a:rPr lang="fi-FI" sz="1200" dirty="0" err="1">
                <a:solidFill>
                  <a:srgbClr val="203643"/>
                </a:solidFill>
                <a:latin typeface="Arial"/>
              </a:rPr>
              <a:t>detection</a:t>
            </a:r>
            <a:r>
              <a:rPr lang="fi-FI" sz="1200" dirty="0">
                <a:solidFill>
                  <a:srgbClr val="203643"/>
                </a:solidFill>
                <a:latin typeface="Arial"/>
              </a:rPr>
              <a:t>, </a:t>
            </a:r>
            <a:r>
              <a:rPr lang="fi-FI" sz="1200" dirty="0" err="1">
                <a:solidFill>
                  <a:srgbClr val="203643"/>
                </a:solidFill>
                <a:latin typeface="Arial"/>
              </a:rPr>
              <a:t>risk</a:t>
            </a:r>
            <a:r>
              <a:rPr lang="fi-FI" sz="1200" dirty="0">
                <a:solidFill>
                  <a:srgbClr val="203643"/>
                </a:solidFill>
                <a:latin typeface="Arial"/>
              </a:rPr>
              <a:t> management, and </a:t>
            </a:r>
            <a:r>
              <a:rPr lang="fi-FI" sz="1200" dirty="0" err="1">
                <a:solidFill>
                  <a:srgbClr val="203643"/>
                </a:solidFill>
                <a:latin typeface="Arial"/>
              </a:rPr>
              <a:t>customer</a:t>
            </a:r>
            <a:r>
              <a:rPr lang="fi-FI" sz="1200" dirty="0">
                <a:solidFill>
                  <a:srgbClr val="203643"/>
                </a:solidFill>
                <a:latin typeface="Arial"/>
              </a:rPr>
              <a:t> </a:t>
            </a:r>
            <a:r>
              <a:rPr lang="fi-FI" sz="1200" dirty="0" err="1">
                <a:solidFill>
                  <a:srgbClr val="203643"/>
                </a:solidFill>
                <a:latin typeface="Arial"/>
              </a:rPr>
              <a:t>service</a:t>
            </a:r>
            <a:r>
              <a:rPr lang="fi-FI" sz="1200" dirty="0">
                <a:solidFill>
                  <a:srgbClr val="203643"/>
                </a:solidFill>
                <a:latin typeface="Arial"/>
              </a:rPr>
              <a:t>.</a:t>
            </a:r>
            <a:endParaRPr sz="1200" dirty="0"/>
          </a:p>
        </p:txBody>
      </p:sp>
      <p:sp>
        <p:nvSpPr>
          <p:cNvPr id="22" name="TextBox 21">
            <a:extLst>
              <a:ext uri="{FF2B5EF4-FFF2-40B4-BE49-F238E27FC236}">
                <a16:creationId xmlns:a16="http://schemas.microsoft.com/office/drawing/2014/main" id="{BA759625-7C89-E532-1F8E-8F99078C1BB6}"/>
              </a:ext>
            </a:extLst>
          </p:cNvPr>
          <p:cNvSpPr txBox="1"/>
          <p:nvPr/>
        </p:nvSpPr>
        <p:spPr>
          <a:xfrm>
            <a:off x="3548985" y="3012338"/>
            <a:ext cx="2764351" cy="669414"/>
          </a:xfrm>
          <a:prstGeom prst="rect">
            <a:avLst/>
          </a:prstGeom>
          <a:noFill/>
        </p:spPr>
        <p:txBody>
          <a:bodyPr wrap="square" lIns="9144" rIns="9144">
            <a:spAutoFit/>
          </a:bodyPr>
          <a:lstStyle/>
          <a:p>
            <a:pPr algn="ctr">
              <a:spcAft>
                <a:spcPts val="0"/>
              </a:spcAft>
              <a:defRPr sz="1250">
                <a:solidFill>
                  <a:srgbClr val="203643"/>
                </a:solidFill>
                <a:latin typeface="Arial"/>
              </a:defRPr>
            </a:pPr>
            <a:r>
              <a:rPr lang="fi-FI" sz="1200" dirty="0" err="1">
                <a:solidFill>
                  <a:srgbClr val="203643"/>
                </a:solidFill>
                <a:latin typeface="Arial"/>
              </a:rPr>
              <a:t>Fairness</a:t>
            </a:r>
            <a:r>
              <a:rPr lang="fi-FI" sz="1200" dirty="0">
                <a:solidFill>
                  <a:srgbClr val="203643"/>
                </a:solidFill>
                <a:latin typeface="Arial"/>
              </a:rPr>
              <a:t>, </a:t>
            </a:r>
            <a:r>
              <a:rPr lang="fi-FI" sz="1200" dirty="0" err="1">
                <a:solidFill>
                  <a:srgbClr val="203643"/>
                </a:solidFill>
                <a:latin typeface="Arial"/>
              </a:rPr>
              <a:t>transparency</a:t>
            </a:r>
            <a:r>
              <a:rPr lang="fi-FI" sz="1200" dirty="0">
                <a:solidFill>
                  <a:srgbClr val="203643"/>
                </a:solidFill>
                <a:latin typeface="Arial"/>
              </a:rPr>
              <a:t>, </a:t>
            </a:r>
            <a:r>
              <a:rPr lang="fi-FI" sz="1200" dirty="0" err="1">
                <a:solidFill>
                  <a:srgbClr val="203643"/>
                </a:solidFill>
                <a:latin typeface="Arial"/>
              </a:rPr>
              <a:t>accountability</a:t>
            </a:r>
            <a:r>
              <a:rPr lang="fi-FI" sz="1200" dirty="0">
                <a:solidFill>
                  <a:srgbClr val="203643"/>
                </a:solidFill>
                <a:latin typeface="Arial"/>
              </a:rPr>
              <a:t>, and </a:t>
            </a:r>
            <a:r>
              <a:rPr lang="fi-FI" sz="1200" dirty="0" err="1">
                <a:solidFill>
                  <a:srgbClr val="203643"/>
                </a:solidFill>
                <a:latin typeface="Arial"/>
              </a:rPr>
              <a:t>the</a:t>
            </a:r>
            <a:r>
              <a:rPr lang="fi-FI" sz="1200" dirty="0">
                <a:solidFill>
                  <a:srgbClr val="203643"/>
                </a:solidFill>
                <a:latin typeface="Arial"/>
              </a:rPr>
              <a:t> </a:t>
            </a:r>
            <a:r>
              <a:rPr lang="fi-FI" sz="1200" dirty="0" err="1">
                <a:solidFill>
                  <a:srgbClr val="203643"/>
                </a:solidFill>
                <a:latin typeface="Arial"/>
              </a:rPr>
              <a:t>appropriate</a:t>
            </a:r>
            <a:r>
              <a:rPr lang="fi-FI" sz="1200" dirty="0">
                <a:solidFill>
                  <a:srgbClr val="203643"/>
                </a:solidFill>
                <a:latin typeface="Arial"/>
              </a:rPr>
              <a:t> </a:t>
            </a:r>
            <a:r>
              <a:rPr lang="fi-FI" sz="1200" dirty="0" err="1">
                <a:solidFill>
                  <a:srgbClr val="203643"/>
                </a:solidFill>
                <a:latin typeface="Arial"/>
              </a:rPr>
              <a:t>role</a:t>
            </a:r>
            <a:r>
              <a:rPr lang="fi-FI" sz="1200" dirty="0">
                <a:solidFill>
                  <a:srgbClr val="203643"/>
                </a:solidFill>
                <a:latin typeface="Arial"/>
              </a:rPr>
              <a:t> of </a:t>
            </a:r>
            <a:r>
              <a:rPr lang="fi-FI" sz="1200" dirty="0" err="1">
                <a:solidFill>
                  <a:srgbClr val="203643"/>
                </a:solidFill>
                <a:latin typeface="Arial"/>
              </a:rPr>
              <a:t>automation</a:t>
            </a:r>
            <a:r>
              <a:rPr lang="fi-FI" sz="1200" dirty="0">
                <a:solidFill>
                  <a:srgbClr val="203643"/>
                </a:solidFill>
                <a:latin typeface="Arial"/>
              </a:rPr>
              <a:t> in </a:t>
            </a:r>
            <a:r>
              <a:rPr lang="fi-FI" sz="1200" dirty="0" err="1">
                <a:solidFill>
                  <a:srgbClr val="203643"/>
                </a:solidFill>
                <a:latin typeface="Arial"/>
              </a:rPr>
              <a:t>public</a:t>
            </a:r>
            <a:r>
              <a:rPr lang="fi-FI" sz="1200" dirty="0">
                <a:solidFill>
                  <a:srgbClr val="203643"/>
                </a:solidFill>
                <a:latin typeface="Arial"/>
              </a:rPr>
              <a:t> </a:t>
            </a:r>
            <a:r>
              <a:rPr lang="fi-FI" sz="1200" dirty="0" err="1">
                <a:solidFill>
                  <a:srgbClr val="203643"/>
                </a:solidFill>
                <a:latin typeface="Arial"/>
              </a:rPr>
              <a:t>decision-making</a:t>
            </a:r>
            <a:r>
              <a:rPr lang="fi-FI" sz="1200" dirty="0">
                <a:solidFill>
                  <a:srgbClr val="203643"/>
                </a:solidFill>
                <a:latin typeface="Arial"/>
              </a:rPr>
              <a:t>. </a:t>
            </a:r>
            <a:endParaRPr sz="1100" dirty="0"/>
          </a:p>
        </p:txBody>
      </p:sp>
      <p:sp>
        <p:nvSpPr>
          <p:cNvPr id="24" name="TextBox 23">
            <a:extLst>
              <a:ext uri="{FF2B5EF4-FFF2-40B4-BE49-F238E27FC236}">
                <a16:creationId xmlns:a16="http://schemas.microsoft.com/office/drawing/2014/main" id="{08B7BCDE-A38C-96FE-F257-19763DFF500A}"/>
              </a:ext>
            </a:extLst>
          </p:cNvPr>
          <p:cNvSpPr txBox="1"/>
          <p:nvPr/>
        </p:nvSpPr>
        <p:spPr>
          <a:xfrm>
            <a:off x="1912268" y="4957277"/>
            <a:ext cx="2763099" cy="461665"/>
          </a:xfrm>
          <a:prstGeom prst="rect">
            <a:avLst/>
          </a:prstGeom>
          <a:noFill/>
        </p:spPr>
        <p:txBody>
          <a:bodyPr wrap="square" lIns="9144" rIns="9144">
            <a:spAutoFit/>
          </a:bodyPr>
          <a:lstStyle/>
          <a:p>
            <a:pPr algn="ctr">
              <a:spcAft>
                <a:spcPts val="0"/>
              </a:spcAft>
              <a:defRPr sz="1250">
                <a:solidFill>
                  <a:srgbClr val="203643"/>
                </a:solidFill>
                <a:latin typeface="Arial"/>
              </a:defRPr>
            </a:pPr>
            <a:r>
              <a:rPr lang="fi-FI" sz="1200" dirty="0" err="1">
                <a:solidFill>
                  <a:srgbClr val="203643"/>
                </a:solidFill>
                <a:latin typeface="Arial"/>
              </a:rPr>
              <a:t>Develop</a:t>
            </a:r>
            <a:r>
              <a:rPr lang="fi-FI" sz="1200" dirty="0">
                <a:solidFill>
                  <a:srgbClr val="203643"/>
                </a:solidFill>
                <a:latin typeface="Arial"/>
              </a:rPr>
              <a:t>, </a:t>
            </a:r>
            <a:r>
              <a:rPr lang="fi-FI" sz="1200" dirty="0" err="1">
                <a:solidFill>
                  <a:srgbClr val="203643"/>
                </a:solidFill>
                <a:latin typeface="Arial"/>
              </a:rPr>
              <a:t>integrate</a:t>
            </a:r>
            <a:r>
              <a:rPr lang="fi-FI" sz="1200" dirty="0">
                <a:solidFill>
                  <a:srgbClr val="203643"/>
                </a:solidFill>
                <a:latin typeface="Arial"/>
              </a:rPr>
              <a:t>, </a:t>
            </a:r>
            <a:r>
              <a:rPr lang="fi-FI" sz="1200" dirty="0" err="1">
                <a:solidFill>
                  <a:srgbClr val="203643"/>
                </a:solidFill>
                <a:latin typeface="Arial"/>
              </a:rPr>
              <a:t>customize</a:t>
            </a:r>
            <a:r>
              <a:rPr lang="fi-FI" sz="1200" dirty="0">
                <a:solidFill>
                  <a:srgbClr val="203643"/>
                </a:solidFill>
                <a:latin typeface="Arial"/>
              </a:rPr>
              <a:t>, </a:t>
            </a:r>
            <a:r>
              <a:rPr lang="fi-FI" sz="1200" dirty="0" err="1">
                <a:solidFill>
                  <a:srgbClr val="203643"/>
                </a:solidFill>
                <a:latin typeface="Arial"/>
              </a:rPr>
              <a:t>or</a:t>
            </a:r>
            <a:r>
              <a:rPr lang="fi-FI" sz="1200" dirty="0">
                <a:solidFill>
                  <a:srgbClr val="203643"/>
                </a:solidFill>
                <a:latin typeface="Arial"/>
              </a:rPr>
              <a:t> </a:t>
            </a:r>
            <a:r>
              <a:rPr lang="fi-FI" sz="1200" dirty="0" err="1">
                <a:solidFill>
                  <a:srgbClr val="203643"/>
                </a:solidFill>
                <a:latin typeface="Arial"/>
              </a:rPr>
              <a:t>supply</a:t>
            </a:r>
            <a:r>
              <a:rPr lang="fi-FI" sz="1200" dirty="0">
                <a:solidFill>
                  <a:srgbClr val="203643"/>
                </a:solidFill>
                <a:latin typeface="Arial"/>
              </a:rPr>
              <a:t> AI </a:t>
            </a:r>
            <a:r>
              <a:rPr lang="fi-FI" sz="1200" dirty="0" err="1">
                <a:solidFill>
                  <a:srgbClr val="203643"/>
                </a:solidFill>
                <a:latin typeface="Arial"/>
              </a:rPr>
              <a:t>systems</a:t>
            </a:r>
            <a:r>
              <a:rPr lang="fi-FI" sz="1200" dirty="0">
                <a:solidFill>
                  <a:srgbClr val="203643"/>
                </a:solidFill>
                <a:latin typeface="Arial"/>
              </a:rPr>
              <a:t> for </a:t>
            </a:r>
            <a:r>
              <a:rPr lang="fi-FI" sz="1200" dirty="0" err="1">
                <a:solidFill>
                  <a:srgbClr val="203643"/>
                </a:solidFill>
                <a:latin typeface="Arial"/>
              </a:rPr>
              <a:t>other</a:t>
            </a:r>
            <a:r>
              <a:rPr lang="fi-FI" sz="1200" dirty="0">
                <a:solidFill>
                  <a:srgbClr val="203643"/>
                </a:solidFill>
                <a:latin typeface="Arial"/>
              </a:rPr>
              <a:t> </a:t>
            </a:r>
            <a:r>
              <a:rPr lang="fi-FI" sz="1200" dirty="0" err="1">
                <a:solidFill>
                  <a:srgbClr val="203643"/>
                </a:solidFill>
                <a:latin typeface="Arial"/>
              </a:rPr>
              <a:t>organizations</a:t>
            </a:r>
            <a:r>
              <a:rPr lang="fi-FI" sz="1200" dirty="0">
                <a:solidFill>
                  <a:srgbClr val="203643"/>
                </a:solidFill>
                <a:latin typeface="Arial"/>
              </a:rPr>
              <a:t>.</a:t>
            </a:r>
            <a:endParaRPr sz="1100" dirty="0"/>
          </a:p>
        </p:txBody>
      </p:sp>
    </p:spTree>
    <p:extLst>
      <p:ext uri="{BB962C8B-B14F-4D97-AF65-F5344CB8AC3E}">
        <p14:creationId xmlns:p14="http://schemas.microsoft.com/office/powerpoint/2010/main" val="211233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xEl>
                                              <p:pRg st="1" end="1"/>
                                            </p:txEl>
                                          </p:spTgt>
                                        </p:tgtEl>
                                        <p:attrNameLst>
                                          <p:attrName>style.visibility</p:attrName>
                                        </p:attrNameLst>
                                      </p:cBhvr>
                                      <p:to>
                                        <p:strVal val="visible"/>
                                      </p:to>
                                    </p:set>
                                    <p:animEffect transition="in" filter="fade">
                                      <p:cBhvr>
                                        <p:cTn id="16" dur="500"/>
                                        <p:tgtEl>
                                          <p:spTgt spid="13">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500"/>
                                        <p:tgtEl>
                                          <p:spTgt spid="13">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BEC9-0D60-4413-9484-887ADA7C9AE5}"/>
              </a:ext>
            </a:extLst>
          </p:cNvPr>
          <p:cNvSpPr>
            <a:spLocks noGrp="1"/>
          </p:cNvSpPr>
          <p:nvPr>
            <p:ph type="title"/>
          </p:nvPr>
        </p:nvSpPr>
        <p:spPr/>
        <p:txBody>
          <a:bodyPr/>
          <a:lstStyle/>
          <a:p>
            <a:r>
              <a:rPr lang="fi-FI" dirty="0"/>
              <a:t>Demo of </a:t>
            </a:r>
            <a:r>
              <a:rPr lang="fi-FI" dirty="0" err="1"/>
              <a:t>the</a:t>
            </a:r>
            <a:r>
              <a:rPr lang="fi-FI" dirty="0"/>
              <a:t> </a:t>
            </a:r>
            <a:r>
              <a:rPr lang="fi-FI" dirty="0" err="1"/>
              <a:t>interactive</a:t>
            </a:r>
            <a:r>
              <a:rPr lang="fi-FI" dirty="0"/>
              <a:t> </a:t>
            </a:r>
            <a:r>
              <a:rPr lang="fi-FI" dirty="0" err="1"/>
              <a:t>Hourglass</a:t>
            </a:r>
            <a:r>
              <a:rPr lang="fi-FI" dirty="0"/>
              <a:t> </a:t>
            </a:r>
            <a:r>
              <a:rPr lang="fi-FI" dirty="0" err="1"/>
              <a:t>Model</a:t>
            </a:r>
            <a:endParaRPr lang="fi-FI" dirty="0"/>
          </a:p>
        </p:txBody>
      </p:sp>
      <p:sp>
        <p:nvSpPr>
          <p:cNvPr id="3" name="Content Placeholder 2">
            <a:extLst>
              <a:ext uri="{FF2B5EF4-FFF2-40B4-BE49-F238E27FC236}">
                <a16:creationId xmlns:a16="http://schemas.microsoft.com/office/drawing/2014/main" id="{1FA3F129-E98A-4E0C-B3FB-CA388AFA94B3}"/>
              </a:ext>
            </a:extLst>
          </p:cNvPr>
          <p:cNvSpPr>
            <a:spLocks noGrp="1"/>
          </p:cNvSpPr>
          <p:nvPr>
            <p:ph idx="1"/>
          </p:nvPr>
        </p:nvSpPr>
        <p:spPr/>
        <p:txBody>
          <a:bodyPr>
            <a:normAutofit/>
          </a:bodyPr>
          <a:lstStyle/>
          <a:p>
            <a:pPr marL="0" indent="0" algn="ctr">
              <a:buNone/>
            </a:pPr>
            <a:endParaRPr lang="fi-FI" sz="2400" b="1" dirty="0"/>
          </a:p>
          <a:p>
            <a:pPr marL="0" indent="0" algn="ctr">
              <a:buNone/>
            </a:pPr>
            <a:endParaRPr lang="fi-FI" sz="2400" b="1" dirty="0"/>
          </a:p>
          <a:p>
            <a:pPr marL="0" indent="0" algn="ctr">
              <a:buNone/>
            </a:pPr>
            <a:r>
              <a:rPr lang="fi-FI" sz="2400" b="1" dirty="0" err="1">
                <a:solidFill>
                  <a:schemeClr val="tx1"/>
                </a:solidFill>
              </a:rPr>
              <a:t>Let’s</a:t>
            </a:r>
            <a:r>
              <a:rPr lang="fi-FI" sz="2400" b="1" dirty="0">
                <a:solidFill>
                  <a:schemeClr val="tx1"/>
                </a:solidFill>
              </a:rPr>
              <a:t> </a:t>
            </a:r>
            <a:r>
              <a:rPr lang="fi-FI" sz="2400" b="1" dirty="0" err="1">
                <a:solidFill>
                  <a:schemeClr val="tx1"/>
                </a:solidFill>
              </a:rPr>
              <a:t>explore</a:t>
            </a:r>
            <a:r>
              <a:rPr lang="fi-FI" sz="2400" b="1" dirty="0">
                <a:solidFill>
                  <a:schemeClr val="tx1"/>
                </a:solidFill>
              </a:rPr>
              <a:t> </a:t>
            </a:r>
            <a:r>
              <a:rPr lang="fi-FI" sz="2400" b="1" dirty="0" err="1">
                <a:solidFill>
                  <a:schemeClr val="tx1"/>
                </a:solidFill>
              </a:rPr>
              <a:t>the</a:t>
            </a:r>
            <a:r>
              <a:rPr lang="fi-FI" sz="2400" b="1" dirty="0">
                <a:solidFill>
                  <a:schemeClr val="tx1"/>
                </a:solidFill>
              </a:rPr>
              <a:t> </a:t>
            </a:r>
            <a:r>
              <a:rPr lang="fi-FI" sz="2400" b="1" dirty="0" err="1">
                <a:solidFill>
                  <a:schemeClr val="tx1"/>
                </a:solidFill>
              </a:rPr>
              <a:t>model</a:t>
            </a:r>
            <a:endParaRPr lang="fi-FI" sz="2400" b="1" dirty="0">
              <a:solidFill>
                <a:schemeClr val="tx1"/>
              </a:solidFill>
            </a:endParaRPr>
          </a:p>
        </p:txBody>
      </p:sp>
      <p:pic>
        <p:nvPicPr>
          <p:cNvPr id="8" name="Graphic 7">
            <a:extLst>
              <a:ext uri="{FF2B5EF4-FFF2-40B4-BE49-F238E27FC236}">
                <a16:creationId xmlns:a16="http://schemas.microsoft.com/office/drawing/2014/main" id="{2321524F-8803-4C64-BB65-98A26D1DB57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01774" y="2245528"/>
            <a:ext cx="588451" cy="468087"/>
          </a:xfrm>
          <a:prstGeom prst="rect">
            <a:avLst/>
          </a:prstGeom>
        </p:spPr>
      </p:pic>
      <p:pic>
        <p:nvPicPr>
          <p:cNvPr id="13" name="Picture 12">
            <a:hlinkClick r:id="rId5"/>
            <a:extLst>
              <a:ext uri="{FF2B5EF4-FFF2-40B4-BE49-F238E27FC236}">
                <a16:creationId xmlns:a16="http://schemas.microsoft.com/office/drawing/2014/main" id="{5B8453BF-522E-400A-9E73-DE49FB488467}"/>
              </a:ext>
            </a:extLst>
          </p:cNvPr>
          <p:cNvPicPr>
            <a:picLocks noChangeAspect="1"/>
          </p:cNvPicPr>
          <p:nvPr/>
        </p:nvPicPr>
        <p:blipFill>
          <a:blip r:embed="rId6"/>
          <a:stretch>
            <a:fillRect/>
          </a:stretch>
        </p:blipFill>
        <p:spPr>
          <a:xfrm>
            <a:off x="1988706" y="3429000"/>
            <a:ext cx="8803037" cy="572236"/>
          </a:xfrm>
          <a:prstGeom prst="rect">
            <a:avLst/>
          </a:prstGeom>
        </p:spPr>
      </p:pic>
      <p:sp>
        <p:nvSpPr>
          <p:cNvPr id="16" name="TextBox 15">
            <a:extLst>
              <a:ext uri="{FF2B5EF4-FFF2-40B4-BE49-F238E27FC236}">
                <a16:creationId xmlns:a16="http://schemas.microsoft.com/office/drawing/2014/main" id="{FC7E32EC-250A-4C2B-AD20-A5E9358CA80D}"/>
              </a:ext>
            </a:extLst>
          </p:cNvPr>
          <p:cNvSpPr txBox="1"/>
          <p:nvPr/>
        </p:nvSpPr>
        <p:spPr>
          <a:xfrm>
            <a:off x="2899329" y="4400890"/>
            <a:ext cx="6393340" cy="338554"/>
          </a:xfrm>
          <a:prstGeom prst="rect">
            <a:avLst/>
          </a:prstGeom>
          <a:noFill/>
        </p:spPr>
        <p:txBody>
          <a:bodyPr wrap="square">
            <a:spAutoFit/>
          </a:bodyPr>
          <a:lstStyle/>
          <a:p>
            <a:r>
              <a:rPr lang="en-US" sz="1600" dirty="0"/>
              <a:t>(Select a focus area to explore its tasks and detailed descriptions)</a:t>
            </a:r>
          </a:p>
        </p:txBody>
      </p:sp>
    </p:spTree>
    <p:extLst>
      <p:ext uri="{BB962C8B-B14F-4D97-AF65-F5344CB8AC3E}">
        <p14:creationId xmlns:p14="http://schemas.microsoft.com/office/powerpoint/2010/main" val="36577341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4864D-8101-4B3A-8921-97811527C911}"/>
              </a:ext>
            </a:extLst>
          </p:cNvPr>
          <p:cNvSpPr>
            <a:spLocks noGrp="1"/>
          </p:cNvSpPr>
          <p:nvPr>
            <p:ph type="title"/>
          </p:nvPr>
        </p:nvSpPr>
        <p:spPr/>
        <p:txBody>
          <a:bodyPr/>
          <a:lstStyle/>
          <a:p>
            <a:r>
              <a:rPr lang="fi-FI" dirty="0" err="1"/>
              <a:t>What’s</a:t>
            </a:r>
            <a:r>
              <a:rPr lang="fi-FI" dirty="0"/>
              <a:t> </a:t>
            </a:r>
            <a:r>
              <a:rPr lang="fi-FI" dirty="0" err="1"/>
              <a:t>next</a:t>
            </a:r>
            <a:r>
              <a:rPr lang="fi-FI" dirty="0"/>
              <a:t>?</a:t>
            </a:r>
          </a:p>
        </p:txBody>
      </p:sp>
      <p:sp>
        <p:nvSpPr>
          <p:cNvPr id="3" name="Content Placeholder 2">
            <a:extLst>
              <a:ext uri="{FF2B5EF4-FFF2-40B4-BE49-F238E27FC236}">
                <a16:creationId xmlns:a16="http://schemas.microsoft.com/office/drawing/2014/main" id="{161C7197-9493-4AE2-A2CD-5DDAAD958F18}"/>
              </a:ext>
            </a:extLst>
          </p:cNvPr>
          <p:cNvSpPr>
            <a:spLocks noGrp="1"/>
          </p:cNvSpPr>
          <p:nvPr>
            <p:ph sz="half" idx="1"/>
          </p:nvPr>
        </p:nvSpPr>
        <p:spPr/>
        <p:txBody>
          <a:bodyPr>
            <a:normAutofit/>
          </a:bodyPr>
          <a:lstStyle/>
          <a:p>
            <a:pPr marL="457200" indent="-457200">
              <a:spcAft>
                <a:spcPts val="1200"/>
              </a:spcAft>
              <a:buFont typeface="+mj-lt"/>
              <a:buAutoNum type="arabicPeriod"/>
            </a:pPr>
            <a:r>
              <a:rPr lang="fi-FI" sz="2200" b="1" dirty="0" err="1"/>
              <a:t>Examine</a:t>
            </a:r>
            <a:r>
              <a:rPr lang="fi-FI" sz="2200" b="1" dirty="0"/>
              <a:t>: </a:t>
            </a:r>
            <a:r>
              <a:rPr lang="en-US" sz="2200" dirty="0"/>
              <a:t>Tailor relevant tasks to organizations’ needs (role, risk, and use context).</a:t>
            </a:r>
            <a:endParaRPr lang="fi-FI" sz="2200" b="1" dirty="0"/>
          </a:p>
          <a:p>
            <a:pPr marL="457200" indent="-457200">
              <a:spcAft>
                <a:spcPts val="1200"/>
              </a:spcAft>
              <a:buFont typeface="+mj-lt"/>
              <a:buAutoNum type="arabicPeriod"/>
            </a:pPr>
            <a:r>
              <a:rPr lang="fi-FI" sz="2200" b="1" dirty="0" err="1"/>
              <a:t>Validate</a:t>
            </a:r>
            <a:r>
              <a:rPr lang="fi-FI" sz="2200" b="1" dirty="0"/>
              <a:t>: </a:t>
            </a:r>
            <a:r>
              <a:rPr lang="en-US" sz="2200" dirty="0"/>
              <a:t>Naturalistic organizational validation is planned</a:t>
            </a:r>
            <a:r>
              <a:rPr lang="fi-FI" sz="2200" dirty="0"/>
              <a:t>.</a:t>
            </a:r>
            <a:endParaRPr lang="fi-FI" sz="2200" b="1" dirty="0"/>
          </a:p>
          <a:p>
            <a:pPr marL="457200" indent="-457200">
              <a:spcAft>
                <a:spcPts val="1200"/>
              </a:spcAft>
              <a:buFont typeface="+mj-lt"/>
              <a:buAutoNum type="arabicPeriod"/>
            </a:pPr>
            <a:r>
              <a:rPr lang="fi-FI" sz="2200" b="1" dirty="0" err="1"/>
              <a:t>Evolve</a:t>
            </a:r>
            <a:r>
              <a:rPr lang="fi-FI" sz="2200" b="1" dirty="0"/>
              <a:t>: </a:t>
            </a:r>
            <a:r>
              <a:rPr lang="en-US" sz="2200" dirty="0"/>
              <a:t>Future work should strengthen practical guidance and address agentic AI governance in more depth.</a:t>
            </a:r>
          </a:p>
          <a:p>
            <a:pPr marL="457200" indent="-457200">
              <a:spcAft>
                <a:spcPts val="1200"/>
              </a:spcAft>
              <a:buFont typeface="+mj-lt"/>
              <a:buAutoNum type="arabicPeriod"/>
            </a:pPr>
            <a:endParaRPr lang="fi-FI" sz="2800" b="1" dirty="0"/>
          </a:p>
          <a:p>
            <a:endParaRPr lang="fi-FI" dirty="0"/>
          </a:p>
        </p:txBody>
      </p:sp>
      <p:pic>
        <p:nvPicPr>
          <p:cNvPr id="37" name="Picture Placeholder 36">
            <a:extLst>
              <a:ext uri="{FF2B5EF4-FFF2-40B4-BE49-F238E27FC236}">
                <a16:creationId xmlns:a16="http://schemas.microsoft.com/office/drawing/2014/main" id="{2ABAEE22-8181-40AB-8B35-837ACBD26AB7}"/>
              </a:ext>
            </a:extLst>
          </p:cNvPr>
          <p:cNvPicPr>
            <a:picLocks noGrp="1" noChangeAspect="1"/>
          </p:cNvPicPr>
          <p:nvPr>
            <p:ph type="pic" sz="quarter" idx="13"/>
          </p:nvPr>
        </p:nvPicPr>
        <p:blipFill>
          <a:blip r:embed="rId3"/>
          <a:srcRect l="2953" r="2953"/>
          <a:stretch>
            <a:fillRect/>
          </a:stretch>
        </p:blipFill>
        <p:spPr/>
      </p:pic>
    </p:spTree>
    <p:extLst>
      <p:ext uri="{BB962C8B-B14F-4D97-AF65-F5344CB8AC3E}">
        <p14:creationId xmlns:p14="http://schemas.microsoft.com/office/powerpoint/2010/main" val="3968993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C5B09-38F5-4E3A-B2DD-BC7E44D381C3}"/>
              </a:ext>
            </a:extLst>
          </p:cNvPr>
          <p:cNvSpPr>
            <a:spLocks noGrp="1"/>
          </p:cNvSpPr>
          <p:nvPr>
            <p:ph type="title"/>
          </p:nvPr>
        </p:nvSpPr>
        <p:spPr/>
        <p:txBody>
          <a:bodyPr>
            <a:normAutofit fontScale="90000"/>
          </a:bodyPr>
          <a:lstStyle/>
          <a:p>
            <a:r>
              <a:rPr lang="fi-FI" sz="4400" dirty="0" err="1"/>
              <a:t>Thank</a:t>
            </a:r>
            <a:r>
              <a:rPr lang="fi-FI" sz="4400" dirty="0"/>
              <a:t> </a:t>
            </a:r>
            <a:r>
              <a:rPr lang="fi-FI" sz="4400" dirty="0" err="1"/>
              <a:t>you</a:t>
            </a:r>
            <a:r>
              <a:rPr lang="fi-FI" sz="4400" dirty="0"/>
              <a:t>. </a:t>
            </a:r>
            <a:br>
              <a:rPr lang="fi-FI" sz="4400" dirty="0"/>
            </a:br>
            <a:br>
              <a:rPr lang="fi-FI" sz="4400" dirty="0"/>
            </a:br>
            <a:r>
              <a:rPr lang="fi-FI" sz="4400" dirty="0"/>
              <a:t>Kiitos.</a:t>
            </a:r>
          </a:p>
        </p:txBody>
      </p:sp>
      <p:sp>
        <p:nvSpPr>
          <p:cNvPr id="3" name="Text Placeholder 2">
            <a:extLst>
              <a:ext uri="{FF2B5EF4-FFF2-40B4-BE49-F238E27FC236}">
                <a16:creationId xmlns:a16="http://schemas.microsoft.com/office/drawing/2014/main" id="{58F09E8A-24C3-4F56-BDC6-D19B76A31F75}"/>
              </a:ext>
            </a:extLst>
          </p:cNvPr>
          <p:cNvSpPr>
            <a:spLocks noGrp="1"/>
          </p:cNvSpPr>
          <p:nvPr>
            <p:ph type="body" sz="quarter" idx="10"/>
          </p:nvPr>
        </p:nvSpPr>
        <p:spPr/>
        <p:txBody>
          <a:bodyPr/>
          <a:lstStyle/>
          <a:p>
            <a:endParaRPr lang="fi-FI"/>
          </a:p>
        </p:txBody>
      </p:sp>
      <p:pic>
        <p:nvPicPr>
          <p:cNvPr id="6" name="Picture 5">
            <a:extLst>
              <a:ext uri="{FF2B5EF4-FFF2-40B4-BE49-F238E27FC236}">
                <a16:creationId xmlns:a16="http://schemas.microsoft.com/office/drawing/2014/main" id="{ADCBBA5F-BDC3-49C5-B5B4-A5381885A091}"/>
              </a:ext>
            </a:extLst>
          </p:cNvPr>
          <p:cNvPicPr>
            <a:picLocks noChangeAspect="1"/>
          </p:cNvPicPr>
          <p:nvPr/>
        </p:nvPicPr>
        <p:blipFill rotWithShape="1">
          <a:blip r:embed="rId3"/>
          <a:srcRect t="88868"/>
          <a:stretch/>
        </p:blipFill>
        <p:spPr>
          <a:xfrm>
            <a:off x="0" y="6096000"/>
            <a:ext cx="12192000" cy="763822"/>
          </a:xfrm>
          <a:prstGeom prst="rect">
            <a:avLst/>
          </a:prstGeom>
        </p:spPr>
      </p:pic>
    </p:spTree>
    <p:extLst>
      <p:ext uri="{BB962C8B-B14F-4D97-AF65-F5344CB8AC3E}">
        <p14:creationId xmlns:p14="http://schemas.microsoft.com/office/powerpoint/2010/main" val="3776132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0659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FC92CC30-47C7-4A73-88C8-1A69BE87320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4013" y="3228020"/>
            <a:ext cx="509452" cy="435157"/>
          </a:xfrm>
          <a:prstGeom prst="rect">
            <a:avLst/>
          </a:prstGeom>
        </p:spPr>
      </p:pic>
      <p:pic>
        <p:nvPicPr>
          <p:cNvPr id="7" name="Graphic 6">
            <a:extLst>
              <a:ext uri="{FF2B5EF4-FFF2-40B4-BE49-F238E27FC236}">
                <a16:creationId xmlns:a16="http://schemas.microsoft.com/office/drawing/2014/main" id="{2F685E96-6D1E-4644-BC3C-08540CD8D07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01715" y="3941728"/>
            <a:ext cx="413930" cy="488226"/>
          </a:xfrm>
          <a:prstGeom prst="rect">
            <a:avLst/>
          </a:prstGeom>
        </p:spPr>
      </p:pic>
      <p:pic>
        <p:nvPicPr>
          <p:cNvPr id="8" name="Graphic 7">
            <a:extLst>
              <a:ext uri="{FF2B5EF4-FFF2-40B4-BE49-F238E27FC236}">
                <a16:creationId xmlns:a16="http://schemas.microsoft.com/office/drawing/2014/main" id="{2407003D-68BD-4FAD-8ABA-96C2342E2D25}"/>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64568" y="4743541"/>
            <a:ext cx="488226" cy="488226"/>
          </a:xfrm>
          <a:prstGeom prst="rect">
            <a:avLst/>
          </a:prstGeom>
        </p:spPr>
      </p:pic>
      <p:pic>
        <p:nvPicPr>
          <p:cNvPr id="9" name="Graphic 8">
            <a:extLst>
              <a:ext uri="{FF2B5EF4-FFF2-40B4-BE49-F238E27FC236}">
                <a16:creationId xmlns:a16="http://schemas.microsoft.com/office/drawing/2014/main" id="{D168CCAF-C0ED-4F85-ABC3-E4A764BB754B}"/>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46660" y="2492714"/>
            <a:ext cx="424544" cy="488226"/>
          </a:xfrm>
          <a:prstGeom prst="rect">
            <a:avLst/>
          </a:prstGeom>
        </p:spPr>
      </p:pic>
      <p:pic>
        <p:nvPicPr>
          <p:cNvPr id="10" name="Graphic 9">
            <a:extLst>
              <a:ext uri="{FF2B5EF4-FFF2-40B4-BE49-F238E27FC236}">
                <a16:creationId xmlns:a16="http://schemas.microsoft.com/office/drawing/2014/main" id="{D2CD7E96-3296-4F77-99D4-EC8E31093169}"/>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964568" y="5517242"/>
            <a:ext cx="488226" cy="488226"/>
          </a:xfrm>
          <a:prstGeom prst="rect">
            <a:avLst/>
          </a:prstGeom>
        </p:spPr>
      </p:pic>
      <p:pic>
        <p:nvPicPr>
          <p:cNvPr id="11" name="Graphic 10">
            <a:extLst>
              <a:ext uri="{FF2B5EF4-FFF2-40B4-BE49-F238E27FC236}">
                <a16:creationId xmlns:a16="http://schemas.microsoft.com/office/drawing/2014/main" id="{DF1DA481-3DFA-42ED-B0D4-DA046FEAB116}"/>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265944" y="3201486"/>
            <a:ext cx="477612" cy="488226"/>
          </a:xfrm>
          <a:prstGeom prst="rect">
            <a:avLst/>
          </a:prstGeom>
        </p:spPr>
      </p:pic>
      <p:pic>
        <p:nvPicPr>
          <p:cNvPr id="12" name="Graphic 11">
            <a:extLst>
              <a:ext uri="{FF2B5EF4-FFF2-40B4-BE49-F238E27FC236}">
                <a16:creationId xmlns:a16="http://schemas.microsoft.com/office/drawing/2014/main" id="{2A97BED6-6C6B-41AA-B89F-9DBA06AD8F2F}"/>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257455" y="3222713"/>
            <a:ext cx="509453" cy="445771"/>
          </a:xfrm>
          <a:prstGeom prst="rect">
            <a:avLst/>
          </a:prstGeom>
        </p:spPr>
      </p:pic>
      <p:pic>
        <p:nvPicPr>
          <p:cNvPr id="13" name="Graphic 12">
            <a:extLst>
              <a:ext uri="{FF2B5EF4-FFF2-40B4-BE49-F238E27FC236}">
                <a16:creationId xmlns:a16="http://schemas.microsoft.com/office/drawing/2014/main" id="{ECB309A2-780D-4347-959D-20538D576390}"/>
              </a:ext>
              <a:ext uri="{C183D7F6-B498-43B3-948B-1728B52AA6E4}">
                <adec:decorative xmlns:adec="http://schemas.microsoft.com/office/drawing/2017/decorative" val="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289296" y="1789926"/>
            <a:ext cx="445771" cy="477612"/>
          </a:xfrm>
          <a:prstGeom prst="rect">
            <a:avLst/>
          </a:prstGeom>
        </p:spPr>
      </p:pic>
      <p:pic>
        <p:nvPicPr>
          <p:cNvPr id="14" name="Graphic 13">
            <a:extLst>
              <a:ext uri="{FF2B5EF4-FFF2-40B4-BE49-F238E27FC236}">
                <a16:creationId xmlns:a16="http://schemas.microsoft.com/office/drawing/2014/main" id="{1ED7D5ED-F892-437E-A4DC-B433824845AA}"/>
              </a:ext>
              <a:ext uri="{C183D7F6-B498-43B3-948B-1728B52AA6E4}">
                <adec:decorative xmlns:adec="http://schemas.microsoft.com/office/drawing/2017/decorative" val="1"/>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6692374" y="1774006"/>
            <a:ext cx="339634" cy="509453"/>
          </a:xfrm>
          <a:prstGeom prst="rect">
            <a:avLst/>
          </a:prstGeom>
        </p:spPr>
      </p:pic>
      <p:pic>
        <p:nvPicPr>
          <p:cNvPr id="15" name="Graphic 14">
            <a:extLst>
              <a:ext uri="{FF2B5EF4-FFF2-40B4-BE49-F238E27FC236}">
                <a16:creationId xmlns:a16="http://schemas.microsoft.com/office/drawing/2014/main" id="{6993A5D3-6A60-44EF-BD9B-A725501B496B}"/>
              </a:ext>
              <a:ext uri="{C183D7F6-B498-43B3-948B-1728B52AA6E4}">
                <adec:decorative xmlns:adec="http://schemas.microsoft.com/office/drawing/2017/decorative" val="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4617010" y="1774006"/>
            <a:ext cx="456384" cy="509453"/>
          </a:xfrm>
          <a:prstGeom prst="rect">
            <a:avLst/>
          </a:prstGeom>
        </p:spPr>
      </p:pic>
      <p:pic>
        <p:nvPicPr>
          <p:cNvPr id="16" name="Graphic 15">
            <a:extLst>
              <a:ext uri="{FF2B5EF4-FFF2-40B4-BE49-F238E27FC236}">
                <a16:creationId xmlns:a16="http://schemas.microsoft.com/office/drawing/2014/main" id="{CD1106A5-1C0D-4C50-9634-4DC633B39221}"/>
              </a:ext>
              <a:ext uri="{C183D7F6-B498-43B3-948B-1728B52AA6E4}">
                <adec:decorative xmlns:adec="http://schemas.microsoft.com/office/drawing/2017/decorative" val="1"/>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338943" y="1774006"/>
            <a:ext cx="329021" cy="509453"/>
          </a:xfrm>
          <a:prstGeom prst="rect">
            <a:avLst/>
          </a:prstGeom>
        </p:spPr>
      </p:pic>
      <p:pic>
        <p:nvPicPr>
          <p:cNvPr id="17" name="Graphic 16">
            <a:extLst>
              <a:ext uri="{FF2B5EF4-FFF2-40B4-BE49-F238E27FC236}">
                <a16:creationId xmlns:a16="http://schemas.microsoft.com/office/drawing/2014/main" id="{81424299-4361-4C08-8024-25AFB416BB33}"/>
              </a:ext>
              <a:ext uri="{C183D7F6-B498-43B3-948B-1728B52AA6E4}">
                <adec:decorative xmlns:adec="http://schemas.microsoft.com/office/drawing/2017/decorative" val="1"/>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5956176" y="1827074"/>
            <a:ext cx="466998" cy="403316"/>
          </a:xfrm>
          <a:prstGeom prst="rect">
            <a:avLst/>
          </a:prstGeom>
        </p:spPr>
      </p:pic>
      <p:pic>
        <p:nvPicPr>
          <p:cNvPr id="18" name="Graphic 17">
            <a:extLst>
              <a:ext uri="{FF2B5EF4-FFF2-40B4-BE49-F238E27FC236}">
                <a16:creationId xmlns:a16="http://schemas.microsoft.com/office/drawing/2014/main" id="{75B4B54B-3BF4-407E-9C4D-890A5A6E763A}"/>
              </a:ext>
              <a:ext uri="{C183D7F6-B498-43B3-948B-1728B52AA6E4}">
                <adec:decorative xmlns:adec="http://schemas.microsoft.com/office/drawing/2017/decorative" val="1"/>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3980488" y="1789927"/>
            <a:ext cx="456384" cy="477611"/>
          </a:xfrm>
          <a:prstGeom prst="rect">
            <a:avLst/>
          </a:prstGeom>
        </p:spPr>
      </p:pic>
      <p:pic>
        <p:nvPicPr>
          <p:cNvPr id="19" name="Graphic 18">
            <a:extLst>
              <a:ext uri="{FF2B5EF4-FFF2-40B4-BE49-F238E27FC236}">
                <a16:creationId xmlns:a16="http://schemas.microsoft.com/office/drawing/2014/main" id="{E6A9C7E4-0E2F-4540-8246-B4436823B2AB}"/>
              </a:ext>
              <a:ext uri="{C183D7F6-B498-43B3-948B-1728B52AA6E4}">
                <adec:decorative xmlns:adec="http://schemas.microsoft.com/office/drawing/2017/decorative" val="1"/>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3307097" y="1763392"/>
            <a:ext cx="498840" cy="530680"/>
          </a:xfrm>
          <a:prstGeom prst="rect">
            <a:avLst/>
          </a:prstGeom>
        </p:spPr>
      </p:pic>
      <p:pic>
        <p:nvPicPr>
          <p:cNvPr id="20" name="Graphic 19">
            <a:extLst>
              <a:ext uri="{FF2B5EF4-FFF2-40B4-BE49-F238E27FC236}">
                <a16:creationId xmlns:a16="http://schemas.microsoft.com/office/drawing/2014/main" id="{87729F50-8146-4C09-A01C-5FAB70729C96}"/>
              </a:ext>
              <a:ext uri="{C183D7F6-B498-43B3-948B-1728B52AA6E4}">
                <adec:decorative xmlns:adec="http://schemas.microsoft.com/office/drawing/2017/decorative" val="1"/>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2614819" y="1763393"/>
            <a:ext cx="488225" cy="530679"/>
          </a:xfrm>
          <a:prstGeom prst="rect">
            <a:avLst/>
          </a:prstGeom>
        </p:spPr>
      </p:pic>
      <p:pic>
        <p:nvPicPr>
          <p:cNvPr id="21" name="Graphic 20">
            <a:extLst>
              <a:ext uri="{FF2B5EF4-FFF2-40B4-BE49-F238E27FC236}">
                <a16:creationId xmlns:a16="http://schemas.microsoft.com/office/drawing/2014/main" id="{6F432B00-379B-4556-8AAE-81E57507E2C4}"/>
              </a:ext>
              <a:ext uri="{C183D7F6-B498-43B3-948B-1728B52AA6E4}">
                <adec:decorative xmlns:adec="http://schemas.microsoft.com/office/drawing/2017/decorative" val="1"/>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938829" y="1795234"/>
            <a:ext cx="456385" cy="466998"/>
          </a:xfrm>
          <a:prstGeom prst="rect">
            <a:avLst/>
          </a:prstGeom>
        </p:spPr>
      </p:pic>
      <p:pic>
        <p:nvPicPr>
          <p:cNvPr id="22" name="Graphic 21">
            <a:extLst>
              <a:ext uri="{FF2B5EF4-FFF2-40B4-BE49-F238E27FC236}">
                <a16:creationId xmlns:a16="http://schemas.microsoft.com/office/drawing/2014/main" id="{8865D8A8-F765-4050-868F-2DD231E7F1C4}"/>
              </a:ext>
              <a:ext uri="{C183D7F6-B498-43B3-948B-1728B52AA6E4}">
                <adec:decorative xmlns:adec="http://schemas.microsoft.com/office/drawing/2017/decorative" val="1"/>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271251" y="1795234"/>
            <a:ext cx="466998" cy="466998"/>
          </a:xfrm>
          <a:prstGeom prst="rect">
            <a:avLst/>
          </a:prstGeom>
        </p:spPr>
      </p:pic>
      <p:pic>
        <p:nvPicPr>
          <p:cNvPr id="23" name="Graphic 22">
            <a:extLst>
              <a:ext uri="{FF2B5EF4-FFF2-40B4-BE49-F238E27FC236}">
                <a16:creationId xmlns:a16="http://schemas.microsoft.com/office/drawing/2014/main" id="{2EDDE6A4-C4B7-4237-98DC-94A5075CFD94}"/>
              </a:ext>
              <a:ext uri="{C183D7F6-B498-43B3-948B-1728B52AA6E4}">
                <adec:decorative xmlns:adec="http://schemas.microsoft.com/office/drawing/2017/decorative" val="1"/>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8041398" y="1795234"/>
            <a:ext cx="403316" cy="466998"/>
          </a:xfrm>
          <a:prstGeom prst="rect">
            <a:avLst/>
          </a:prstGeom>
        </p:spPr>
      </p:pic>
      <p:pic>
        <p:nvPicPr>
          <p:cNvPr id="24" name="Graphic 23">
            <a:extLst>
              <a:ext uri="{FF2B5EF4-FFF2-40B4-BE49-F238E27FC236}">
                <a16:creationId xmlns:a16="http://schemas.microsoft.com/office/drawing/2014/main" id="{1812B9A8-F3E0-40CA-B564-EA0893BF7BA2}"/>
              </a:ext>
              <a:ext uri="{C183D7F6-B498-43B3-948B-1728B52AA6E4}">
                <adec:decorative xmlns:adec="http://schemas.microsoft.com/office/drawing/2017/decorative" val="1"/>
              </a:ext>
            </a:extLst>
          </p:cNvPr>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565240" y="1816461"/>
            <a:ext cx="466999" cy="424544"/>
          </a:xfrm>
          <a:prstGeom prst="rect">
            <a:avLst/>
          </a:prstGeom>
        </p:spPr>
      </p:pic>
      <p:pic>
        <p:nvPicPr>
          <p:cNvPr id="25" name="Graphic 24">
            <a:extLst>
              <a:ext uri="{FF2B5EF4-FFF2-40B4-BE49-F238E27FC236}">
                <a16:creationId xmlns:a16="http://schemas.microsoft.com/office/drawing/2014/main" id="{B414CF18-BCD0-4735-AA5D-B847E8C509E3}"/>
              </a:ext>
              <a:ext uri="{C183D7F6-B498-43B3-948B-1728B52AA6E4}">
                <adec:decorative xmlns:adec="http://schemas.microsoft.com/office/drawing/2017/decorative" val="1"/>
              </a:ext>
            </a:extLst>
          </p:cNvPr>
          <p:cNvPicPr>
            <a:picLocks noChangeAspect="1"/>
          </p:cNvPicPr>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6003938" y="5527855"/>
            <a:ext cx="371477" cy="466999"/>
          </a:xfrm>
          <a:prstGeom prst="rect">
            <a:avLst/>
          </a:prstGeom>
        </p:spPr>
      </p:pic>
      <p:pic>
        <p:nvPicPr>
          <p:cNvPr id="26" name="Graphic 25">
            <a:extLst>
              <a:ext uri="{FF2B5EF4-FFF2-40B4-BE49-F238E27FC236}">
                <a16:creationId xmlns:a16="http://schemas.microsoft.com/office/drawing/2014/main" id="{8062E182-0900-4D3A-8FE1-54584B242949}"/>
              </a:ext>
              <a:ext uri="{C183D7F6-B498-43B3-948B-1728B52AA6E4}">
                <adec:decorative xmlns:adec="http://schemas.microsoft.com/office/drawing/2017/decorative" val="1"/>
              </a:ext>
            </a:extLst>
          </p:cNvPr>
          <p:cNvPicPr>
            <a:picLocks noChangeAspect="1"/>
          </p:cNvPicPr>
          <p:nvPr/>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5269954" y="5522549"/>
            <a:ext cx="466998" cy="477611"/>
          </a:xfrm>
          <a:prstGeom prst="rect">
            <a:avLst/>
          </a:prstGeom>
        </p:spPr>
      </p:pic>
      <p:pic>
        <p:nvPicPr>
          <p:cNvPr id="27" name="Graphic 26">
            <a:extLst>
              <a:ext uri="{FF2B5EF4-FFF2-40B4-BE49-F238E27FC236}">
                <a16:creationId xmlns:a16="http://schemas.microsoft.com/office/drawing/2014/main" id="{A0C3E93F-871D-492C-9380-5F0896BAF929}"/>
              </a:ext>
              <a:ext uri="{C183D7F6-B498-43B3-948B-1728B52AA6E4}">
                <adec:decorative xmlns:adec="http://schemas.microsoft.com/office/drawing/2017/decorative" val="1"/>
              </a:ext>
            </a:extLst>
          </p:cNvPr>
          <p:cNvPicPr>
            <a:picLocks noChangeAspect="1"/>
          </p:cNvPicPr>
          <p:nvPr/>
        </p:nvPicPr>
        <p:blipFill>
          <a:blip r:embed="rId44">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4675384" y="5527856"/>
            <a:ext cx="339635" cy="466998"/>
          </a:xfrm>
          <a:prstGeom prst="rect">
            <a:avLst/>
          </a:prstGeom>
        </p:spPr>
      </p:pic>
      <p:pic>
        <p:nvPicPr>
          <p:cNvPr id="28" name="Graphic 27">
            <a:extLst>
              <a:ext uri="{FF2B5EF4-FFF2-40B4-BE49-F238E27FC236}">
                <a16:creationId xmlns:a16="http://schemas.microsoft.com/office/drawing/2014/main" id="{43DADECF-BA47-46A4-BB36-8BF47065AF25}"/>
              </a:ext>
              <a:ext uri="{C183D7F6-B498-43B3-948B-1728B52AA6E4}">
                <adec:decorative xmlns:adec="http://schemas.microsoft.com/office/drawing/2017/decorative" val="1"/>
              </a:ext>
            </a:extLst>
          </p:cNvPr>
          <p:cNvPicPr>
            <a:picLocks noChangeAspect="1"/>
          </p:cNvPicPr>
          <p:nvPr/>
        </p:nvPicPr>
        <p:blipFill>
          <a:blip r:embed="rId46">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3323019" y="5533162"/>
            <a:ext cx="466997" cy="456384"/>
          </a:xfrm>
          <a:prstGeom prst="rect">
            <a:avLst/>
          </a:prstGeom>
        </p:spPr>
      </p:pic>
      <p:pic>
        <p:nvPicPr>
          <p:cNvPr id="29" name="Graphic 28">
            <a:extLst>
              <a:ext uri="{FF2B5EF4-FFF2-40B4-BE49-F238E27FC236}">
                <a16:creationId xmlns:a16="http://schemas.microsoft.com/office/drawing/2014/main" id="{3C70F333-F5E9-47E2-8CEA-8B8DF7BFC3C9}"/>
              </a:ext>
              <a:ext uri="{C183D7F6-B498-43B3-948B-1728B52AA6E4}">
                <adec:decorative xmlns:adec="http://schemas.microsoft.com/office/drawing/2017/decorative" val="1"/>
              </a:ext>
            </a:extLst>
          </p:cNvPr>
          <p:cNvPicPr>
            <a:picLocks noChangeAspect="1"/>
          </p:cNvPicPr>
          <p:nvPr/>
        </p:nvPicPr>
        <p:blipFill>
          <a:blip r:embed="rId48">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2625432" y="5527856"/>
            <a:ext cx="466998" cy="466998"/>
          </a:xfrm>
          <a:prstGeom prst="rect">
            <a:avLst/>
          </a:prstGeom>
        </p:spPr>
      </p:pic>
      <p:pic>
        <p:nvPicPr>
          <p:cNvPr id="30" name="Graphic 29">
            <a:extLst>
              <a:ext uri="{FF2B5EF4-FFF2-40B4-BE49-F238E27FC236}">
                <a16:creationId xmlns:a16="http://schemas.microsoft.com/office/drawing/2014/main" id="{80747F07-CB74-4BD6-BAF5-0229E3732DEE}"/>
              </a:ext>
              <a:ext uri="{C183D7F6-B498-43B3-948B-1728B52AA6E4}">
                <adec:decorative xmlns:adec="http://schemas.microsoft.com/office/drawing/2017/decorative" val="1"/>
              </a:ext>
            </a:extLst>
          </p:cNvPr>
          <p:cNvPicPr>
            <a:picLocks noChangeAspect="1"/>
          </p:cNvPicPr>
          <p:nvPr/>
        </p:nvPicPr>
        <p:blipFill>
          <a:blip r:embed="rId50">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1906987" y="5501322"/>
            <a:ext cx="520067" cy="520066"/>
          </a:xfrm>
          <a:prstGeom prst="rect">
            <a:avLst/>
          </a:prstGeom>
        </p:spPr>
      </p:pic>
      <p:pic>
        <p:nvPicPr>
          <p:cNvPr id="31" name="Graphic 30">
            <a:extLst>
              <a:ext uri="{FF2B5EF4-FFF2-40B4-BE49-F238E27FC236}">
                <a16:creationId xmlns:a16="http://schemas.microsoft.com/office/drawing/2014/main" id="{B17B1D68-A228-408B-9D39-1791E438BD5A}"/>
              </a:ext>
              <a:ext uri="{C183D7F6-B498-43B3-948B-1728B52AA6E4}">
                <adec:decorative xmlns:adec="http://schemas.microsoft.com/office/drawing/2017/decorative" val="1"/>
              </a:ext>
            </a:extLst>
          </p:cNvPr>
          <p:cNvPicPr>
            <a:picLocks noChangeAspect="1"/>
          </p:cNvPicPr>
          <p:nvPr/>
        </p:nvPicPr>
        <p:blipFill>
          <a:blip r:embed="rId52">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1271251" y="5549083"/>
            <a:ext cx="466999" cy="424544"/>
          </a:xfrm>
          <a:prstGeom prst="rect">
            <a:avLst/>
          </a:prstGeom>
        </p:spPr>
      </p:pic>
      <p:pic>
        <p:nvPicPr>
          <p:cNvPr id="32" name="Graphic 31">
            <a:extLst>
              <a:ext uri="{FF2B5EF4-FFF2-40B4-BE49-F238E27FC236}">
                <a16:creationId xmlns:a16="http://schemas.microsoft.com/office/drawing/2014/main" id="{91D13910-0FB0-48E2-B289-AA1A80F6C3CF}"/>
              </a:ext>
              <a:ext uri="{C183D7F6-B498-43B3-948B-1728B52AA6E4}">
                <adec:decorative xmlns:adec="http://schemas.microsoft.com/office/drawing/2017/decorative" val="1"/>
              </a:ext>
            </a:extLst>
          </p:cNvPr>
          <p:cNvPicPr>
            <a:picLocks noChangeAspect="1"/>
          </p:cNvPicPr>
          <p:nvPr/>
        </p:nvPicPr>
        <p:blipFill>
          <a:blip r:embed="rId54">
            <a:extLst>
              <a:ext uri="{28A0092B-C50C-407E-A947-70E740481C1C}">
                <a14:useLocalDpi xmlns:a14="http://schemas.microsoft.com/office/drawing/2010/main" val="0"/>
              </a:ext>
              <a:ext uri="{96DAC541-7B7A-43D3-8B79-37D633B846F1}">
                <asvg:svgBlip xmlns:asvg="http://schemas.microsoft.com/office/drawing/2016/SVG/main" r:embed="rId55"/>
              </a:ext>
            </a:extLst>
          </a:blip>
          <a:stretch>
            <a:fillRect/>
          </a:stretch>
        </p:blipFill>
        <p:spPr>
          <a:xfrm>
            <a:off x="565240" y="5527856"/>
            <a:ext cx="466998" cy="466998"/>
          </a:xfrm>
          <a:prstGeom prst="rect">
            <a:avLst/>
          </a:prstGeom>
        </p:spPr>
      </p:pic>
      <p:pic>
        <p:nvPicPr>
          <p:cNvPr id="33" name="Graphic 32">
            <a:extLst>
              <a:ext uri="{FF2B5EF4-FFF2-40B4-BE49-F238E27FC236}">
                <a16:creationId xmlns:a16="http://schemas.microsoft.com/office/drawing/2014/main" id="{C56612F1-93E6-4483-892E-7856BE1DE8C5}"/>
              </a:ext>
              <a:ext uri="{C183D7F6-B498-43B3-948B-1728B52AA6E4}">
                <adec:decorative xmlns:adec="http://schemas.microsoft.com/office/drawing/2017/decorative" val="1"/>
              </a:ext>
            </a:extLst>
          </p:cNvPr>
          <p:cNvPicPr>
            <a:picLocks noChangeAspect="1"/>
          </p:cNvPicPr>
          <p:nvPr/>
        </p:nvPicPr>
        <p:blipFill>
          <a:blip r:embed="rId56">
            <a:extLst>
              <a:ext uri="{28A0092B-C50C-407E-A947-70E740481C1C}">
                <a14:useLocalDpi xmlns:a14="http://schemas.microsoft.com/office/drawing/2010/main" val="0"/>
              </a:ext>
              <a:ext uri="{96DAC541-7B7A-43D3-8B79-37D633B846F1}">
                <asvg:svgBlip xmlns:asvg="http://schemas.microsoft.com/office/drawing/2016/SVG/main" r:embed="rId57"/>
              </a:ext>
            </a:extLst>
          </a:blip>
          <a:stretch>
            <a:fillRect/>
          </a:stretch>
        </p:blipFill>
        <p:spPr>
          <a:xfrm>
            <a:off x="7278683" y="4754154"/>
            <a:ext cx="466998" cy="466998"/>
          </a:xfrm>
          <a:prstGeom prst="rect">
            <a:avLst/>
          </a:prstGeom>
        </p:spPr>
      </p:pic>
      <p:pic>
        <p:nvPicPr>
          <p:cNvPr id="34" name="Graphic 33">
            <a:extLst>
              <a:ext uri="{FF2B5EF4-FFF2-40B4-BE49-F238E27FC236}">
                <a16:creationId xmlns:a16="http://schemas.microsoft.com/office/drawing/2014/main" id="{85683DFD-DE4F-4F23-99A1-E83890C0F51F}"/>
              </a:ext>
              <a:ext uri="{C183D7F6-B498-43B3-948B-1728B52AA6E4}">
                <adec:decorative xmlns:adec="http://schemas.microsoft.com/office/drawing/2017/decorative" val="1"/>
              </a:ext>
            </a:extLst>
          </p:cNvPr>
          <p:cNvPicPr>
            <a:picLocks noChangeAspect="1"/>
          </p:cNvPicPr>
          <p:nvPr/>
        </p:nvPicPr>
        <p:blipFill>
          <a:blip r:embed="rId58">
            <a:extLst>
              <a:ext uri="{28A0092B-C50C-407E-A947-70E740481C1C}">
                <a14:useLocalDpi xmlns:a14="http://schemas.microsoft.com/office/drawing/2010/main" val="0"/>
              </a:ext>
              <a:ext uri="{96DAC541-7B7A-43D3-8B79-37D633B846F1}">
                <asvg:svgBlip xmlns:asvg="http://schemas.microsoft.com/office/drawing/2016/SVG/main" r:embed="rId59"/>
              </a:ext>
            </a:extLst>
          </a:blip>
          <a:stretch>
            <a:fillRect/>
          </a:stretch>
        </p:blipFill>
        <p:spPr>
          <a:xfrm>
            <a:off x="7273377" y="2503328"/>
            <a:ext cx="477611" cy="466998"/>
          </a:xfrm>
          <a:prstGeom prst="rect">
            <a:avLst/>
          </a:prstGeom>
        </p:spPr>
      </p:pic>
      <p:pic>
        <p:nvPicPr>
          <p:cNvPr id="35" name="Graphic 34">
            <a:extLst>
              <a:ext uri="{FF2B5EF4-FFF2-40B4-BE49-F238E27FC236}">
                <a16:creationId xmlns:a16="http://schemas.microsoft.com/office/drawing/2014/main" id="{A43375AF-FD28-4E3C-AF7A-2AB789CE808F}"/>
              </a:ext>
              <a:ext uri="{C183D7F6-B498-43B3-948B-1728B52AA6E4}">
                <adec:decorative xmlns:adec="http://schemas.microsoft.com/office/drawing/2017/decorative" val="1"/>
              </a:ext>
            </a:extLst>
          </p:cNvPr>
          <p:cNvPicPr>
            <a:picLocks noChangeAspect="1"/>
          </p:cNvPicPr>
          <p:nvPr/>
        </p:nvPicPr>
        <p:blipFill>
          <a:blip r:embed="rId60">
            <a:extLst>
              <a:ext uri="{28A0092B-C50C-407E-A947-70E740481C1C}">
                <a14:useLocalDpi xmlns:a14="http://schemas.microsoft.com/office/drawing/2010/main" val="0"/>
              </a:ext>
              <a:ext uri="{96DAC541-7B7A-43D3-8B79-37D633B846F1}">
                <asvg:svgBlip xmlns:asvg="http://schemas.microsoft.com/office/drawing/2016/SVG/main" r:embed="rId61"/>
              </a:ext>
            </a:extLst>
          </a:blip>
          <a:stretch>
            <a:fillRect/>
          </a:stretch>
        </p:blipFill>
        <p:spPr>
          <a:xfrm>
            <a:off x="6628691" y="2503328"/>
            <a:ext cx="466998" cy="466998"/>
          </a:xfrm>
          <a:prstGeom prst="rect">
            <a:avLst/>
          </a:prstGeom>
        </p:spPr>
      </p:pic>
      <p:pic>
        <p:nvPicPr>
          <p:cNvPr id="36" name="Graphic 35">
            <a:extLst>
              <a:ext uri="{FF2B5EF4-FFF2-40B4-BE49-F238E27FC236}">
                <a16:creationId xmlns:a16="http://schemas.microsoft.com/office/drawing/2014/main" id="{D2BBB051-A43D-4EF7-8919-666DA1D14434}"/>
              </a:ext>
              <a:ext uri="{C183D7F6-B498-43B3-948B-1728B52AA6E4}">
                <adec:decorative xmlns:adec="http://schemas.microsoft.com/office/drawing/2017/decorative" val="1"/>
              </a:ext>
            </a:extLst>
          </p:cNvPr>
          <p:cNvPicPr>
            <a:picLocks noChangeAspect="1"/>
          </p:cNvPicPr>
          <p:nvPr/>
        </p:nvPicPr>
        <p:blipFill>
          <a:blip r:embed="rId62">
            <a:extLst>
              <a:ext uri="{28A0092B-C50C-407E-A947-70E740481C1C}">
                <a14:useLocalDpi xmlns:a14="http://schemas.microsoft.com/office/drawing/2010/main" val="0"/>
              </a:ext>
              <a:ext uri="{96DAC541-7B7A-43D3-8B79-37D633B846F1}">
                <asvg:svgBlip xmlns:asvg="http://schemas.microsoft.com/office/drawing/2016/SVG/main" r:embed="rId63"/>
              </a:ext>
            </a:extLst>
          </a:blip>
          <a:stretch>
            <a:fillRect/>
          </a:stretch>
        </p:blipFill>
        <p:spPr>
          <a:xfrm>
            <a:off x="5956176" y="2503328"/>
            <a:ext cx="466998" cy="466998"/>
          </a:xfrm>
          <a:prstGeom prst="rect">
            <a:avLst/>
          </a:prstGeom>
        </p:spPr>
      </p:pic>
      <p:pic>
        <p:nvPicPr>
          <p:cNvPr id="37" name="Graphic 36">
            <a:extLst>
              <a:ext uri="{FF2B5EF4-FFF2-40B4-BE49-F238E27FC236}">
                <a16:creationId xmlns:a16="http://schemas.microsoft.com/office/drawing/2014/main" id="{DE3D08BF-0527-4A84-A337-BE833EE63501}"/>
              </a:ext>
              <a:ext uri="{C183D7F6-B498-43B3-948B-1728B52AA6E4}">
                <adec:decorative xmlns:adec="http://schemas.microsoft.com/office/drawing/2017/decorative" val="1"/>
              </a:ext>
            </a:extLst>
          </p:cNvPr>
          <p:cNvPicPr>
            <a:picLocks noChangeAspect="1"/>
          </p:cNvPicPr>
          <p:nvPr/>
        </p:nvPicPr>
        <p:blipFill>
          <a:blip r:embed="rId64">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a:xfrm>
            <a:off x="5307101" y="2503328"/>
            <a:ext cx="392704" cy="466998"/>
          </a:xfrm>
          <a:prstGeom prst="rect">
            <a:avLst/>
          </a:prstGeom>
        </p:spPr>
      </p:pic>
      <p:pic>
        <p:nvPicPr>
          <p:cNvPr id="38" name="Graphic 37">
            <a:extLst>
              <a:ext uri="{FF2B5EF4-FFF2-40B4-BE49-F238E27FC236}">
                <a16:creationId xmlns:a16="http://schemas.microsoft.com/office/drawing/2014/main" id="{521132CB-8455-4B9E-92E9-33FE57D728AA}"/>
              </a:ext>
              <a:ext uri="{C183D7F6-B498-43B3-948B-1728B52AA6E4}">
                <adec:decorative xmlns:adec="http://schemas.microsoft.com/office/drawing/2017/decorative" val="1"/>
              </a:ext>
            </a:extLst>
          </p:cNvPr>
          <p:cNvPicPr>
            <a:picLocks noChangeAspect="1"/>
          </p:cNvPicPr>
          <p:nvPr/>
        </p:nvPicPr>
        <p:blipFill>
          <a:blip r:embed="rId66">
            <a:extLst>
              <a:ext uri="{28A0092B-C50C-407E-A947-70E740481C1C}">
                <a14:useLocalDpi xmlns:a14="http://schemas.microsoft.com/office/drawing/2010/main" val="0"/>
              </a:ext>
              <a:ext uri="{96DAC541-7B7A-43D3-8B79-37D633B846F1}">
                <asvg:svgBlip xmlns:asvg="http://schemas.microsoft.com/office/drawing/2016/SVG/main" r:embed="rId67"/>
              </a:ext>
            </a:extLst>
          </a:blip>
          <a:stretch>
            <a:fillRect/>
          </a:stretch>
        </p:blipFill>
        <p:spPr>
          <a:xfrm>
            <a:off x="4643544" y="2482100"/>
            <a:ext cx="403316" cy="509453"/>
          </a:xfrm>
          <a:prstGeom prst="rect">
            <a:avLst/>
          </a:prstGeom>
        </p:spPr>
      </p:pic>
      <p:pic>
        <p:nvPicPr>
          <p:cNvPr id="39" name="Graphic 38">
            <a:extLst>
              <a:ext uri="{FF2B5EF4-FFF2-40B4-BE49-F238E27FC236}">
                <a16:creationId xmlns:a16="http://schemas.microsoft.com/office/drawing/2014/main" id="{948FC629-8AF4-4E12-811D-5193A7D1EFA6}"/>
              </a:ext>
              <a:ext uri="{C183D7F6-B498-43B3-948B-1728B52AA6E4}">
                <adec:decorative xmlns:adec="http://schemas.microsoft.com/office/drawing/2017/decorative" val="1"/>
              </a:ext>
            </a:extLst>
          </p:cNvPr>
          <p:cNvPicPr>
            <a:picLocks noChangeAspect="1"/>
          </p:cNvPicPr>
          <p:nvPr/>
        </p:nvPicPr>
        <p:blipFill>
          <a:blip r:embed="rId68">
            <a:extLst>
              <a:ext uri="{28A0092B-C50C-407E-A947-70E740481C1C}">
                <a14:useLocalDpi xmlns:a14="http://schemas.microsoft.com/office/drawing/2010/main" val="0"/>
              </a:ext>
              <a:ext uri="{96DAC541-7B7A-43D3-8B79-37D633B846F1}">
                <asvg:svgBlip xmlns:asvg="http://schemas.microsoft.com/office/drawing/2016/SVG/main" r:embed="rId69"/>
              </a:ext>
            </a:extLst>
          </a:blip>
          <a:stretch>
            <a:fillRect/>
          </a:stretch>
        </p:blipFill>
        <p:spPr>
          <a:xfrm>
            <a:off x="3317711" y="2498021"/>
            <a:ext cx="477611" cy="477611"/>
          </a:xfrm>
          <a:prstGeom prst="rect">
            <a:avLst/>
          </a:prstGeom>
        </p:spPr>
      </p:pic>
      <p:pic>
        <p:nvPicPr>
          <p:cNvPr id="40" name="Graphic 39">
            <a:extLst>
              <a:ext uri="{FF2B5EF4-FFF2-40B4-BE49-F238E27FC236}">
                <a16:creationId xmlns:a16="http://schemas.microsoft.com/office/drawing/2014/main" id="{344357CF-64AD-4DEA-B871-CC150BE4B939}"/>
              </a:ext>
              <a:ext uri="{C183D7F6-B498-43B3-948B-1728B52AA6E4}">
                <adec:decorative xmlns:adec="http://schemas.microsoft.com/office/drawing/2017/decorative" val="1"/>
              </a:ext>
            </a:extLst>
          </p:cNvPr>
          <p:cNvPicPr>
            <a:picLocks noChangeAspect="1"/>
          </p:cNvPicPr>
          <p:nvPr/>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3991102" y="2513941"/>
            <a:ext cx="435158" cy="445771"/>
          </a:xfrm>
          <a:prstGeom prst="rect">
            <a:avLst/>
          </a:prstGeom>
        </p:spPr>
      </p:pic>
      <p:pic>
        <p:nvPicPr>
          <p:cNvPr id="41" name="Graphic 40">
            <a:extLst>
              <a:ext uri="{FF2B5EF4-FFF2-40B4-BE49-F238E27FC236}">
                <a16:creationId xmlns:a16="http://schemas.microsoft.com/office/drawing/2014/main" id="{FC83ECB4-9D4F-40D3-8415-49498F7DCED8}"/>
              </a:ext>
              <a:ext uri="{C183D7F6-B498-43B3-948B-1728B52AA6E4}">
                <adec:decorative xmlns:adec="http://schemas.microsoft.com/office/drawing/2017/decorative" val="1"/>
              </a:ext>
            </a:extLst>
          </p:cNvPr>
          <p:cNvPicPr>
            <a:picLocks noChangeAspect="1"/>
          </p:cNvPicPr>
          <p:nvPr/>
        </p:nvPicPr>
        <p:blipFill>
          <a:blip r:embed="rId72">
            <a:extLst>
              <a:ext uri="{28A0092B-C50C-407E-A947-70E740481C1C}">
                <a14:useLocalDpi xmlns:a14="http://schemas.microsoft.com/office/drawing/2010/main" val="0"/>
              </a:ext>
              <a:ext uri="{96DAC541-7B7A-43D3-8B79-37D633B846F1}">
                <asvg:svgBlip xmlns:asvg="http://schemas.microsoft.com/office/drawing/2016/SVG/main" r:embed="rId73"/>
              </a:ext>
            </a:extLst>
          </a:blip>
          <a:stretch>
            <a:fillRect/>
          </a:stretch>
        </p:blipFill>
        <p:spPr>
          <a:xfrm>
            <a:off x="1928216" y="2513941"/>
            <a:ext cx="466998" cy="371476"/>
          </a:xfrm>
          <a:prstGeom prst="rect">
            <a:avLst/>
          </a:prstGeom>
        </p:spPr>
      </p:pic>
      <p:pic>
        <p:nvPicPr>
          <p:cNvPr id="42" name="Graphic 41">
            <a:extLst>
              <a:ext uri="{FF2B5EF4-FFF2-40B4-BE49-F238E27FC236}">
                <a16:creationId xmlns:a16="http://schemas.microsoft.com/office/drawing/2014/main" id="{EF4E4913-0C51-42F6-B275-C6E5BB4C891E}"/>
              </a:ext>
              <a:ext uri="{C183D7F6-B498-43B3-948B-1728B52AA6E4}">
                <adec:decorative xmlns:adec="http://schemas.microsoft.com/office/drawing/2017/decorative" val="1"/>
              </a:ext>
            </a:extLst>
          </p:cNvPr>
          <p:cNvPicPr>
            <a:picLocks noChangeAspect="1"/>
          </p:cNvPicPr>
          <p:nvPr/>
        </p:nvPicPr>
        <p:blipFill>
          <a:blip r:embed="rId74">
            <a:extLst>
              <a:ext uri="{28A0092B-C50C-407E-A947-70E740481C1C}">
                <a14:useLocalDpi xmlns:a14="http://schemas.microsoft.com/office/drawing/2010/main" val="0"/>
              </a:ext>
              <a:ext uri="{96DAC541-7B7A-43D3-8B79-37D633B846F1}">
                <asvg:svgBlip xmlns:asvg="http://schemas.microsoft.com/office/drawing/2016/SVG/main" r:embed="rId75"/>
              </a:ext>
            </a:extLst>
          </a:blip>
          <a:stretch>
            <a:fillRect/>
          </a:stretch>
        </p:blipFill>
        <p:spPr>
          <a:xfrm>
            <a:off x="1308398" y="2503328"/>
            <a:ext cx="392704" cy="466998"/>
          </a:xfrm>
          <a:prstGeom prst="rect">
            <a:avLst/>
          </a:prstGeom>
        </p:spPr>
      </p:pic>
      <p:pic>
        <p:nvPicPr>
          <p:cNvPr id="43" name="Graphic 42">
            <a:extLst>
              <a:ext uri="{FF2B5EF4-FFF2-40B4-BE49-F238E27FC236}">
                <a16:creationId xmlns:a16="http://schemas.microsoft.com/office/drawing/2014/main" id="{739A78B8-7348-49FD-BE28-7B72F5A25727}"/>
              </a:ext>
              <a:ext uri="{C183D7F6-B498-43B3-948B-1728B52AA6E4}">
                <adec:decorative xmlns:adec="http://schemas.microsoft.com/office/drawing/2017/decorative" val="1"/>
              </a:ext>
            </a:extLst>
          </p:cNvPr>
          <p:cNvPicPr>
            <a:picLocks noChangeAspect="1"/>
          </p:cNvPicPr>
          <p:nvPr/>
        </p:nvPicPr>
        <p:blipFill>
          <a:blip r:embed="rId76">
            <a:extLst>
              <a:ext uri="{28A0092B-C50C-407E-A947-70E740481C1C}">
                <a14:useLocalDpi xmlns:a14="http://schemas.microsoft.com/office/drawing/2010/main" val="0"/>
              </a:ext>
              <a:ext uri="{96DAC541-7B7A-43D3-8B79-37D633B846F1}">
                <asvg:svgBlip xmlns:asvg="http://schemas.microsoft.com/office/drawing/2016/SVG/main" r:embed="rId77"/>
              </a:ext>
            </a:extLst>
          </a:blip>
          <a:stretch>
            <a:fillRect/>
          </a:stretch>
        </p:blipFill>
        <p:spPr>
          <a:xfrm>
            <a:off x="565240" y="2503328"/>
            <a:ext cx="466998" cy="466998"/>
          </a:xfrm>
          <a:prstGeom prst="rect">
            <a:avLst/>
          </a:prstGeom>
        </p:spPr>
      </p:pic>
      <p:pic>
        <p:nvPicPr>
          <p:cNvPr id="44" name="Graphic 43">
            <a:extLst>
              <a:ext uri="{FF2B5EF4-FFF2-40B4-BE49-F238E27FC236}">
                <a16:creationId xmlns:a16="http://schemas.microsoft.com/office/drawing/2014/main" id="{A4269C56-1EF0-4E14-B963-EA64258F3B9B}"/>
              </a:ext>
              <a:ext uri="{C183D7F6-B498-43B3-948B-1728B52AA6E4}">
                <adec:decorative xmlns:adec="http://schemas.microsoft.com/office/drawing/2017/decorative" val="1"/>
              </a:ext>
            </a:extLst>
          </p:cNvPr>
          <p:cNvPicPr>
            <a:picLocks noChangeAspect="1"/>
          </p:cNvPicPr>
          <p:nvPr/>
        </p:nvPicPr>
        <p:blipFill>
          <a:blip r:embed="rId78">
            <a:extLst>
              <a:ext uri="{28A0092B-C50C-407E-A947-70E740481C1C}">
                <a14:useLocalDpi xmlns:a14="http://schemas.microsoft.com/office/drawing/2010/main" val="0"/>
              </a:ext>
              <a:ext uri="{96DAC541-7B7A-43D3-8B79-37D633B846F1}">
                <asvg:svgBlip xmlns:asvg="http://schemas.microsoft.com/office/drawing/2016/SVG/main" r:embed="rId79"/>
              </a:ext>
            </a:extLst>
          </a:blip>
          <a:stretch>
            <a:fillRect/>
          </a:stretch>
        </p:blipFill>
        <p:spPr>
          <a:xfrm>
            <a:off x="7972409" y="2487407"/>
            <a:ext cx="541294" cy="498839"/>
          </a:xfrm>
          <a:prstGeom prst="rect">
            <a:avLst/>
          </a:prstGeom>
        </p:spPr>
      </p:pic>
      <p:pic>
        <p:nvPicPr>
          <p:cNvPr id="45" name="Graphic 44">
            <a:extLst>
              <a:ext uri="{FF2B5EF4-FFF2-40B4-BE49-F238E27FC236}">
                <a16:creationId xmlns:a16="http://schemas.microsoft.com/office/drawing/2014/main" id="{A78CEFC6-BBF6-4BB0-AC81-FDA3031E2610}"/>
              </a:ext>
              <a:ext uri="{C183D7F6-B498-43B3-948B-1728B52AA6E4}">
                <adec:decorative xmlns:adec="http://schemas.microsoft.com/office/drawing/2017/decorative" val="1"/>
              </a:ext>
            </a:extLst>
          </p:cNvPr>
          <p:cNvPicPr>
            <a:picLocks noChangeAspect="1"/>
          </p:cNvPicPr>
          <p:nvPr/>
        </p:nvPicPr>
        <p:blipFill>
          <a:blip r:embed="rId80">
            <a:extLst>
              <a:ext uri="{28A0092B-C50C-407E-A947-70E740481C1C}">
                <a14:useLocalDpi xmlns:a14="http://schemas.microsoft.com/office/drawing/2010/main" val="0"/>
              </a:ext>
              <a:ext uri="{96DAC541-7B7A-43D3-8B79-37D633B846F1}">
                <asvg:svgBlip xmlns:asvg="http://schemas.microsoft.com/office/drawing/2016/SVG/main" r:embed="rId81"/>
              </a:ext>
            </a:extLst>
          </a:blip>
          <a:stretch>
            <a:fillRect/>
          </a:stretch>
        </p:blipFill>
        <p:spPr>
          <a:xfrm>
            <a:off x="6628691" y="4754154"/>
            <a:ext cx="466998" cy="466998"/>
          </a:xfrm>
          <a:prstGeom prst="rect">
            <a:avLst/>
          </a:prstGeom>
        </p:spPr>
      </p:pic>
      <p:pic>
        <p:nvPicPr>
          <p:cNvPr id="46" name="Graphic 45">
            <a:extLst>
              <a:ext uri="{FF2B5EF4-FFF2-40B4-BE49-F238E27FC236}">
                <a16:creationId xmlns:a16="http://schemas.microsoft.com/office/drawing/2014/main" id="{7B084318-B511-4478-994E-4C5B18674025}"/>
              </a:ext>
              <a:ext uri="{C183D7F6-B498-43B3-948B-1728B52AA6E4}">
                <adec:decorative xmlns:adec="http://schemas.microsoft.com/office/drawing/2017/decorative" val="1"/>
              </a:ext>
            </a:extLst>
          </p:cNvPr>
          <p:cNvPicPr>
            <a:picLocks noChangeAspect="1"/>
          </p:cNvPicPr>
          <p:nvPr/>
        </p:nvPicPr>
        <p:blipFill>
          <a:blip r:embed="rId82">
            <a:extLst>
              <a:ext uri="{28A0092B-C50C-407E-A947-70E740481C1C}">
                <a14:useLocalDpi xmlns:a14="http://schemas.microsoft.com/office/drawing/2010/main" val="0"/>
              </a:ext>
              <a:ext uri="{96DAC541-7B7A-43D3-8B79-37D633B846F1}">
                <asvg:svgBlip xmlns:asvg="http://schemas.microsoft.com/office/drawing/2016/SVG/main" r:embed="rId83"/>
              </a:ext>
            </a:extLst>
          </a:blip>
          <a:stretch>
            <a:fillRect/>
          </a:stretch>
        </p:blipFill>
        <p:spPr>
          <a:xfrm>
            <a:off x="5929642" y="4727620"/>
            <a:ext cx="520067" cy="520066"/>
          </a:xfrm>
          <a:prstGeom prst="rect">
            <a:avLst/>
          </a:prstGeom>
        </p:spPr>
      </p:pic>
      <p:pic>
        <p:nvPicPr>
          <p:cNvPr id="47" name="Graphic 46">
            <a:extLst>
              <a:ext uri="{FF2B5EF4-FFF2-40B4-BE49-F238E27FC236}">
                <a16:creationId xmlns:a16="http://schemas.microsoft.com/office/drawing/2014/main" id="{20F98695-760C-4C06-8788-380DD214A5F3}"/>
              </a:ext>
              <a:ext uri="{C183D7F6-B498-43B3-948B-1728B52AA6E4}">
                <adec:decorative xmlns:adec="http://schemas.microsoft.com/office/drawing/2017/decorative" val="1"/>
              </a:ext>
            </a:extLst>
          </p:cNvPr>
          <p:cNvPicPr>
            <a:picLocks noChangeAspect="1"/>
          </p:cNvPicPr>
          <p:nvPr/>
        </p:nvPicPr>
        <p:blipFill>
          <a:blip r:embed="rId84">
            <a:extLst>
              <a:ext uri="{28A0092B-C50C-407E-A947-70E740481C1C}">
                <a14:useLocalDpi xmlns:a14="http://schemas.microsoft.com/office/drawing/2010/main" val="0"/>
              </a:ext>
              <a:ext uri="{96DAC541-7B7A-43D3-8B79-37D633B846F1}">
                <asvg:svgBlip xmlns:asvg="http://schemas.microsoft.com/office/drawing/2016/SVG/main" r:embed="rId85"/>
              </a:ext>
            </a:extLst>
          </a:blip>
          <a:stretch>
            <a:fillRect/>
          </a:stretch>
        </p:blipFill>
        <p:spPr>
          <a:xfrm>
            <a:off x="5238113" y="4738233"/>
            <a:ext cx="530680" cy="498840"/>
          </a:xfrm>
          <a:prstGeom prst="rect">
            <a:avLst/>
          </a:prstGeom>
        </p:spPr>
      </p:pic>
      <p:pic>
        <p:nvPicPr>
          <p:cNvPr id="48" name="Graphic 47">
            <a:extLst>
              <a:ext uri="{FF2B5EF4-FFF2-40B4-BE49-F238E27FC236}">
                <a16:creationId xmlns:a16="http://schemas.microsoft.com/office/drawing/2014/main" id="{155AE4BD-7DA3-45AC-ADE7-F8A25C61CEEA}"/>
              </a:ext>
              <a:ext uri="{C183D7F6-B498-43B3-948B-1728B52AA6E4}">
                <adec:decorative xmlns:adec="http://schemas.microsoft.com/office/drawing/2017/decorative" val="1"/>
              </a:ext>
            </a:extLst>
          </p:cNvPr>
          <p:cNvPicPr>
            <a:picLocks noChangeAspect="1"/>
          </p:cNvPicPr>
          <p:nvPr/>
        </p:nvPicPr>
        <p:blipFill>
          <a:blip r:embed="rId86">
            <a:extLst>
              <a:ext uri="{28A0092B-C50C-407E-A947-70E740481C1C}">
                <a14:useLocalDpi xmlns:a14="http://schemas.microsoft.com/office/drawing/2010/main" val="0"/>
              </a:ext>
              <a:ext uri="{96DAC541-7B7A-43D3-8B79-37D633B846F1}">
                <asvg:svgBlip xmlns:asvg="http://schemas.microsoft.com/office/drawing/2016/SVG/main" r:embed="rId87"/>
              </a:ext>
            </a:extLst>
          </a:blip>
          <a:stretch>
            <a:fillRect/>
          </a:stretch>
        </p:blipFill>
        <p:spPr>
          <a:xfrm>
            <a:off x="4579862" y="4722314"/>
            <a:ext cx="530680" cy="530679"/>
          </a:xfrm>
          <a:prstGeom prst="rect">
            <a:avLst/>
          </a:prstGeom>
        </p:spPr>
      </p:pic>
      <p:pic>
        <p:nvPicPr>
          <p:cNvPr id="49" name="Graphic 48">
            <a:extLst>
              <a:ext uri="{FF2B5EF4-FFF2-40B4-BE49-F238E27FC236}">
                <a16:creationId xmlns:a16="http://schemas.microsoft.com/office/drawing/2014/main" id="{0C1FC500-962D-4113-AFFD-A829B5464F16}"/>
              </a:ext>
              <a:ext uri="{C183D7F6-B498-43B3-948B-1728B52AA6E4}">
                <adec:decorative xmlns:adec="http://schemas.microsoft.com/office/drawing/2017/decorative" val="1"/>
              </a:ext>
            </a:extLst>
          </p:cNvPr>
          <p:cNvPicPr>
            <a:picLocks noChangeAspect="1"/>
          </p:cNvPicPr>
          <p:nvPr/>
        </p:nvPicPr>
        <p:blipFill>
          <a:blip r:embed="rId88">
            <a:extLst>
              <a:ext uri="{28A0092B-C50C-407E-A947-70E740481C1C}">
                <a14:useLocalDpi xmlns:a14="http://schemas.microsoft.com/office/drawing/2010/main" val="0"/>
              </a:ext>
              <a:ext uri="{96DAC541-7B7A-43D3-8B79-37D633B846F1}">
                <asvg:svgBlip xmlns:asvg="http://schemas.microsoft.com/office/drawing/2016/SVG/main" r:embed="rId89"/>
              </a:ext>
            </a:extLst>
          </a:blip>
          <a:stretch>
            <a:fillRect/>
          </a:stretch>
        </p:blipFill>
        <p:spPr>
          <a:xfrm>
            <a:off x="3291177" y="4727620"/>
            <a:ext cx="530680" cy="520066"/>
          </a:xfrm>
          <a:prstGeom prst="rect">
            <a:avLst/>
          </a:prstGeom>
        </p:spPr>
      </p:pic>
      <p:grpSp>
        <p:nvGrpSpPr>
          <p:cNvPr id="50" name="Group 49">
            <a:extLst>
              <a:ext uri="{FF2B5EF4-FFF2-40B4-BE49-F238E27FC236}">
                <a16:creationId xmlns:a16="http://schemas.microsoft.com/office/drawing/2014/main" id="{248D6A2C-727D-4EF1-89B5-4A53B01A9B00}"/>
              </a:ext>
              <a:ext uri="{C183D7F6-B498-43B3-948B-1728B52AA6E4}">
                <adec:decorative xmlns:adec="http://schemas.microsoft.com/office/drawing/2017/decorative" val="1"/>
              </a:ext>
            </a:extLst>
          </p:cNvPr>
          <p:cNvGrpSpPr/>
          <p:nvPr/>
        </p:nvGrpSpPr>
        <p:grpSpPr>
          <a:xfrm>
            <a:off x="2593592" y="4754154"/>
            <a:ext cx="530680" cy="466998"/>
            <a:chOff x="5314057" y="4901549"/>
            <a:chExt cx="878358" cy="772955"/>
          </a:xfrm>
        </p:grpSpPr>
        <p:pic>
          <p:nvPicPr>
            <p:cNvPr id="51" name="Graphic 50">
              <a:extLst>
                <a:ext uri="{FF2B5EF4-FFF2-40B4-BE49-F238E27FC236}">
                  <a16:creationId xmlns:a16="http://schemas.microsoft.com/office/drawing/2014/main" id="{7DE42343-13B3-4214-BCAB-9F4A7E292A73}"/>
                </a:ext>
              </a:extLst>
            </p:cNvPr>
            <p:cNvPicPr>
              <a:picLocks noChangeAspect="1"/>
            </p:cNvPicPr>
            <p:nvPr/>
          </p:nvPicPr>
          <p:blipFill>
            <a:blip r:embed="rId90">
              <a:extLst>
                <a:ext uri="{28A0092B-C50C-407E-A947-70E740481C1C}">
                  <a14:useLocalDpi xmlns:a14="http://schemas.microsoft.com/office/drawing/2010/main" val="0"/>
                </a:ext>
                <a:ext uri="{96DAC541-7B7A-43D3-8B79-37D633B846F1}">
                  <asvg:svgBlip xmlns:asvg="http://schemas.microsoft.com/office/drawing/2016/SVG/main" r:embed="rId91"/>
                </a:ext>
              </a:extLst>
            </a:blip>
            <a:stretch>
              <a:fillRect/>
            </a:stretch>
          </p:blipFill>
          <p:spPr>
            <a:xfrm>
              <a:off x="5448344" y="5103571"/>
              <a:ext cx="649985" cy="368910"/>
            </a:xfrm>
            <a:prstGeom prst="rect">
              <a:avLst/>
            </a:prstGeom>
          </p:spPr>
        </p:pic>
        <p:pic>
          <p:nvPicPr>
            <p:cNvPr id="52" name="Graphic 51">
              <a:extLst>
                <a:ext uri="{FF2B5EF4-FFF2-40B4-BE49-F238E27FC236}">
                  <a16:creationId xmlns:a16="http://schemas.microsoft.com/office/drawing/2014/main" id="{F4644FD5-48CD-43AA-B61C-00621BACA61E}"/>
                </a:ext>
              </a:extLst>
            </p:cNvPr>
            <p:cNvPicPr>
              <a:picLocks noChangeAspect="1"/>
            </p:cNvPicPr>
            <p:nvPr/>
          </p:nvPicPr>
          <p:blipFill>
            <a:blip r:embed="rId92">
              <a:extLst>
                <a:ext uri="{28A0092B-C50C-407E-A947-70E740481C1C}">
                  <a14:useLocalDpi xmlns:a14="http://schemas.microsoft.com/office/drawing/2010/main" val="0"/>
                </a:ext>
                <a:ext uri="{96DAC541-7B7A-43D3-8B79-37D633B846F1}">
                  <asvg:svgBlip xmlns:asvg="http://schemas.microsoft.com/office/drawing/2016/SVG/main" r:embed="rId93"/>
                </a:ext>
              </a:extLst>
            </a:blip>
            <a:stretch>
              <a:fillRect/>
            </a:stretch>
          </p:blipFill>
          <p:spPr>
            <a:xfrm>
              <a:off x="5314057" y="4901549"/>
              <a:ext cx="878358" cy="772955"/>
            </a:xfrm>
            <a:prstGeom prst="rect">
              <a:avLst/>
            </a:prstGeom>
          </p:spPr>
        </p:pic>
      </p:grpSp>
      <p:pic>
        <p:nvPicPr>
          <p:cNvPr id="53" name="Graphic 52">
            <a:extLst>
              <a:ext uri="{FF2B5EF4-FFF2-40B4-BE49-F238E27FC236}">
                <a16:creationId xmlns:a16="http://schemas.microsoft.com/office/drawing/2014/main" id="{7E783EA2-B812-458F-93DB-AE3220918447}"/>
              </a:ext>
              <a:ext uri="{C183D7F6-B498-43B3-948B-1728B52AA6E4}">
                <adec:decorative xmlns:adec="http://schemas.microsoft.com/office/drawing/2017/decorative" val="1"/>
              </a:ext>
            </a:extLst>
          </p:cNvPr>
          <p:cNvPicPr>
            <a:picLocks noChangeAspect="1"/>
          </p:cNvPicPr>
          <p:nvPr/>
        </p:nvPicPr>
        <p:blipFill>
          <a:blip r:embed="rId94">
            <a:extLst>
              <a:ext uri="{28A0092B-C50C-407E-A947-70E740481C1C}">
                <a14:useLocalDpi xmlns:a14="http://schemas.microsoft.com/office/drawing/2010/main" val="0"/>
              </a:ext>
              <a:ext uri="{96DAC541-7B7A-43D3-8B79-37D633B846F1}">
                <asvg:svgBlip xmlns:asvg="http://schemas.microsoft.com/office/drawing/2016/SVG/main" r:embed="rId95"/>
              </a:ext>
            </a:extLst>
          </a:blip>
          <a:stretch>
            <a:fillRect/>
          </a:stretch>
        </p:blipFill>
        <p:spPr>
          <a:xfrm>
            <a:off x="1912295" y="4722314"/>
            <a:ext cx="509453" cy="530679"/>
          </a:xfrm>
          <a:prstGeom prst="rect">
            <a:avLst/>
          </a:prstGeom>
        </p:spPr>
      </p:pic>
      <p:pic>
        <p:nvPicPr>
          <p:cNvPr id="54" name="Graphic 53">
            <a:extLst>
              <a:ext uri="{FF2B5EF4-FFF2-40B4-BE49-F238E27FC236}">
                <a16:creationId xmlns:a16="http://schemas.microsoft.com/office/drawing/2014/main" id="{B411C315-DDDC-447F-996D-D3E2BD650555}"/>
              </a:ext>
              <a:ext uri="{C183D7F6-B498-43B3-948B-1728B52AA6E4}">
                <adec:decorative xmlns:adec="http://schemas.microsoft.com/office/drawing/2017/decorative" val="1"/>
              </a:ext>
            </a:extLst>
          </p:cNvPr>
          <p:cNvPicPr>
            <a:picLocks noChangeAspect="1"/>
          </p:cNvPicPr>
          <p:nvPr/>
        </p:nvPicPr>
        <p:blipFill>
          <a:blip r:embed="rId96">
            <a:extLst>
              <a:ext uri="{28A0092B-C50C-407E-A947-70E740481C1C}">
                <a14:useLocalDpi xmlns:a14="http://schemas.microsoft.com/office/drawing/2010/main" val="0"/>
              </a:ext>
              <a:ext uri="{96DAC541-7B7A-43D3-8B79-37D633B846F1}">
                <asvg:svgBlip xmlns:asvg="http://schemas.microsoft.com/office/drawing/2016/SVG/main" r:embed="rId97"/>
              </a:ext>
            </a:extLst>
          </a:blip>
          <a:stretch>
            <a:fillRect/>
          </a:stretch>
        </p:blipFill>
        <p:spPr>
          <a:xfrm>
            <a:off x="1239411" y="4722314"/>
            <a:ext cx="530680" cy="530679"/>
          </a:xfrm>
          <a:prstGeom prst="rect">
            <a:avLst/>
          </a:prstGeom>
        </p:spPr>
      </p:pic>
      <p:pic>
        <p:nvPicPr>
          <p:cNvPr id="55" name="Graphic 54">
            <a:extLst>
              <a:ext uri="{FF2B5EF4-FFF2-40B4-BE49-F238E27FC236}">
                <a16:creationId xmlns:a16="http://schemas.microsoft.com/office/drawing/2014/main" id="{96A54F6D-DFC3-4AC3-AE69-A67D8C0CE810}"/>
              </a:ext>
              <a:ext uri="{C183D7F6-B498-43B3-948B-1728B52AA6E4}">
                <adec:decorative xmlns:adec="http://schemas.microsoft.com/office/drawing/2017/decorative" val="1"/>
              </a:ext>
            </a:extLst>
          </p:cNvPr>
          <p:cNvPicPr>
            <a:picLocks noChangeAspect="1"/>
          </p:cNvPicPr>
          <p:nvPr/>
        </p:nvPicPr>
        <p:blipFill>
          <a:blip r:embed="rId98">
            <a:extLst>
              <a:ext uri="{28A0092B-C50C-407E-A947-70E740481C1C}">
                <a14:useLocalDpi xmlns:a14="http://schemas.microsoft.com/office/drawing/2010/main" val="0"/>
              </a:ext>
              <a:ext uri="{96DAC541-7B7A-43D3-8B79-37D633B846F1}">
                <asvg:svgBlip xmlns:asvg="http://schemas.microsoft.com/office/drawing/2016/SVG/main" r:embed="rId99"/>
              </a:ext>
            </a:extLst>
          </a:blip>
          <a:stretch>
            <a:fillRect/>
          </a:stretch>
        </p:blipFill>
        <p:spPr>
          <a:xfrm>
            <a:off x="533399" y="4722314"/>
            <a:ext cx="530680" cy="530679"/>
          </a:xfrm>
          <a:prstGeom prst="rect">
            <a:avLst/>
          </a:prstGeom>
        </p:spPr>
      </p:pic>
      <p:pic>
        <p:nvPicPr>
          <p:cNvPr id="56" name="Graphic 55">
            <a:extLst>
              <a:ext uri="{FF2B5EF4-FFF2-40B4-BE49-F238E27FC236}">
                <a16:creationId xmlns:a16="http://schemas.microsoft.com/office/drawing/2014/main" id="{9384A32A-864E-400E-9476-BC006172470C}"/>
              </a:ext>
              <a:ext uri="{C183D7F6-B498-43B3-948B-1728B52AA6E4}">
                <adec:decorative xmlns:adec="http://schemas.microsoft.com/office/drawing/2017/decorative" val="1"/>
              </a:ext>
            </a:extLst>
          </p:cNvPr>
          <p:cNvPicPr>
            <a:picLocks noChangeAspect="1"/>
          </p:cNvPicPr>
          <p:nvPr/>
        </p:nvPicPr>
        <p:blipFill>
          <a:blip r:embed="rId100">
            <a:extLst>
              <a:ext uri="{28A0092B-C50C-407E-A947-70E740481C1C}">
                <a14:useLocalDpi xmlns:a14="http://schemas.microsoft.com/office/drawing/2010/main" val="0"/>
              </a:ext>
              <a:ext uri="{96DAC541-7B7A-43D3-8B79-37D633B846F1}">
                <asvg:svgBlip xmlns:asvg="http://schemas.microsoft.com/office/drawing/2016/SVG/main" r:embed="rId101"/>
              </a:ext>
            </a:extLst>
          </a:blip>
          <a:stretch>
            <a:fillRect/>
          </a:stretch>
        </p:blipFill>
        <p:spPr>
          <a:xfrm>
            <a:off x="4579862" y="3978876"/>
            <a:ext cx="530681" cy="413930"/>
          </a:xfrm>
          <a:prstGeom prst="rect">
            <a:avLst/>
          </a:prstGeom>
        </p:spPr>
      </p:pic>
      <p:pic>
        <p:nvPicPr>
          <p:cNvPr id="57" name="Graphic 56">
            <a:extLst>
              <a:ext uri="{FF2B5EF4-FFF2-40B4-BE49-F238E27FC236}">
                <a16:creationId xmlns:a16="http://schemas.microsoft.com/office/drawing/2014/main" id="{B3CDE890-5314-4479-A3AD-D78D20B170BE}"/>
              </a:ext>
              <a:ext uri="{C183D7F6-B498-43B3-948B-1728B52AA6E4}">
                <adec:decorative xmlns:adec="http://schemas.microsoft.com/office/drawing/2017/decorative" val="1"/>
              </a:ext>
            </a:extLst>
          </p:cNvPr>
          <p:cNvPicPr>
            <a:picLocks noChangeAspect="1"/>
          </p:cNvPicPr>
          <p:nvPr/>
        </p:nvPicPr>
        <p:blipFill>
          <a:blip r:embed="rId102">
            <a:extLst>
              <a:ext uri="{28A0092B-C50C-407E-A947-70E740481C1C}">
                <a14:useLocalDpi xmlns:a14="http://schemas.microsoft.com/office/drawing/2010/main" val="0"/>
              </a:ext>
              <a:ext uri="{96DAC541-7B7A-43D3-8B79-37D633B846F1}">
                <asvg:svgBlip xmlns:asvg="http://schemas.microsoft.com/office/drawing/2016/SVG/main" r:embed="rId103"/>
              </a:ext>
            </a:extLst>
          </a:blip>
          <a:stretch>
            <a:fillRect/>
          </a:stretch>
        </p:blipFill>
        <p:spPr>
          <a:xfrm>
            <a:off x="8020171" y="4722314"/>
            <a:ext cx="445772" cy="530679"/>
          </a:xfrm>
          <a:prstGeom prst="rect">
            <a:avLst/>
          </a:prstGeom>
        </p:spPr>
      </p:pic>
      <p:pic>
        <p:nvPicPr>
          <p:cNvPr id="58" name="Graphic 57">
            <a:extLst>
              <a:ext uri="{FF2B5EF4-FFF2-40B4-BE49-F238E27FC236}">
                <a16:creationId xmlns:a16="http://schemas.microsoft.com/office/drawing/2014/main" id="{BCC26528-CF8F-4124-B982-255913581136}"/>
              </a:ext>
              <a:ext uri="{C183D7F6-B498-43B3-948B-1728B52AA6E4}">
                <adec:decorative xmlns:adec="http://schemas.microsoft.com/office/drawing/2017/decorative" val="1"/>
              </a:ext>
            </a:extLst>
          </p:cNvPr>
          <p:cNvPicPr>
            <a:picLocks noChangeAspect="1"/>
          </p:cNvPicPr>
          <p:nvPr/>
        </p:nvPicPr>
        <p:blipFill>
          <a:blip r:embed="rId104">
            <a:extLst>
              <a:ext uri="{28A0092B-C50C-407E-A947-70E740481C1C}">
                <a14:useLocalDpi xmlns:a14="http://schemas.microsoft.com/office/drawing/2010/main" val="0"/>
              </a:ext>
              <a:ext uri="{96DAC541-7B7A-43D3-8B79-37D633B846F1}">
                <asvg:svgBlip xmlns:asvg="http://schemas.microsoft.com/office/drawing/2016/SVG/main" r:embed="rId105"/>
              </a:ext>
            </a:extLst>
          </a:blip>
          <a:stretch>
            <a:fillRect/>
          </a:stretch>
        </p:blipFill>
        <p:spPr>
          <a:xfrm>
            <a:off x="7289296" y="3920501"/>
            <a:ext cx="445772" cy="530679"/>
          </a:xfrm>
          <a:prstGeom prst="rect">
            <a:avLst/>
          </a:prstGeom>
        </p:spPr>
      </p:pic>
      <p:pic>
        <p:nvPicPr>
          <p:cNvPr id="59" name="Graphic 58">
            <a:extLst>
              <a:ext uri="{FF2B5EF4-FFF2-40B4-BE49-F238E27FC236}">
                <a16:creationId xmlns:a16="http://schemas.microsoft.com/office/drawing/2014/main" id="{111E893F-3E6F-4FDE-AA47-08D32444E99A}"/>
              </a:ext>
              <a:ext uri="{C183D7F6-B498-43B3-948B-1728B52AA6E4}">
                <adec:decorative xmlns:adec="http://schemas.microsoft.com/office/drawing/2017/decorative" val="1"/>
              </a:ext>
            </a:extLst>
          </p:cNvPr>
          <p:cNvPicPr>
            <a:picLocks noChangeAspect="1"/>
          </p:cNvPicPr>
          <p:nvPr/>
        </p:nvPicPr>
        <p:blipFill>
          <a:blip r:embed="rId106">
            <a:extLst>
              <a:ext uri="{28A0092B-C50C-407E-A947-70E740481C1C}">
                <a14:useLocalDpi xmlns:a14="http://schemas.microsoft.com/office/drawing/2010/main" val="0"/>
              </a:ext>
              <a:ext uri="{96DAC541-7B7A-43D3-8B79-37D633B846F1}">
                <asvg:svgBlip xmlns:asvg="http://schemas.microsoft.com/office/drawing/2016/SVG/main" r:embed="rId107"/>
              </a:ext>
            </a:extLst>
          </a:blip>
          <a:stretch>
            <a:fillRect/>
          </a:stretch>
        </p:blipFill>
        <p:spPr>
          <a:xfrm>
            <a:off x="6676453" y="3920500"/>
            <a:ext cx="371477" cy="530680"/>
          </a:xfrm>
          <a:prstGeom prst="rect">
            <a:avLst/>
          </a:prstGeom>
        </p:spPr>
      </p:pic>
      <p:pic>
        <p:nvPicPr>
          <p:cNvPr id="60" name="Graphic 59">
            <a:extLst>
              <a:ext uri="{FF2B5EF4-FFF2-40B4-BE49-F238E27FC236}">
                <a16:creationId xmlns:a16="http://schemas.microsoft.com/office/drawing/2014/main" id="{E2AFA6FA-F581-40D6-9068-EB5EC08509E2}"/>
              </a:ext>
              <a:ext uri="{C183D7F6-B498-43B3-948B-1728B52AA6E4}">
                <adec:decorative xmlns:adec="http://schemas.microsoft.com/office/drawing/2017/decorative" val="1"/>
              </a:ext>
            </a:extLst>
          </p:cNvPr>
          <p:cNvPicPr>
            <a:picLocks noChangeAspect="1"/>
          </p:cNvPicPr>
          <p:nvPr/>
        </p:nvPicPr>
        <p:blipFill>
          <a:blip r:embed="rId108">
            <a:extLst>
              <a:ext uri="{28A0092B-C50C-407E-A947-70E740481C1C}">
                <a14:useLocalDpi xmlns:a14="http://schemas.microsoft.com/office/drawing/2010/main" val="0"/>
              </a:ext>
              <a:ext uri="{96DAC541-7B7A-43D3-8B79-37D633B846F1}">
                <asvg:svgBlip xmlns:asvg="http://schemas.microsoft.com/office/drawing/2016/SVG/main" r:embed="rId109"/>
              </a:ext>
            </a:extLst>
          </a:blip>
          <a:stretch>
            <a:fillRect/>
          </a:stretch>
        </p:blipFill>
        <p:spPr>
          <a:xfrm>
            <a:off x="6025164" y="3931114"/>
            <a:ext cx="329021" cy="509453"/>
          </a:xfrm>
          <a:prstGeom prst="rect">
            <a:avLst/>
          </a:prstGeom>
        </p:spPr>
      </p:pic>
      <p:pic>
        <p:nvPicPr>
          <p:cNvPr id="61" name="Graphic 60">
            <a:extLst>
              <a:ext uri="{FF2B5EF4-FFF2-40B4-BE49-F238E27FC236}">
                <a16:creationId xmlns:a16="http://schemas.microsoft.com/office/drawing/2014/main" id="{23F1E81D-AA32-48FE-BC29-191310C475FC}"/>
              </a:ext>
              <a:ext uri="{C183D7F6-B498-43B3-948B-1728B52AA6E4}">
                <adec:decorative xmlns:adec="http://schemas.microsoft.com/office/drawing/2017/decorative" val="1"/>
              </a:ext>
            </a:extLst>
          </p:cNvPr>
          <p:cNvPicPr>
            <a:picLocks noChangeAspect="1"/>
          </p:cNvPicPr>
          <p:nvPr/>
        </p:nvPicPr>
        <p:blipFill>
          <a:blip r:embed="rId110">
            <a:extLst>
              <a:ext uri="{28A0092B-C50C-407E-A947-70E740481C1C}">
                <a14:useLocalDpi xmlns:a14="http://schemas.microsoft.com/office/drawing/2010/main" val="0"/>
              </a:ext>
              <a:ext uri="{96DAC541-7B7A-43D3-8B79-37D633B846F1}">
                <asvg:svgBlip xmlns:asvg="http://schemas.microsoft.com/office/drawing/2016/SVG/main" r:embed="rId111"/>
              </a:ext>
            </a:extLst>
          </a:blip>
          <a:stretch>
            <a:fillRect/>
          </a:stretch>
        </p:blipFill>
        <p:spPr>
          <a:xfrm>
            <a:off x="3307097" y="3920500"/>
            <a:ext cx="498840" cy="530680"/>
          </a:xfrm>
          <a:prstGeom prst="rect">
            <a:avLst/>
          </a:prstGeom>
        </p:spPr>
      </p:pic>
      <p:pic>
        <p:nvPicPr>
          <p:cNvPr id="62" name="Graphic 61">
            <a:extLst>
              <a:ext uri="{FF2B5EF4-FFF2-40B4-BE49-F238E27FC236}">
                <a16:creationId xmlns:a16="http://schemas.microsoft.com/office/drawing/2014/main" id="{EDB1C865-405B-4A58-8201-9B2F8EE538E7}"/>
              </a:ext>
              <a:ext uri="{C183D7F6-B498-43B3-948B-1728B52AA6E4}">
                <adec:decorative xmlns:adec="http://schemas.microsoft.com/office/drawing/2017/decorative" val="1"/>
              </a:ext>
            </a:extLst>
          </p:cNvPr>
          <p:cNvPicPr>
            <a:picLocks noChangeAspect="1"/>
          </p:cNvPicPr>
          <p:nvPr/>
        </p:nvPicPr>
        <p:blipFill>
          <a:blip r:embed="rId112">
            <a:extLst>
              <a:ext uri="{28A0092B-C50C-407E-A947-70E740481C1C}">
                <a14:useLocalDpi xmlns:a14="http://schemas.microsoft.com/office/drawing/2010/main" val="0"/>
              </a:ext>
              <a:ext uri="{96DAC541-7B7A-43D3-8B79-37D633B846F1}">
                <asvg:svgBlip xmlns:asvg="http://schemas.microsoft.com/office/drawing/2016/SVG/main" r:embed="rId113"/>
              </a:ext>
            </a:extLst>
          </a:blip>
          <a:stretch>
            <a:fillRect/>
          </a:stretch>
        </p:blipFill>
        <p:spPr>
          <a:xfrm>
            <a:off x="2593592" y="3920501"/>
            <a:ext cx="530680" cy="530679"/>
          </a:xfrm>
          <a:prstGeom prst="rect">
            <a:avLst/>
          </a:prstGeom>
        </p:spPr>
      </p:pic>
      <p:pic>
        <p:nvPicPr>
          <p:cNvPr id="63" name="Graphic 62">
            <a:extLst>
              <a:ext uri="{FF2B5EF4-FFF2-40B4-BE49-F238E27FC236}">
                <a16:creationId xmlns:a16="http://schemas.microsoft.com/office/drawing/2014/main" id="{B5D7E276-B49E-44DB-9468-04DF6ED36C2D}"/>
              </a:ext>
              <a:ext uri="{C183D7F6-B498-43B3-948B-1728B52AA6E4}">
                <adec:decorative xmlns:adec="http://schemas.microsoft.com/office/drawing/2017/decorative" val="1"/>
              </a:ext>
            </a:extLst>
          </p:cNvPr>
          <p:cNvPicPr>
            <a:picLocks noChangeAspect="1"/>
          </p:cNvPicPr>
          <p:nvPr/>
        </p:nvPicPr>
        <p:blipFill>
          <a:blip r:embed="rId114">
            <a:extLst>
              <a:ext uri="{28A0092B-C50C-407E-A947-70E740481C1C}">
                <a14:useLocalDpi xmlns:a14="http://schemas.microsoft.com/office/drawing/2010/main" val="0"/>
              </a:ext>
              <a:ext uri="{96DAC541-7B7A-43D3-8B79-37D633B846F1}">
                <asvg:svgBlip xmlns:asvg="http://schemas.microsoft.com/office/drawing/2016/SVG/main" r:embed="rId115"/>
              </a:ext>
            </a:extLst>
          </a:blip>
          <a:stretch>
            <a:fillRect/>
          </a:stretch>
        </p:blipFill>
        <p:spPr>
          <a:xfrm>
            <a:off x="1960056" y="3920501"/>
            <a:ext cx="413929" cy="530679"/>
          </a:xfrm>
          <a:prstGeom prst="rect">
            <a:avLst/>
          </a:prstGeom>
        </p:spPr>
      </p:pic>
      <p:pic>
        <p:nvPicPr>
          <p:cNvPr id="64" name="Graphic 63">
            <a:extLst>
              <a:ext uri="{FF2B5EF4-FFF2-40B4-BE49-F238E27FC236}">
                <a16:creationId xmlns:a16="http://schemas.microsoft.com/office/drawing/2014/main" id="{2DF97815-D766-4933-8E43-B71A79D03CB3}"/>
              </a:ext>
              <a:ext uri="{C183D7F6-B498-43B3-948B-1728B52AA6E4}">
                <adec:decorative xmlns:adec="http://schemas.microsoft.com/office/drawing/2017/decorative" val="1"/>
              </a:ext>
            </a:extLst>
          </p:cNvPr>
          <p:cNvPicPr>
            <a:picLocks noChangeAspect="1"/>
          </p:cNvPicPr>
          <p:nvPr/>
        </p:nvPicPr>
        <p:blipFill>
          <a:blip r:embed="rId116">
            <a:extLst>
              <a:ext uri="{28A0092B-C50C-407E-A947-70E740481C1C}">
                <a14:useLocalDpi xmlns:a14="http://schemas.microsoft.com/office/drawing/2010/main" val="0"/>
              </a:ext>
              <a:ext uri="{96DAC541-7B7A-43D3-8B79-37D633B846F1}">
                <asvg:svgBlip xmlns:asvg="http://schemas.microsoft.com/office/drawing/2016/SVG/main" r:embed="rId117"/>
              </a:ext>
            </a:extLst>
          </a:blip>
          <a:stretch>
            <a:fillRect/>
          </a:stretch>
        </p:blipFill>
        <p:spPr>
          <a:xfrm>
            <a:off x="7977717" y="3968263"/>
            <a:ext cx="530679" cy="435157"/>
          </a:xfrm>
          <a:prstGeom prst="rect">
            <a:avLst/>
          </a:prstGeom>
        </p:spPr>
      </p:pic>
      <p:pic>
        <p:nvPicPr>
          <p:cNvPr id="65" name="Graphic 64">
            <a:extLst>
              <a:ext uri="{FF2B5EF4-FFF2-40B4-BE49-F238E27FC236}">
                <a16:creationId xmlns:a16="http://schemas.microsoft.com/office/drawing/2014/main" id="{39BF9DC5-EA7D-402E-AA4D-2D8FC2957267}"/>
              </a:ext>
              <a:ext uri="{C183D7F6-B498-43B3-948B-1728B52AA6E4}">
                <adec:decorative xmlns:adec="http://schemas.microsoft.com/office/drawing/2017/decorative" val="1"/>
              </a:ext>
            </a:extLst>
          </p:cNvPr>
          <p:cNvPicPr>
            <a:picLocks noChangeAspect="1"/>
          </p:cNvPicPr>
          <p:nvPr/>
        </p:nvPicPr>
        <p:blipFill>
          <a:blip r:embed="rId118">
            <a:extLst>
              <a:ext uri="{28A0092B-C50C-407E-A947-70E740481C1C}">
                <a14:useLocalDpi xmlns:a14="http://schemas.microsoft.com/office/drawing/2010/main" val="0"/>
              </a:ext>
              <a:ext uri="{96DAC541-7B7A-43D3-8B79-37D633B846F1}">
                <asvg:svgBlip xmlns:asvg="http://schemas.microsoft.com/office/drawing/2016/SVG/main" r:embed="rId119"/>
              </a:ext>
            </a:extLst>
          </a:blip>
          <a:stretch>
            <a:fillRect/>
          </a:stretch>
        </p:blipFill>
        <p:spPr>
          <a:xfrm>
            <a:off x="533399" y="3962955"/>
            <a:ext cx="530679" cy="445771"/>
          </a:xfrm>
          <a:prstGeom prst="rect">
            <a:avLst/>
          </a:prstGeom>
        </p:spPr>
      </p:pic>
      <p:pic>
        <p:nvPicPr>
          <p:cNvPr id="66" name="Graphic 65">
            <a:extLst>
              <a:ext uri="{FF2B5EF4-FFF2-40B4-BE49-F238E27FC236}">
                <a16:creationId xmlns:a16="http://schemas.microsoft.com/office/drawing/2014/main" id="{04F6FEA6-DF84-42B7-8B2D-3C5F9399C398}"/>
              </a:ext>
              <a:ext uri="{C183D7F6-B498-43B3-948B-1728B52AA6E4}">
                <adec:decorative xmlns:adec="http://schemas.microsoft.com/office/drawing/2017/decorative" val="1"/>
              </a:ext>
            </a:extLst>
          </p:cNvPr>
          <p:cNvPicPr>
            <a:picLocks noChangeAspect="1"/>
          </p:cNvPicPr>
          <p:nvPr/>
        </p:nvPicPr>
        <p:blipFill>
          <a:blip r:embed="rId120">
            <a:extLst>
              <a:ext uri="{28A0092B-C50C-407E-A947-70E740481C1C}">
                <a14:useLocalDpi xmlns:a14="http://schemas.microsoft.com/office/drawing/2010/main" val="0"/>
              </a:ext>
              <a:ext uri="{96DAC541-7B7A-43D3-8B79-37D633B846F1}">
                <asvg:svgBlip xmlns:asvg="http://schemas.microsoft.com/office/drawing/2016/SVG/main" r:embed="rId121"/>
              </a:ext>
            </a:extLst>
          </a:blip>
          <a:stretch>
            <a:fillRect/>
          </a:stretch>
        </p:blipFill>
        <p:spPr>
          <a:xfrm>
            <a:off x="1239411" y="3920501"/>
            <a:ext cx="530680" cy="530679"/>
          </a:xfrm>
          <a:prstGeom prst="rect">
            <a:avLst/>
          </a:prstGeom>
        </p:spPr>
      </p:pic>
      <p:pic>
        <p:nvPicPr>
          <p:cNvPr id="67" name="Graphic 66">
            <a:extLst>
              <a:ext uri="{FF2B5EF4-FFF2-40B4-BE49-F238E27FC236}">
                <a16:creationId xmlns:a16="http://schemas.microsoft.com/office/drawing/2014/main" id="{64B4A6D0-72EE-404F-86C9-C02134A04C26}"/>
              </a:ext>
              <a:ext uri="{C183D7F6-B498-43B3-948B-1728B52AA6E4}">
                <adec:decorative xmlns:adec="http://schemas.microsoft.com/office/drawing/2017/decorative" val="1"/>
              </a:ext>
            </a:extLst>
          </p:cNvPr>
          <p:cNvPicPr>
            <a:picLocks noChangeAspect="1"/>
          </p:cNvPicPr>
          <p:nvPr/>
        </p:nvPicPr>
        <p:blipFill>
          <a:blip r:embed="rId122">
            <a:extLst>
              <a:ext uri="{28A0092B-C50C-407E-A947-70E740481C1C}">
                <a14:useLocalDpi xmlns:a14="http://schemas.microsoft.com/office/drawing/2010/main" val="0"/>
              </a:ext>
              <a:ext uri="{96DAC541-7B7A-43D3-8B79-37D633B846F1}">
                <asvg:svgBlip xmlns:asvg="http://schemas.microsoft.com/office/drawing/2016/SVG/main" r:embed="rId123"/>
              </a:ext>
            </a:extLst>
          </a:blip>
          <a:stretch>
            <a:fillRect/>
          </a:stretch>
        </p:blipFill>
        <p:spPr>
          <a:xfrm>
            <a:off x="7998944" y="3201486"/>
            <a:ext cx="488226" cy="488226"/>
          </a:xfrm>
          <a:prstGeom prst="rect">
            <a:avLst/>
          </a:prstGeom>
        </p:spPr>
      </p:pic>
      <p:pic>
        <p:nvPicPr>
          <p:cNvPr id="68" name="Graphic 67">
            <a:extLst>
              <a:ext uri="{FF2B5EF4-FFF2-40B4-BE49-F238E27FC236}">
                <a16:creationId xmlns:a16="http://schemas.microsoft.com/office/drawing/2014/main" id="{B2E903CB-0736-4A25-951F-87EEE71493E4}"/>
              </a:ext>
              <a:ext uri="{C183D7F6-B498-43B3-948B-1728B52AA6E4}">
                <adec:decorative xmlns:adec="http://schemas.microsoft.com/office/drawing/2017/decorative" val="1"/>
              </a:ext>
            </a:extLst>
          </p:cNvPr>
          <p:cNvPicPr>
            <a:picLocks noChangeAspect="1"/>
          </p:cNvPicPr>
          <p:nvPr/>
        </p:nvPicPr>
        <p:blipFill>
          <a:blip r:embed="rId124">
            <a:extLst>
              <a:ext uri="{28A0092B-C50C-407E-A947-70E740481C1C}">
                <a14:useLocalDpi xmlns:a14="http://schemas.microsoft.com/office/drawing/2010/main" val="0"/>
              </a:ext>
              <a:ext uri="{96DAC541-7B7A-43D3-8B79-37D633B846F1}">
                <asvg:svgBlip xmlns:asvg="http://schemas.microsoft.com/office/drawing/2016/SVG/main" r:embed="rId125"/>
              </a:ext>
            </a:extLst>
          </a:blip>
          <a:stretch>
            <a:fillRect/>
          </a:stretch>
        </p:blipFill>
        <p:spPr>
          <a:xfrm>
            <a:off x="6665839" y="3196178"/>
            <a:ext cx="392704" cy="498840"/>
          </a:xfrm>
          <a:prstGeom prst="rect">
            <a:avLst/>
          </a:prstGeom>
        </p:spPr>
      </p:pic>
      <p:pic>
        <p:nvPicPr>
          <p:cNvPr id="69" name="Graphic 68">
            <a:extLst>
              <a:ext uri="{FF2B5EF4-FFF2-40B4-BE49-F238E27FC236}">
                <a16:creationId xmlns:a16="http://schemas.microsoft.com/office/drawing/2014/main" id="{4E515A44-FF0B-4616-A1B6-5ABAE6725C6E}"/>
              </a:ext>
              <a:ext uri="{C183D7F6-B498-43B3-948B-1728B52AA6E4}">
                <adec:decorative xmlns:adec="http://schemas.microsoft.com/office/drawing/2017/decorative" val="1"/>
              </a:ext>
            </a:extLst>
          </p:cNvPr>
          <p:cNvPicPr>
            <a:picLocks noChangeAspect="1"/>
          </p:cNvPicPr>
          <p:nvPr/>
        </p:nvPicPr>
        <p:blipFill>
          <a:blip r:embed="rId126">
            <a:extLst>
              <a:ext uri="{28A0092B-C50C-407E-A947-70E740481C1C}">
                <a14:useLocalDpi xmlns:a14="http://schemas.microsoft.com/office/drawing/2010/main" val="0"/>
              </a:ext>
              <a:ext uri="{96DAC541-7B7A-43D3-8B79-37D633B846F1}">
                <asvg:svgBlip xmlns:asvg="http://schemas.microsoft.com/office/drawing/2016/SVG/main" r:embed="rId127"/>
              </a:ext>
            </a:extLst>
          </a:blip>
          <a:stretch>
            <a:fillRect/>
          </a:stretch>
        </p:blipFill>
        <p:spPr>
          <a:xfrm>
            <a:off x="5977403" y="3201486"/>
            <a:ext cx="424544" cy="488226"/>
          </a:xfrm>
          <a:prstGeom prst="rect">
            <a:avLst/>
          </a:prstGeom>
        </p:spPr>
      </p:pic>
      <p:pic>
        <p:nvPicPr>
          <p:cNvPr id="70" name="Graphic 69">
            <a:extLst>
              <a:ext uri="{FF2B5EF4-FFF2-40B4-BE49-F238E27FC236}">
                <a16:creationId xmlns:a16="http://schemas.microsoft.com/office/drawing/2014/main" id="{430E502A-270D-475D-B972-7B437E308438}"/>
              </a:ext>
              <a:ext uri="{C183D7F6-B498-43B3-948B-1728B52AA6E4}">
                <adec:decorative xmlns:adec="http://schemas.microsoft.com/office/drawing/2017/decorative" val="1"/>
              </a:ext>
            </a:extLst>
          </p:cNvPr>
          <p:cNvPicPr>
            <a:picLocks noChangeAspect="1"/>
          </p:cNvPicPr>
          <p:nvPr/>
        </p:nvPicPr>
        <p:blipFill>
          <a:blip r:embed="rId128">
            <a:extLst>
              <a:ext uri="{28A0092B-C50C-407E-A947-70E740481C1C}">
                <a14:useLocalDpi xmlns:a14="http://schemas.microsoft.com/office/drawing/2010/main" val="0"/>
              </a:ext>
              <a:ext uri="{96DAC541-7B7A-43D3-8B79-37D633B846F1}">
                <asvg:svgBlip xmlns:asvg="http://schemas.microsoft.com/office/drawing/2016/SVG/main" r:embed="rId129"/>
              </a:ext>
            </a:extLst>
          </a:blip>
          <a:stretch>
            <a:fillRect/>
          </a:stretch>
        </p:blipFill>
        <p:spPr>
          <a:xfrm>
            <a:off x="5280568" y="3968263"/>
            <a:ext cx="445770" cy="435157"/>
          </a:xfrm>
          <a:prstGeom prst="rect">
            <a:avLst/>
          </a:prstGeom>
        </p:spPr>
      </p:pic>
      <p:pic>
        <p:nvPicPr>
          <p:cNvPr id="71" name="Graphic 70">
            <a:extLst>
              <a:ext uri="{FF2B5EF4-FFF2-40B4-BE49-F238E27FC236}">
                <a16:creationId xmlns:a16="http://schemas.microsoft.com/office/drawing/2014/main" id="{393F4796-0573-4A8B-8C2F-F26DD95CDF45}"/>
              </a:ext>
              <a:ext uri="{C183D7F6-B498-43B3-948B-1728B52AA6E4}">
                <adec:decorative xmlns:adec="http://schemas.microsoft.com/office/drawing/2017/decorative" val="1"/>
              </a:ext>
            </a:extLst>
          </p:cNvPr>
          <p:cNvPicPr>
            <a:picLocks noChangeAspect="1"/>
          </p:cNvPicPr>
          <p:nvPr/>
        </p:nvPicPr>
        <p:blipFill>
          <a:blip r:embed="rId130">
            <a:extLst>
              <a:ext uri="{28A0092B-C50C-407E-A947-70E740481C1C}">
                <a14:useLocalDpi xmlns:a14="http://schemas.microsoft.com/office/drawing/2010/main" val="0"/>
              </a:ext>
              <a:ext uri="{96DAC541-7B7A-43D3-8B79-37D633B846F1}">
                <asvg:svgBlip xmlns:asvg="http://schemas.microsoft.com/office/drawing/2016/SVG/main" r:embed="rId131"/>
              </a:ext>
            </a:extLst>
          </a:blip>
          <a:stretch>
            <a:fillRect/>
          </a:stretch>
        </p:blipFill>
        <p:spPr>
          <a:xfrm>
            <a:off x="5275262" y="3217406"/>
            <a:ext cx="456384" cy="456384"/>
          </a:xfrm>
          <a:prstGeom prst="rect">
            <a:avLst/>
          </a:prstGeom>
        </p:spPr>
      </p:pic>
      <p:pic>
        <p:nvPicPr>
          <p:cNvPr id="72" name="Graphic 71">
            <a:extLst>
              <a:ext uri="{FF2B5EF4-FFF2-40B4-BE49-F238E27FC236}">
                <a16:creationId xmlns:a16="http://schemas.microsoft.com/office/drawing/2014/main" id="{F19C1254-67EB-49C2-A24E-1A54114AFC83}"/>
              </a:ext>
              <a:ext uri="{C183D7F6-B498-43B3-948B-1728B52AA6E4}">
                <adec:decorative xmlns:adec="http://schemas.microsoft.com/office/drawing/2017/decorative" val="1"/>
              </a:ext>
            </a:extLst>
          </p:cNvPr>
          <p:cNvPicPr>
            <a:picLocks noChangeAspect="1"/>
          </p:cNvPicPr>
          <p:nvPr/>
        </p:nvPicPr>
        <p:blipFill>
          <a:blip r:embed="rId132">
            <a:extLst>
              <a:ext uri="{28A0092B-C50C-407E-A947-70E740481C1C}">
                <a14:useLocalDpi xmlns:a14="http://schemas.microsoft.com/office/drawing/2010/main" val="0"/>
              </a:ext>
              <a:ext uri="{96DAC541-7B7A-43D3-8B79-37D633B846F1}">
                <asvg:svgBlip xmlns:asvg="http://schemas.microsoft.com/office/drawing/2016/SVG/main" r:embed="rId133"/>
              </a:ext>
            </a:extLst>
          </a:blip>
          <a:stretch>
            <a:fillRect/>
          </a:stretch>
        </p:blipFill>
        <p:spPr>
          <a:xfrm>
            <a:off x="4606397" y="3228020"/>
            <a:ext cx="477611" cy="435157"/>
          </a:xfrm>
          <a:prstGeom prst="rect">
            <a:avLst/>
          </a:prstGeom>
        </p:spPr>
      </p:pic>
      <p:pic>
        <p:nvPicPr>
          <p:cNvPr id="73" name="Graphic 72">
            <a:extLst>
              <a:ext uri="{FF2B5EF4-FFF2-40B4-BE49-F238E27FC236}">
                <a16:creationId xmlns:a16="http://schemas.microsoft.com/office/drawing/2014/main" id="{742F4A9F-2364-418A-B5DE-72415A89C4CA}"/>
              </a:ext>
              <a:ext uri="{C183D7F6-B498-43B3-948B-1728B52AA6E4}">
                <adec:decorative xmlns:adec="http://schemas.microsoft.com/office/drawing/2017/decorative" val="1"/>
              </a:ext>
            </a:extLst>
          </p:cNvPr>
          <p:cNvPicPr>
            <a:picLocks noChangeAspect="1"/>
          </p:cNvPicPr>
          <p:nvPr/>
        </p:nvPicPr>
        <p:blipFill>
          <a:blip r:embed="rId134">
            <a:extLst>
              <a:ext uri="{28A0092B-C50C-407E-A947-70E740481C1C}">
                <a14:useLocalDpi xmlns:a14="http://schemas.microsoft.com/office/drawing/2010/main" val="0"/>
              </a:ext>
              <a:ext uri="{96DAC541-7B7A-43D3-8B79-37D633B846F1}">
                <asvg:svgBlip xmlns:asvg="http://schemas.microsoft.com/office/drawing/2016/SVG/main" r:embed="rId135"/>
              </a:ext>
            </a:extLst>
          </a:blip>
          <a:stretch>
            <a:fillRect/>
          </a:stretch>
        </p:blipFill>
        <p:spPr>
          <a:xfrm>
            <a:off x="4017635" y="3201486"/>
            <a:ext cx="382090" cy="488226"/>
          </a:xfrm>
          <a:prstGeom prst="rect">
            <a:avLst/>
          </a:prstGeom>
        </p:spPr>
      </p:pic>
      <p:pic>
        <p:nvPicPr>
          <p:cNvPr id="74" name="Graphic 73">
            <a:extLst>
              <a:ext uri="{FF2B5EF4-FFF2-40B4-BE49-F238E27FC236}">
                <a16:creationId xmlns:a16="http://schemas.microsoft.com/office/drawing/2014/main" id="{71BA7935-0628-4880-976E-8CC6BF5366DB}"/>
              </a:ext>
              <a:ext uri="{C183D7F6-B498-43B3-948B-1728B52AA6E4}">
                <adec:decorative xmlns:adec="http://schemas.microsoft.com/office/drawing/2017/decorative" val="1"/>
              </a:ext>
            </a:extLst>
          </p:cNvPr>
          <p:cNvPicPr>
            <a:picLocks noChangeAspect="1"/>
          </p:cNvPicPr>
          <p:nvPr/>
        </p:nvPicPr>
        <p:blipFill>
          <a:blip r:embed="rId136">
            <a:extLst>
              <a:ext uri="{28A0092B-C50C-407E-A947-70E740481C1C}">
                <a14:useLocalDpi xmlns:a14="http://schemas.microsoft.com/office/drawing/2010/main" val="0"/>
              </a:ext>
              <a:ext uri="{96DAC541-7B7A-43D3-8B79-37D633B846F1}">
                <asvg:svgBlip xmlns:asvg="http://schemas.microsoft.com/office/drawing/2016/SVG/main" r:embed="rId137"/>
              </a:ext>
            </a:extLst>
          </a:blip>
          <a:stretch>
            <a:fillRect/>
          </a:stretch>
        </p:blipFill>
        <p:spPr>
          <a:xfrm>
            <a:off x="3328324" y="3228020"/>
            <a:ext cx="456384" cy="435157"/>
          </a:xfrm>
          <a:prstGeom prst="rect">
            <a:avLst/>
          </a:prstGeom>
        </p:spPr>
      </p:pic>
      <p:pic>
        <p:nvPicPr>
          <p:cNvPr id="75" name="Graphic 74">
            <a:extLst>
              <a:ext uri="{FF2B5EF4-FFF2-40B4-BE49-F238E27FC236}">
                <a16:creationId xmlns:a16="http://schemas.microsoft.com/office/drawing/2014/main" id="{E7AB5DBB-79F9-4ACC-A1CD-4FC83B0592D3}"/>
              </a:ext>
              <a:ext uri="{C183D7F6-B498-43B3-948B-1728B52AA6E4}">
                <adec:decorative xmlns:adec="http://schemas.microsoft.com/office/drawing/2017/decorative" val="1"/>
              </a:ext>
            </a:extLst>
          </p:cNvPr>
          <p:cNvPicPr>
            <a:picLocks noChangeAspect="1"/>
          </p:cNvPicPr>
          <p:nvPr/>
        </p:nvPicPr>
        <p:blipFill>
          <a:blip r:embed="rId138">
            <a:extLst>
              <a:ext uri="{28A0092B-C50C-407E-A947-70E740481C1C}">
                <a14:useLocalDpi xmlns:a14="http://schemas.microsoft.com/office/drawing/2010/main" val="0"/>
              </a:ext>
              <a:ext uri="{96DAC541-7B7A-43D3-8B79-37D633B846F1}">
                <asvg:svgBlip xmlns:asvg="http://schemas.microsoft.com/office/drawing/2016/SVG/main" r:embed="rId139"/>
              </a:ext>
            </a:extLst>
          </a:blip>
          <a:stretch>
            <a:fillRect/>
          </a:stretch>
        </p:blipFill>
        <p:spPr>
          <a:xfrm>
            <a:off x="2630740" y="3243941"/>
            <a:ext cx="456385" cy="403316"/>
          </a:xfrm>
          <a:prstGeom prst="rect">
            <a:avLst/>
          </a:prstGeom>
        </p:spPr>
      </p:pic>
      <p:pic>
        <p:nvPicPr>
          <p:cNvPr id="76" name="Graphic 75">
            <a:extLst>
              <a:ext uri="{FF2B5EF4-FFF2-40B4-BE49-F238E27FC236}">
                <a16:creationId xmlns:a16="http://schemas.microsoft.com/office/drawing/2014/main" id="{75BA0305-FE15-459C-93FE-01BE1AAEE512}"/>
              </a:ext>
              <a:ext uri="{C183D7F6-B498-43B3-948B-1728B52AA6E4}">
                <adec:decorative xmlns:adec="http://schemas.microsoft.com/office/drawing/2017/decorative" val="1"/>
              </a:ext>
            </a:extLst>
          </p:cNvPr>
          <p:cNvPicPr>
            <a:picLocks noChangeAspect="1"/>
          </p:cNvPicPr>
          <p:nvPr/>
        </p:nvPicPr>
        <p:blipFill>
          <a:blip r:embed="rId140">
            <a:extLst>
              <a:ext uri="{28A0092B-C50C-407E-A947-70E740481C1C}">
                <a14:useLocalDpi xmlns:a14="http://schemas.microsoft.com/office/drawing/2010/main" val="0"/>
              </a:ext>
              <a:ext uri="{96DAC541-7B7A-43D3-8B79-37D633B846F1}">
                <asvg:svgBlip xmlns:asvg="http://schemas.microsoft.com/office/drawing/2016/SVG/main" r:embed="rId141"/>
              </a:ext>
            </a:extLst>
          </a:blip>
          <a:stretch>
            <a:fillRect/>
          </a:stretch>
        </p:blipFill>
        <p:spPr>
          <a:xfrm>
            <a:off x="1912295" y="3190872"/>
            <a:ext cx="509453" cy="509453"/>
          </a:xfrm>
          <a:prstGeom prst="rect">
            <a:avLst/>
          </a:prstGeom>
        </p:spPr>
      </p:pic>
      <p:pic>
        <p:nvPicPr>
          <p:cNvPr id="77" name="Picture 76">
            <a:extLst>
              <a:ext uri="{FF2B5EF4-FFF2-40B4-BE49-F238E27FC236}">
                <a16:creationId xmlns:a16="http://schemas.microsoft.com/office/drawing/2014/main" id="{443FBD05-B221-47A0-8279-879B2CE88525}"/>
              </a:ext>
              <a:ext uri="{C183D7F6-B498-43B3-948B-1728B52AA6E4}">
                <adec:decorative xmlns:adec="http://schemas.microsoft.com/office/drawing/2017/decorative" val="1"/>
              </a:ext>
            </a:extLst>
          </p:cNvPr>
          <p:cNvPicPr>
            <a:picLocks noChangeAspect="1"/>
          </p:cNvPicPr>
          <p:nvPr/>
        </p:nvPicPr>
        <p:blipFill>
          <a:blip r:embed="rId142" cstate="print">
            <a:extLst>
              <a:ext uri="{28A0092B-C50C-407E-A947-70E740481C1C}">
                <a14:useLocalDpi xmlns:a14="http://schemas.microsoft.com/office/drawing/2010/main" val="0"/>
              </a:ext>
            </a:extLst>
          </a:blip>
          <a:stretch>
            <a:fillRect/>
          </a:stretch>
        </p:blipFill>
        <p:spPr>
          <a:xfrm>
            <a:off x="7328818" y="5514255"/>
            <a:ext cx="366728" cy="494199"/>
          </a:xfrm>
          <a:prstGeom prst="rect">
            <a:avLst/>
          </a:prstGeom>
        </p:spPr>
      </p:pic>
      <p:pic>
        <p:nvPicPr>
          <p:cNvPr id="78" name="Picture 77">
            <a:extLst>
              <a:ext uri="{FF2B5EF4-FFF2-40B4-BE49-F238E27FC236}">
                <a16:creationId xmlns:a16="http://schemas.microsoft.com/office/drawing/2014/main" id="{04080566-5C71-466C-81FE-5B444427E5A9}"/>
              </a:ext>
              <a:ext uri="{C183D7F6-B498-43B3-948B-1728B52AA6E4}">
                <adec:decorative xmlns:adec="http://schemas.microsoft.com/office/drawing/2017/decorative" val="1"/>
              </a:ext>
            </a:extLst>
          </p:cNvPr>
          <p:cNvPicPr>
            <a:picLocks noChangeAspect="1"/>
          </p:cNvPicPr>
          <p:nvPr/>
        </p:nvPicPr>
        <p:blipFill>
          <a:blip r:embed="rId143" cstate="print">
            <a:extLst>
              <a:ext uri="{28A0092B-C50C-407E-A947-70E740481C1C}">
                <a14:useLocalDpi xmlns:a14="http://schemas.microsoft.com/office/drawing/2010/main" val="0"/>
              </a:ext>
            </a:extLst>
          </a:blip>
          <a:stretch>
            <a:fillRect/>
          </a:stretch>
        </p:blipFill>
        <p:spPr>
          <a:xfrm>
            <a:off x="9562949" y="2488923"/>
            <a:ext cx="348633" cy="495807"/>
          </a:xfrm>
          <a:prstGeom prst="rect">
            <a:avLst/>
          </a:prstGeom>
        </p:spPr>
      </p:pic>
      <p:pic>
        <p:nvPicPr>
          <p:cNvPr id="79" name="Picture 78">
            <a:extLst>
              <a:ext uri="{FF2B5EF4-FFF2-40B4-BE49-F238E27FC236}">
                <a16:creationId xmlns:a16="http://schemas.microsoft.com/office/drawing/2014/main" id="{1FE5867F-D186-4DB7-9B89-8E2C13326314}"/>
              </a:ext>
              <a:ext uri="{C183D7F6-B498-43B3-948B-1728B52AA6E4}">
                <adec:decorative xmlns:adec="http://schemas.microsoft.com/office/drawing/2017/decorative" val="1"/>
              </a:ext>
            </a:extLst>
          </p:cNvPr>
          <p:cNvPicPr>
            <a:picLocks noChangeAspect="1"/>
          </p:cNvPicPr>
          <p:nvPr/>
        </p:nvPicPr>
        <p:blipFill>
          <a:blip r:embed="rId144" cstate="print">
            <a:extLst>
              <a:ext uri="{28A0092B-C50C-407E-A947-70E740481C1C}">
                <a14:useLocalDpi xmlns:a14="http://schemas.microsoft.com/office/drawing/2010/main" val="0"/>
              </a:ext>
            </a:extLst>
          </a:blip>
          <a:stretch>
            <a:fillRect/>
          </a:stretch>
        </p:blipFill>
        <p:spPr>
          <a:xfrm>
            <a:off x="8784170" y="1781633"/>
            <a:ext cx="463236" cy="494199"/>
          </a:xfrm>
          <a:prstGeom prst="rect">
            <a:avLst/>
          </a:prstGeom>
        </p:spPr>
      </p:pic>
      <p:pic>
        <p:nvPicPr>
          <p:cNvPr id="80" name="Picture 79">
            <a:extLst>
              <a:ext uri="{FF2B5EF4-FFF2-40B4-BE49-F238E27FC236}">
                <a16:creationId xmlns:a16="http://schemas.microsoft.com/office/drawing/2014/main" id="{CD5FAE26-0030-45BF-A7F8-78E5C9631925}"/>
              </a:ext>
              <a:ext uri="{C183D7F6-B498-43B3-948B-1728B52AA6E4}">
                <adec:decorative xmlns:adec="http://schemas.microsoft.com/office/drawing/2017/decorative" val="1"/>
              </a:ext>
            </a:extLst>
          </p:cNvPr>
          <p:cNvPicPr>
            <a:picLocks noChangeAspect="1"/>
          </p:cNvPicPr>
          <p:nvPr/>
        </p:nvPicPr>
        <p:blipFill>
          <a:blip r:embed="rId145" cstate="print">
            <a:extLst>
              <a:ext uri="{28A0092B-C50C-407E-A947-70E740481C1C}">
                <a14:useLocalDpi xmlns:a14="http://schemas.microsoft.com/office/drawing/2010/main" val="0"/>
              </a:ext>
            </a:extLst>
          </a:blip>
          <a:stretch>
            <a:fillRect/>
          </a:stretch>
        </p:blipFill>
        <p:spPr>
          <a:xfrm>
            <a:off x="8768688" y="3198499"/>
            <a:ext cx="494199" cy="494199"/>
          </a:xfrm>
          <a:prstGeom prst="rect">
            <a:avLst/>
          </a:prstGeom>
        </p:spPr>
      </p:pic>
      <p:pic>
        <p:nvPicPr>
          <p:cNvPr id="81" name="Picture 80">
            <a:extLst>
              <a:ext uri="{FF2B5EF4-FFF2-40B4-BE49-F238E27FC236}">
                <a16:creationId xmlns:a16="http://schemas.microsoft.com/office/drawing/2014/main" id="{37A10612-B04E-474E-823E-E868DF637322}"/>
              </a:ext>
              <a:ext uri="{C183D7F6-B498-43B3-948B-1728B52AA6E4}">
                <adec:decorative xmlns:adec="http://schemas.microsoft.com/office/drawing/2017/decorative" val="1"/>
              </a:ext>
            </a:extLst>
          </p:cNvPr>
          <p:cNvPicPr>
            <a:picLocks noChangeAspect="1"/>
          </p:cNvPicPr>
          <p:nvPr/>
        </p:nvPicPr>
        <p:blipFill>
          <a:blip r:embed="rId146" cstate="print">
            <a:extLst>
              <a:ext uri="{28A0092B-C50C-407E-A947-70E740481C1C}">
                <a14:useLocalDpi xmlns:a14="http://schemas.microsoft.com/office/drawing/2010/main" val="0"/>
              </a:ext>
            </a:extLst>
          </a:blip>
          <a:stretch>
            <a:fillRect/>
          </a:stretch>
        </p:blipFill>
        <p:spPr>
          <a:xfrm>
            <a:off x="9464389" y="1781633"/>
            <a:ext cx="434283" cy="494199"/>
          </a:xfrm>
          <a:prstGeom prst="rect">
            <a:avLst/>
          </a:prstGeom>
        </p:spPr>
      </p:pic>
      <p:pic>
        <p:nvPicPr>
          <p:cNvPr id="82" name="Picture 81">
            <a:extLst>
              <a:ext uri="{FF2B5EF4-FFF2-40B4-BE49-F238E27FC236}">
                <a16:creationId xmlns:a16="http://schemas.microsoft.com/office/drawing/2014/main" id="{BE5AA20D-F1C4-410B-B0E7-1ED0F3A5CBD5}"/>
              </a:ext>
              <a:ext uri="{C183D7F6-B498-43B3-948B-1728B52AA6E4}">
                <adec:decorative xmlns:adec="http://schemas.microsoft.com/office/drawing/2017/decorative" val="1"/>
              </a:ext>
            </a:extLst>
          </p:cNvPr>
          <p:cNvPicPr>
            <a:picLocks noChangeAspect="1"/>
          </p:cNvPicPr>
          <p:nvPr/>
        </p:nvPicPr>
        <p:blipFill>
          <a:blip r:embed="rId147" cstate="print">
            <a:extLst>
              <a:ext uri="{28A0092B-C50C-407E-A947-70E740481C1C}">
                <a14:useLocalDpi xmlns:a14="http://schemas.microsoft.com/office/drawing/2010/main" val="0"/>
              </a:ext>
            </a:extLst>
          </a:blip>
          <a:stretch>
            <a:fillRect/>
          </a:stretch>
        </p:blipFill>
        <p:spPr>
          <a:xfrm>
            <a:off x="8784170" y="2489727"/>
            <a:ext cx="463236" cy="494199"/>
          </a:xfrm>
          <a:prstGeom prst="rect">
            <a:avLst/>
          </a:prstGeom>
        </p:spPr>
      </p:pic>
      <p:pic>
        <p:nvPicPr>
          <p:cNvPr id="83" name="Picture 82">
            <a:extLst>
              <a:ext uri="{FF2B5EF4-FFF2-40B4-BE49-F238E27FC236}">
                <a16:creationId xmlns:a16="http://schemas.microsoft.com/office/drawing/2014/main" id="{DCAE008B-5A8D-48B8-B854-07601287A17F}"/>
              </a:ext>
              <a:ext uri="{C183D7F6-B498-43B3-948B-1728B52AA6E4}">
                <adec:decorative xmlns:adec="http://schemas.microsoft.com/office/drawing/2017/decorative" val="1"/>
              </a:ext>
            </a:extLst>
          </p:cNvPr>
          <p:cNvPicPr>
            <a:picLocks noChangeAspect="1"/>
          </p:cNvPicPr>
          <p:nvPr/>
        </p:nvPicPr>
        <p:blipFill>
          <a:blip r:embed="rId148" cstate="print">
            <a:extLst>
              <a:ext uri="{28A0092B-C50C-407E-A947-70E740481C1C}">
                <a14:useLocalDpi xmlns:a14="http://schemas.microsoft.com/office/drawing/2010/main" val="0"/>
              </a:ext>
            </a:extLst>
          </a:blip>
          <a:stretch>
            <a:fillRect/>
          </a:stretch>
        </p:blipFill>
        <p:spPr>
          <a:xfrm>
            <a:off x="8768488" y="3937937"/>
            <a:ext cx="494601" cy="495807"/>
          </a:xfrm>
          <a:prstGeom prst="rect">
            <a:avLst/>
          </a:prstGeom>
        </p:spPr>
      </p:pic>
      <p:pic>
        <p:nvPicPr>
          <p:cNvPr id="84" name="Picture 83">
            <a:extLst>
              <a:ext uri="{FF2B5EF4-FFF2-40B4-BE49-F238E27FC236}">
                <a16:creationId xmlns:a16="http://schemas.microsoft.com/office/drawing/2014/main" id="{62D1C947-CD05-4AA7-9156-2B06450184F4}"/>
              </a:ext>
              <a:ext uri="{C183D7F6-B498-43B3-948B-1728B52AA6E4}">
                <adec:decorative xmlns:adec="http://schemas.microsoft.com/office/drawing/2017/decorative" val="1"/>
              </a:ext>
            </a:extLst>
          </p:cNvPr>
          <p:cNvPicPr>
            <a:picLocks noChangeAspect="1"/>
          </p:cNvPicPr>
          <p:nvPr/>
        </p:nvPicPr>
        <p:blipFill>
          <a:blip r:embed="rId149" cstate="print">
            <a:extLst>
              <a:ext uri="{28A0092B-C50C-407E-A947-70E740481C1C}">
                <a14:useLocalDpi xmlns:a14="http://schemas.microsoft.com/office/drawing/2010/main" val="0"/>
              </a:ext>
            </a:extLst>
          </a:blip>
          <a:stretch>
            <a:fillRect/>
          </a:stretch>
        </p:blipFill>
        <p:spPr>
          <a:xfrm>
            <a:off x="8768688" y="4740554"/>
            <a:ext cx="494199" cy="494199"/>
          </a:xfrm>
          <a:prstGeom prst="rect">
            <a:avLst/>
          </a:prstGeom>
        </p:spPr>
      </p:pic>
      <p:pic>
        <p:nvPicPr>
          <p:cNvPr id="85" name="Picture 84">
            <a:extLst>
              <a:ext uri="{FF2B5EF4-FFF2-40B4-BE49-F238E27FC236}">
                <a16:creationId xmlns:a16="http://schemas.microsoft.com/office/drawing/2014/main" id="{FD7B6C7B-9CBC-4268-94B7-47E6ED44CD74}"/>
              </a:ext>
              <a:ext uri="{C183D7F6-B498-43B3-948B-1728B52AA6E4}">
                <adec:decorative xmlns:adec="http://schemas.microsoft.com/office/drawing/2017/decorative" val="1"/>
              </a:ext>
            </a:extLst>
          </p:cNvPr>
          <p:cNvPicPr>
            <a:picLocks noChangeAspect="1"/>
          </p:cNvPicPr>
          <p:nvPr/>
        </p:nvPicPr>
        <p:blipFill>
          <a:blip r:embed="rId150" cstate="print">
            <a:extLst>
              <a:ext uri="{28A0092B-C50C-407E-A947-70E740481C1C}">
                <a14:useLocalDpi xmlns:a14="http://schemas.microsoft.com/office/drawing/2010/main" val="0"/>
              </a:ext>
            </a:extLst>
          </a:blip>
          <a:stretch>
            <a:fillRect/>
          </a:stretch>
        </p:blipFill>
        <p:spPr>
          <a:xfrm>
            <a:off x="6601491" y="5514255"/>
            <a:ext cx="494199" cy="494199"/>
          </a:xfrm>
          <a:prstGeom prst="rect">
            <a:avLst/>
          </a:prstGeom>
        </p:spPr>
      </p:pic>
      <p:pic>
        <p:nvPicPr>
          <p:cNvPr id="86" name="Picture 85">
            <a:extLst>
              <a:ext uri="{FF2B5EF4-FFF2-40B4-BE49-F238E27FC236}">
                <a16:creationId xmlns:a16="http://schemas.microsoft.com/office/drawing/2014/main" id="{0BE4368B-D99A-4CD2-84B1-4FE91964982D}"/>
              </a:ext>
              <a:ext uri="{C183D7F6-B498-43B3-948B-1728B52AA6E4}">
                <adec:decorative xmlns:adec="http://schemas.microsoft.com/office/drawing/2017/decorative" val="1"/>
              </a:ext>
            </a:extLst>
          </p:cNvPr>
          <p:cNvPicPr>
            <a:picLocks noChangeAspect="1"/>
          </p:cNvPicPr>
          <p:nvPr/>
        </p:nvPicPr>
        <p:blipFill>
          <a:blip r:embed="rId15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515400" y="3198499"/>
            <a:ext cx="434283" cy="494199"/>
          </a:xfrm>
          <a:prstGeom prst="rect">
            <a:avLst/>
          </a:prstGeom>
        </p:spPr>
      </p:pic>
      <p:sp>
        <p:nvSpPr>
          <p:cNvPr id="2" name="Title 1">
            <a:extLst>
              <a:ext uri="{FF2B5EF4-FFF2-40B4-BE49-F238E27FC236}">
                <a16:creationId xmlns:a16="http://schemas.microsoft.com/office/drawing/2014/main" id="{A5964650-FB12-458F-93D2-A3EF2A72298C}"/>
              </a:ext>
            </a:extLst>
          </p:cNvPr>
          <p:cNvSpPr>
            <a:spLocks noGrp="1"/>
          </p:cNvSpPr>
          <p:nvPr>
            <p:ph type="title"/>
          </p:nvPr>
        </p:nvSpPr>
        <p:spPr/>
        <p:txBody>
          <a:bodyPr/>
          <a:lstStyle/>
          <a:p>
            <a:r>
              <a:rPr lang="fi-FI" dirty="0" err="1"/>
              <a:t>Icons</a:t>
            </a:r>
            <a:endParaRPr lang="fi-FI" dirty="0"/>
          </a:p>
        </p:txBody>
      </p:sp>
    </p:spTree>
    <p:extLst>
      <p:ext uri="{BB962C8B-B14F-4D97-AF65-F5344CB8AC3E}">
        <p14:creationId xmlns:p14="http://schemas.microsoft.com/office/powerpoint/2010/main" val="2582726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C97673-D068-4465-A316-C26988C3D770}"/>
              </a:ext>
            </a:extLst>
          </p:cNvPr>
          <p:cNvSpPr>
            <a:spLocks noGrp="1"/>
          </p:cNvSpPr>
          <p:nvPr>
            <p:ph type="title"/>
          </p:nvPr>
        </p:nvSpPr>
        <p:spPr/>
        <p:txBody>
          <a:bodyPr/>
          <a:lstStyle/>
          <a:p>
            <a:r>
              <a:rPr lang="en-GB"/>
              <a:t>Photos</a:t>
            </a:r>
          </a:p>
        </p:txBody>
      </p:sp>
      <p:sp>
        <p:nvSpPr>
          <p:cNvPr id="6" name="Content Placeholder 5">
            <a:extLst>
              <a:ext uri="{FF2B5EF4-FFF2-40B4-BE49-F238E27FC236}">
                <a16:creationId xmlns:a16="http://schemas.microsoft.com/office/drawing/2014/main" id="{0731C74B-3C6C-48E6-8F3D-B8C440767DE5}"/>
              </a:ext>
            </a:extLst>
          </p:cNvPr>
          <p:cNvSpPr>
            <a:spLocks noGrp="1"/>
          </p:cNvSpPr>
          <p:nvPr>
            <p:ph idx="1"/>
          </p:nvPr>
        </p:nvSpPr>
        <p:spPr>
          <a:xfrm>
            <a:off x="533401" y="1930872"/>
            <a:ext cx="3337559" cy="2041688"/>
          </a:xfrm>
        </p:spPr>
        <p:txBody>
          <a:bodyPr>
            <a:normAutofit/>
          </a:bodyPr>
          <a:lstStyle/>
          <a:p>
            <a:pPr marL="0" indent="0">
              <a:buNone/>
            </a:pPr>
            <a:r>
              <a:rPr lang="en-GB" dirty="0"/>
              <a:t>Download photos from </a:t>
            </a:r>
            <a:r>
              <a:rPr lang="en-GB" dirty="0" err="1"/>
              <a:t>mediabank</a:t>
            </a:r>
            <a:r>
              <a:rPr lang="en-GB" dirty="0"/>
              <a:t>:</a:t>
            </a:r>
            <a:br>
              <a:rPr lang="en-GB" dirty="0"/>
            </a:br>
            <a:r>
              <a:rPr lang="en-GB" b="1" dirty="0">
                <a:solidFill>
                  <a:schemeClr val="tx2"/>
                </a:solidFill>
                <a:hlinkClick r:id="rId2">
                  <a:extLst>
                    <a:ext uri="{A12FA001-AC4F-418D-AE19-62706E023703}">
                      <ahyp:hlinkClr xmlns:ahyp="http://schemas.microsoft.com/office/drawing/2018/hyperlinkcolor" val="tx"/>
                    </a:ext>
                  </a:extLst>
                </a:hlinkClick>
              </a:rPr>
              <a:t>mediabank.utu.fi</a:t>
            </a:r>
            <a:endParaRPr lang="en-GB" b="1" dirty="0">
              <a:solidFill>
                <a:schemeClr val="tx2"/>
              </a:solidFill>
            </a:endParaRPr>
          </a:p>
        </p:txBody>
      </p:sp>
      <p:pic>
        <p:nvPicPr>
          <p:cNvPr id="8" name="Picture 7">
            <a:extLst>
              <a:ext uri="{FF2B5EF4-FFF2-40B4-BE49-F238E27FC236}">
                <a16:creationId xmlns:a16="http://schemas.microsoft.com/office/drawing/2014/main" id="{B93B869E-4D2C-4023-9CED-B8E0FBDC191B}"/>
              </a:ext>
            </a:extLst>
          </p:cNvPr>
          <p:cNvPicPr>
            <a:picLocks noChangeAspect="1"/>
          </p:cNvPicPr>
          <p:nvPr/>
        </p:nvPicPr>
        <p:blipFill>
          <a:blip r:embed="rId3"/>
          <a:stretch>
            <a:fillRect/>
          </a:stretch>
        </p:blipFill>
        <p:spPr>
          <a:xfrm>
            <a:off x="3959541" y="2016892"/>
            <a:ext cx="3292475" cy="1852017"/>
          </a:xfrm>
          <a:prstGeom prst="rect">
            <a:avLst/>
          </a:prstGeom>
        </p:spPr>
      </p:pic>
      <p:pic>
        <p:nvPicPr>
          <p:cNvPr id="10" name="Picture 9">
            <a:extLst>
              <a:ext uri="{FF2B5EF4-FFF2-40B4-BE49-F238E27FC236}">
                <a16:creationId xmlns:a16="http://schemas.microsoft.com/office/drawing/2014/main" id="{18D0B959-BA91-47D9-ABEB-0120A4D7B46D}"/>
              </a:ext>
            </a:extLst>
          </p:cNvPr>
          <p:cNvPicPr>
            <a:picLocks noChangeAspect="1"/>
          </p:cNvPicPr>
          <p:nvPr/>
        </p:nvPicPr>
        <p:blipFill>
          <a:blip r:embed="rId4"/>
          <a:stretch>
            <a:fillRect/>
          </a:stretch>
        </p:blipFill>
        <p:spPr>
          <a:xfrm>
            <a:off x="7359648" y="2016892"/>
            <a:ext cx="3292475" cy="1852017"/>
          </a:xfrm>
          <a:prstGeom prst="rect">
            <a:avLst/>
          </a:prstGeom>
        </p:spPr>
      </p:pic>
      <p:pic>
        <p:nvPicPr>
          <p:cNvPr id="12" name="Picture 11">
            <a:extLst>
              <a:ext uri="{FF2B5EF4-FFF2-40B4-BE49-F238E27FC236}">
                <a16:creationId xmlns:a16="http://schemas.microsoft.com/office/drawing/2014/main" id="{5131C406-8264-4317-8961-5EC55CB4C67D}"/>
              </a:ext>
            </a:extLst>
          </p:cNvPr>
          <p:cNvPicPr>
            <a:picLocks noChangeAspect="1"/>
          </p:cNvPicPr>
          <p:nvPr/>
        </p:nvPicPr>
        <p:blipFill>
          <a:blip r:embed="rId5"/>
          <a:stretch>
            <a:fillRect/>
          </a:stretch>
        </p:blipFill>
        <p:spPr>
          <a:xfrm>
            <a:off x="7359648" y="4065720"/>
            <a:ext cx="3292475" cy="1852017"/>
          </a:xfrm>
          <a:prstGeom prst="rect">
            <a:avLst/>
          </a:prstGeom>
        </p:spPr>
      </p:pic>
      <p:pic>
        <p:nvPicPr>
          <p:cNvPr id="14" name="Picture 13">
            <a:extLst>
              <a:ext uri="{FF2B5EF4-FFF2-40B4-BE49-F238E27FC236}">
                <a16:creationId xmlns:a16="http://schemas.microsoft.com/office/drawing/2014/main" id="{2F50CAFF-06A3-47F7-B4F3-8C5249EAF4FE}"/>
              </a:ext>
            </a:extLst>
          </p:cNvPr>
          <p:cNvPicPr>
            <a:picLocks noChangeAspect="1"/>
          </p:cNvPicPr>
          <p:nvPr/>
        </p:nvPicPr>
        <p:blipFill>
          <a:blip r:embed="rId6"/>
          <a:stretch>
            <a:fillRect/>
          </a:stretch>
        </p:blipFill>
        <p:spPr>
          <a:xfrm>
            <a:off x="3959541" y="4065720"/>
            <a:ext cx="3292475" cy="1852017"/>
          </a:xfrm>
          <a:prstGeom prst="rect">
            <a:avLst/>
          </a:prstGeom>
        </p:spPr>
      </p:pic>
      <p:pic>
        <p:nvPicPr>
          <p:cNvPr id="16" name="Picture 15">
            <a:extLst>
              <a:ext uri="{FF2B5EF4-FFF2-40B4-BE49-F238E27FC236}">
                <a16:creationId xmlns:a16="http://schemas.microsoft.com/office/drawing/2014/main" id="{E7934F36-A834-47AE-AF69-A894D81C32F3}"/>
              </a:ext>
            </a:extLst>
          </p:cNvPr>
          <p:cNvPicPr>
            <a:picLocks noChangeAspect="1"/>
          </p:cNvPicPr>
          <p:nvPr/>
        </p:nvPicPr>
        <p:blipFill>
          <a:blip r:embed="rId7"/>
          <a:stretch>
            <a:fillRect/>
          </a:stretch>
        </p:blipFill>
        <p:spPr>
          <a:xfrm>
            <a:off x="533398" y="4065720"/>
            <a:ext cx="3292475" cy="1852017"/>
          </a:xfrm>
          <a:prstGeom prst="rect">
            <a:avLst/>
          </a:prstGeom>
        </p:spPr>
      </p:pic>
    </p:spTree>
    <p:extLst>
      <p:ext uri="{BB962C8B-B14F-4D97-AF65-F5344CB8AC3E}">
        <p14:creationId xmlns:p14="http://schemas.microsoft.com/office/powerpoint/2010/main" val="3641697897"/>
      </p:ext>
    </p:extLst>
  </p:cSld>
  <p:clrMapOvr>
    <a:masterClrMapping/>
  </p:clrMapOvr>
</p:sld>
</file>

<file path=ppt/theme/theme1.xml><?xml version="1.0" encoding="utf-8"?>
<a:theme xmlns:a="http://schemas.openxmlformats.org/drawingml/2006/main" name="Office Theme">
  <a:themeElements>
    <a:clrScheme name="UTU">
      <a:dk1>
        <a:sysClr val="windowText" lastClr="000000"/>
      </a:dk1>
      <a:lt1>
        <a:sysClr val="window" lastClr="FFFFFF"/>
      </a:lt1>
      <a:dk2>
        <a:srgbClr val="004A43"/>
      </a:dk2>
      <a:lt2>
        <a:srgbClr val="E4E4C8"/>
      </a:lt2>
      <a:accent1>
        <a:srgbClr val="004A43"/>
      </a:accent1>
      <a:accent2>
        <a:srgbClr val="ECCCE3"/>
      </a:accent2>
      <a:accent3>
        <a:srgbClr val="E4E4C8"/>
      </a:accent3>
      <a:accent4>
        <a:srgbClr val="ADCB00"/>
      </a:accent4>
      <a:accent5>
        <a:srgbClr val="8B5DCB"/>
      </a:accent5>
      <a:accent6>
        <a:srgbClr val="F8485E"/>
      </a:accent6>
      <a:hlink>
        <a:srgbClr val="8B5DCB"/>
      </a:hlink>
      <a:folHlink>
        <a:srgbClr val="F8485E"/>
      </a:folHlink>
    </a:clrScheme>
    <a:fontScheme name="UTU">
      <a:majorFont>
        <a:latin typeface="Playfair Display SemiBold"/>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tu-2025" id="{5E46D14B-03EF-6C46-A6DD-B4CA4C6B79AB}" vid="{479A1C58-B6FC-0745-A95F-4BE781327B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A407D4FD17612942B689264A64C80E05" ma:contentTypeVersion="1" ma:contentTypeDescription="Luo uusi asiakirja." ma:contentTypeScope="" ma:versionID="0480f80a69f636fdb437def8970b05bc">
  <xsd:schema xmlns:xsd="http://www.w3.org/2001/XMLSchema" xmlns:xs="http://www.w3.org/2001/XMLSchema" xmlns:p="http://schemas.microsoft.com/office/2006/metadata/properties" xmlns:ns1="http://schemas.microsoft.com/sharepoint/v3" targetNamespace="http://schemas.microsoft.com/office/2006/metadata/properties" ma:root="true" ma:fieldsID="fd992add4e3bc107ac41e75fb37a5a1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Ajoituksen alkamispäivämäärä" ma:description="Ajoituksen alkamispäivämäärä on julkaisuominaisuuden luoma sivustosarake. Sillä määritetään päivämäärä ja kellonaika, jolloin vierailijat näkevät sivuston ensimmäisen kerran." ma:hidden="true" ma:internalName="PublishingStartDate">
      <xsd:simpleType>
        <xsd:restriction base="dms:Unknown"/>
      </xsd:simpleType>
    </xsd:element>
    <xsd:element name="PublishingExpirationDate" ma:index="9" nillable="true" ma:displayName="Ajoituksen päättymispäivämäärä" ma:description="Ajoituksen päättymispäivämäärä on julkaisuominaisuuden luoma sivustosarake. Sillä määritetään päivämäärä ja kellonaika, jolloin vierailijat eivät enää näe tätä sivustoa."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StartDate xmlns="http://schemas.microsoft.com/sharepoint/v3" xsi:nil="true"/>
    <PublishingExpirationDate xmlns="http://schemas.microsoft.com/sharepoint/v3" xsi:nil="true"/>
  </documentManagement>
</p:properties>
</file>

<file path=customXml/itemProps1.xml><?xml version="1.0" encoding="utf-8"?>
<ds:datastoreItem xmlns:ds="http://schemas.openxmlformats.org/officeDocument/2006/customXml" ds:itemID="{67CBCD9E-D423-4329-87B5-F4F0741BD2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8AF15F-0448-494C-B4D9-61141D5A7B99}">
  <ds:schemaRefs>
    <ds:schemaRef ds:uri="http://schemas.microsoft.com/sharepoint/v3/contenttype/forms"/>
  </ds:schemaRefs>
</ds:datastoreItem>
</file>

<file path=customXml/itemProps3.xml><?xml version="1.0" encoding="utf-8"?>
<ds:datastoreItem xmlns:ds="http://schemas.openxmlformats.org/officeDocument/2006/customXml" ds:itemID="{6F48B17F-FBDA-4B32-B6EC-5B89FEC67830}">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Utu-2025</Template>
  <TotalTime>1954</TotalTime>
  <Words>3364</Words>
  <Application>Microsoft Office PowerPoint</Application>
  <PresentationFormat>Widescreen</PresentationFormat>
  <Paragraphs>200</Paragraphs>
  <Slides>14</Slides>
  <Notes>11</Notes>
  <HiddenSlides>4</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Noto Sans SemiBold</vt:lpstr>
      <vt:lpstr>Playfair Display SemiBold</vt:lpstr>
      <vt:lpstr>Aptos Display</vt:lpstr>
      <vt:lpstr>Calibri</vt:lpstr>
      <vt:lpstr>Arial</vt:lpstr>
      <vt:lpstr>Noto Sans</vt:lpstr>
      <vt:lpstr>Office Theme</vt:lpstr>
      <vt:lpstr>Towards Governing Generative AI: The Updated Hourglass Model of AI Governance</vt:lpstr>
      <vt:lpstr>From narrow AI to GenAI governance</vt:lpstr>
      <vt:lpstr>AI Governance Framework:  The Hourglass Model</vt:lpstr>
      <vt:lpstr>From expert insight to an updated Hourglass Model</vt:lpstr>
      <vt:lpstr>What changed in the updated AI Governance Framework?</vt:lpstr>
      <vt:lpstr>A few concrete examples of changes…</vt:lpstr>
      <vt:lpstr>First impressions of the updated Hourglass Model from experts (survey results)</vt:lpstr>
      <vt:lpstr>Who is the model for and how to utilize it?</vt:lpstr>
      <vt:lpstr>Demo of the interactive Hourglass Model</vt:lpstr>
      <vt:lpstr>What’s next?</vt:lpstr>
      <vt:lpstr>Thank you.   Kiitos.</vt:lpstr>
      <vt:lpstr>PowerPoint Presentation</vt:lpstr>
      <vt:lpstr>Icons</vt:lpstr>
      <vt:lpstr>Photos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dc:title>
  <dc:creator>Antti Tarponen</dc:creator>
  <cp:lastModifiedBy>Henrietta Jylhä</cp:lastModifiedBy>
  <cp:revision>256</cp:revision>
  <dcterms:created xsi:type="dcterms:W3CDTF">2025-02-10T10:46:51Z</dcterms:created>
  <dcterms:modified xsi:type="dcterms:W3CDTF">2026-11-03T09:20:54Z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0x010100A407D4FD17612942B689264A64C80E05</vt:lpwstr>
  </property>
</Properties>
</file>